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5" r:id="rId2"/>
    <p:sldId id="276" r:id="rId3"/>
    <p:sldId id="277" r:id="rId4"/>
    <p:sldId id="278" r:id="rId5"/>
    <p:sldId id="258" r:id="rId6"/>
    <p:sldId id="257" r:id="rId7"/>
    <p:sldId id="280" r:id="rId8"/>
    <p:sldId id="281" r:id="rId9"/>
    <p:sldId id="263" r:id="rId10"/>
    <p:sldId id="285" r:id="rId11"/>
    <p:sldId id="279" r:id="rId12"/>
    <p:sldId id="262" r:id="rId13"/>
    <p:sldId id="267" r:id="rId14"/>
    <p:sldId id="268" r:id="rId15"/>
    <p:sldId id="264" r:id="rId16"/>
    <p:sldId id="265" r:id="rId17"/>
    <p:sldId id="259" r:id="rId18"/>
    <p:sldId id="283" r:id="rId19"/>
    <p:sldId id="284" r:id="rId20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847801E-C6E2-4819-B038-5CF9E9C4C3BB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B9FD4CF-3B1E-4596-B9C9-4B9FB021F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30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1BEE0-702D-4E3A-9B85-09024D87D9BC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D65CA-9792-44EF-828C-6277CB56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0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Times New Roman"/>
                <a:cs typeface="Times New Roman"/>
              </a:rPr>
              <a:t>Maryland Dental Action Coalition: Our Development</a:t>
            </a:r>
            <a:endParaRPr lang="en-US" dirty="0">
              <a:latin typeface="Times New Roman"/>
              <a:cs typeface="Times New Roman"/>
            </a:endParaRPr>
          </a:p>
          <a:p>
            <a:pPr marL="176131" indent="-176131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Transitioned into a state coalition in late 2009</a:t>
            </a:r>
          </a:p>
          <a:p>
            <a:pPr marL="176131" indent="-176131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Now called the Maryland Dental Action Coalition (MDAC)</a:t>
            </a:r>
          </a:p>
          <a:p>
            <a:pPr marL="176131" indent="-176131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Broad based independent group of organizations and individuals committed to improving the oral health of all Marylanders </a:t>
            </a:r>
            <a:r>
              <a:rPr lang="en-US" i="1" dirty="0">
                <a:latin typeface="Times New Roman"/>
                <a:cs typeface="Times New Roman"/>
              </a:rPr>
              <a:t>(talk about diversity of members and nontraditional partners)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i="1" dirty="0">
                <a:latin typeface="Times New Roman"/>
                <a:cs typeface="Times New Roman"/>
              </a:rPr>
              <a:t>Members represent academia, advocacy, dentistry, government, medicine, public health, social services, </a:t>
            </a:r>
            <a:r>
              <a:rPr lang="en-US" b="1" i="1" dirty="0">
                <a:latin typeface="Times New Roman"/>
                <a:cs typeface="Times New Roman"/>
              </a:rPr>
              <a:t>students</a:t>
            </a:r>
            <a:r>
              <a:rPr lang="en-US" i="1" dirty="0">
                <a:latin typeface="Times New Roman"/>
                <a:cs typeface="Times New Roman"/>
              </a:rPr>
              <a:t>, and others – media</a:t>
            </a:r>
            <a:endParaRPr lang="en-US" dirty="0">
              <a:latin typeface="Times New Roman"/>
              <a:cs typeface="Times New Roman"/>
            </a:endParaRPr>
          </a:p>
          <a:p>
            <a:pPr marL="176131" indent="-176131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Maryland Office of Oral Health funded transition through a CDC State Oral Health Infrastructure grant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1034-9876-B142-8246-36A332B2DC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3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Maryland Dental Action Coalition: Our Support</a:t>
            </a:r>
            <a:endParaRPr lang="en-US" dirty="0"/>
          </a:p>
          <a:p>
            <a:pPr marL="176131" indent="-176131">
              <a:buFont typeface="Arial"/>
              <a:buChar char="•"/>
            </a:pPr>
            <a:r>
              <a:rPr lang="en-US" dirty="0"/>
              <a:t>Operational support through a grant from the </a:t>
            </a:r>
            <a:r>
              <a:rPr lang="en-US" dirty="0" err="1"/>
              <a:t>DentaQuest</a:t>
            </a:r>
            <a:r>
              <a:rPr lang="en-US" dirty="0"/>
              <a:t> Foundation</a:t>
            </a:r>
          </a:p>
          <a:p>
            <a:pPr marL="176131" indent="-176131">
              <a:buFont typeface="Arial"/>
              <a:buChar char="•"/>
            </a:pPr>
            <a:r>
              <a:rPr lang="en-US" dirty="0"/>
              <a:t>Infrastructure support from the Maryland State Dental Association</a:t>
            </a:r>
          </a:p>
          <a:p>
            <a:r>
              <a:rPr lang="en-US" dirty="0"/>
              <a:t> 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1034-9876-B142-8246-36A332B2DC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26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Functions</a:t>
            </a:r>
            <a:endParaRPr lang="en-US" sz="1100" dirty="0"/>
          </a:p>
          <a:p>
            <a:pPr marL="176131" indent="-176131">
              <a:buFont typeface="Arial"/>
              <a:buChar char="•"/>
            </a:pPr>
            <a:r>
              <a:rPr lang="en-US" dirty="0"/>
              <a:t>Plan and prioritize </a:t>
            </a:r>
            <a:r>
              <a:rPr lang="en-US" i="1" dirty="0"/>
              <a:t>(DAC recommendations, MOHP, public policy tool, MDAC strategic plan)</a:t>
            </a:r>
            <a:endParaRPr lang="en-US" dirty="0"/>
          </a:p>
          <a:p>
            <a:pPr marL="176131" indent="-176131">
              <a:buFont typeface="Arial"/>
              <a:buChar char="•"/>
            </a:pPr>
            <a:r>
              <a:rPr lang="en-US" dirty="0"/>
              <a:t>Advocate </a:t>
            </a:r>
            <a:r>
              <a:rPr lang="en-US" i="1" dirty="0"/>
              <a:t>(public policy agenda - single, unified voice for those in need)</a:t>
            </a:r>
            <a:endParaRPr lang="en-US" dirty="0"/>
          </a:p>
          <a:p>
            <a:pPr marL="176131" indent="-176131">
              <a:buFont typeface="Arial"/>
              <a:buChar char="•"/>
            </a:pPr>
            <a:r>
              <a:rPr lang="en-US" dirty="0"/>
              <a:t>Communicate (</a:t>
            </a:r>
            <a:r>
              <a:rPr lang="en-US" i="1" dirty="0"/>
              <a:t>among and between and with Marylanders)</a:t>
            </a:r>
            <a:endParaRPr lang="en-US" dirty="0"/>
          </a:p>
          <a:p>
            <a:pPr marL="176131" indent="-176131">
              <a:buFont typeface="Arial"/>
              <a:buChar char="•"/>
            </a:pPr>
            <a:r>
              <a:rPr lang="en-US" dirty="0"/>
              <a:t>Educate </a:t>
            </a:r>
            <a:r>
              <a:rPr lang="en-US" i="1" dirty="0"/>
              <a:t>(ourselves and others)</a:t>
            </a:r>
            <a:endParaRPr lang="en-US" dirty="0"/>
          </a:p>
          <a:p>
            <a:pPr marL="176131" indent="-176131">
              <a:buFont typeface="Arial"/>
              <a:buChar char="•"/>
            </a:pPr>
            <a:r>
              <a:rPr lang="en-US" dirty="0"/>
              <a:t>Experiment</a:t>
            </a:r>
          </a:p>
          <a:p>
            <a:pPr marL="176131" indent="-176131">
              <a:buFont typeface="Arial"/>
              <a:buChar char="•"/>
            </a:pPr>
            <a:r>
              <a:rPr lang="en-US" dirty="0"/>
              <a:t>Network</a:t>
            </a:r>
          </a:p>
          <a:p>
            <a:pPr marL="176131" indent="-176131">
              <a:buFont typeface="Arial"/>
              <a:buChar char="•"/>
            </a:pPr>
            <a:r>
              <a:rPr lang="en-US" dirty="0"/>
              <a:t>Ensure DAC recommendations are implemented and monitor outcomes</a:t>
            </a:r>
          </a:p>
          <a:p>
            <a:pPr marL="176131" indent="-176131">
              <a:buFont typeface="Arial"/>
              <a:buChar char="•"/>
            </a:pPr>
            <a:r>
              <a:rPr lang="en-US" dirty="0"/>
              <a:t>Tackle issues concerning residents from all walks of life to:</a:t>
            </a:r>
          </a:p>
          <a:p>
            <a:pPr marL="645812" lvl="1" indent="-176131">
              <a:buFont typeface="Arial"/>
              <a:buChar char="•"/>
            </a:pPr>
            <a:r>
              <a:rPr lang="en-US" dirty="0"/>
              <a:t>increase access to oral health care</a:t>
            </a:r>
          </a:p>
          <a:p>
            <a:pPr marL="645812" lvl="1" indent="-176131">
              <a:buFont typeface="Arial"/>
              <a:buChar char="•"/>
            </a:pPr>
            <a:r>
              <a:rPr lang="en-US" dirty="0"/>
              <a:t>prevent oral disease and injury</a:t>
            </a:r>
          </a:p>
          <a:p>
            <a:pPr marL="645812" lvl="1" indent="-176131">
              <a:buFont typeface="Arial"/>
              <a:buChar char="•"/>
            </a:pPr>
            <a:r>
              <a:rPr lang="en-US" dirty="0"/>
              <a:t>increase oral health literacy in Maryland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1034-9876-B142-8246-36A332B2DC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0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9682">
              <a:defRPr/>
            </a:pPr>
            <a:r>
              <a:rPr lang="en-US" b="1" dirty="0"/>
              <a:t>What Motivated/s People to Participate? Brought People to the Table?</a:t>
            </a:r>
            <a:endParaRPr lang="en-US" dirty="0" smtClean="0">
              <a:effectLst/>
            </a:endParaRPr>
          </a:p>
          <a:p>
            <a:pPr marL="176131" indent="-176131">
              <a:buFont typeface="Arial"/>
              <a:buChar char="•"/>
            </a:pPr>
            <a:r>
              <a:rPr lang="en-US" dirty="0"/>
              <a:t>Strong leadership </a:t>
            </a:r>
            <a:r>
              <a:rPr lang="en-US" i="1" dirty="0"/>
              <a:t>(</a:t>
            </a:r>
            <a:r>
              <a:rPr lang="en-US" i="1" dirty="0" err="1"/>
              <a:t>Colmers</a:t>
            </a:r>
            <a:r>
              <a:rPr lang="en-US" i="1" dirty="0"/>
              <a:t>, OOH, legislators – state and federal, funders) </a:t>
            </a:r>
            <a:endParaRPr lang="en-US" dirty="0"/>
          </a:p>
          <a:p>
            <a:pPr marL="176131" indent="-176131">
              <a:buFont typeface="Arial"/>
              <a:buChar char="•"/>
            </a:pPr>
            <a:r>
              <a:rPr lang="en-US" dirty="0"/>
              <a:t>Personal ask</a:t>
            </a:r>
          </a:p>
          <a:p>
            <a:pPr marL="176131" indent="-176131">
              <a:buFont typeface="Arial"/>
              <a:buChar char="•"/>
            </a:pPr>
            <a:r>
              <a:rPr lang="en-US" dirty="0"/>
              <a:t>Common goal/vision – to maximize the oral health of all Marylanders </a:t>
            </a:r>
            <a:r>
              <a:rPr lang="en-US" i="1" dirty="0"/>
              <a:t>(initially just kids, now all; to make a difference)</a:t>
            </a:r>
            <a:endParaRPr lang="en-US" dirty="0"/>
          </a:p>
          <a:p>
            <a:pPr marL="176131" indent="-176131">
              <a:buFont typeface="Arial"/>
              <a:buChar char="•"/>
            </a:pPr>
            <a:r>
              <a:rPr lang="en-US" dirty="0"/>
              <a:t>Agreement to leave personal agendas at the door (use our 3 MOHP goals as filter)</a:t>
            </a:r>
          </a:p>
          <a:p>
            <a:pPr marL="176131" indent="-176131">
              <a:buFont typeface="Arial"/>
              <a:buChar char="•"/>
            </a:pPr>
            <a:r>
              <a:rPr lang="en-US" dirty="0"/>
              <a:t>Peer involvement</a:t>
            </a:r>
          </a:p>
          <a:p>
            <a:pPr marL="176131" indent="-176131">
              <a:buFont typeface="Arial"/>
              <a:buChar char="•"/>
            </a:pPr>
            <a:r>
              <a:rPr lang="en-US" dirty="0"/>
              <a:t>Want to be part of something successful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1034-9876-B142-8246-36A332B2DC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3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 a Nutshell, MDAC Is…</a:t>
            </a:r>
            <a:endParaRPr lang="en-US" dirty="0"/>
          </a:p>
          <a:p>
            <a:pPr marL="234841" indent="-234841">
              <a:buFont typeface="Arial"/>
              <a:buChar char="•"/>
            </a:pPr>
            <a:r>
              <a:rPr lang="en-US" dirty="0"/>
              <a:t>A voice for oral health in Maryland and the Nation</a:t>
            </a:r>
          </a:p>
          <a:p>
            <a:pPr marL="234841" indent="-234841">
              <a:buFont typeface="Arial"/>
              <a:buChar char="•"/>
            </a:pPr>
            <a:r>
              <a:rPr lang="en-US" dirty="0"/>
              <a:t>A convener of partners</a:t>
            </a:r>
          </a:p>
          <a:p>
            <a:pPr marL="234841" indent="-234841">
              <a:buFont typeface="Arial"/>
              <a:buChar char="•"/>
            </a:pPr>
            <a:r>
              <a:rPr lang="en-US" dirty="0"/>
              <a:t>A vehicle for collaboration and learning</a:t>
            </a:r>
          </a:p>
          <a:p>
            <a:pPr marL="234841" indent="-234841">
              <a:buFont typeface="Arial"/>
              <a:buChar char="•"/>
            </a:pPr>
            <a:r>
              <a:rPr lang="en-US" dirty="0"/>
              <a:t>A conduit of information</a:t>
            </a:r>
          </a:p>
          <a:p>
            <a:pPr marL="234841" indent="-234841">
              <a:buFont typeface="Arial"/>
              <a:buChar char="•"/>
            </a:pPr>
            <a:r>
              <a:rPr lang="en-US" dirty="0"/>
              <a:t>A leader in the national debate on oral health</a:t>
            </a:r>
          </a:p>
          <a:p>
            <a:pPr marL="234841" indent="-234841">
              <a:buFont typeface="Arial"/>
              <a:buChar char="•"/>
            </a:pPr>
            <a:r>
              <a:rPr lang="en-US" dirty="0"/>
              <a:t>A diverse group committed to promoting the guiding the work to maximize the oral health of all Marylanders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1034-9876-B142-8246-36A332B2DC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3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 userDrawn="1"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 userDrawn="1"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Title slide Phot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73" y="1305145"/>
            <a:ext cx="4015454" cy="2144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304800" y="4681476"/>
            <a:ext cx="4038600" cy="933450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304800" y="5619407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82448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2BC7B6B-ACEF-B243-A64B-F099067034D9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5353" y="6482448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4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983-EF3D-4CF7-BDE0-4C4344F5CF0E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640-9A5A-4685-859D-EB9AF4A73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7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983-EF3D-4CF7-BDE0-4C4344F5CF0E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640-9A5A-4685-859D-EB9AF4A73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983-EF3D-4CF7-BDE0-4C4344F5CF0E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640-9A5A-4685-859D-EB9AF4A735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144963"/>
          </a:xfrm>
        </p:spPr>
        <p:txBody>
          <a:bodyPr/>
          <a:lstStyle>
            <a:lvl1pPr>
              <a:buClr>
                <a:schemeClr val="accent1"/>
              </a:buClr>
              <a:defRPr sz="2600"/>
            </a:lvl1pPr>
            <a:lvl2pPr marL="742950" indent="-285750">
              <a:buClr>
                <a:schemeClr val="accent2"/>
              </a:buClr>
              <a:buFont typeface="Wingdings" charset="2"/>
              <a:buChar char="§"/>
              <a:defRPr sz="2400"/>
            </a:lvl2pPr>
            <a:lvl3pPr>
              <a:defRPr sz="2200"/>
            </a:lvl3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50263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983-EF3D-4CF7-BDE0-4C4344F5CF0E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640-9A5A-4685-859D-EB9AF4A73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60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983-EF3D-4CF7-BDE0-4C4344F5CF0E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640-9A5A-4685-859D-EB9AF4A73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9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983-EF3D-4CF7-BDE0-4C4344F5CF0E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640-9A5A-4685-859D-EB9AF4A73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3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983-EF3D-4CF7-BDE0-4C4344F5CF0E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640-9A5A-4685-859D-EB9AF4A73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0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983-EF3D-4CF7-BDE0-4C4344F5CF0E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640-9A5A-4685-859D-EB9AF4A73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4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983-EF3D-4CF7-BDE0-4C4344F5CF0E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640-9A5A-4685-859D-EB9AF4A73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8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4983-EF3D-4CF7-BDE0-4C4344F5CF0E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2640-9A5A-4685-859D-EB9AF4A73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6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24983-EF3D-4CF7-BDE0-4C4344F5CF0E}" type="datetimeFigureOut">
              <a:rPr lang="en-US" smtClean="0"/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A2640-9A5A-4685-859D-EB9AF4A73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5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800600"/>
            <a:ext cx="8559588" cy="659606"/>
          </a:xfrm>
        </p:spPr>
        <p:txBody>
          <a:bodyPr>
            <a:noAutofit/>
          </a:bodyPr>
          <a:lstStyle/>
          <a:p>
            <a:pPr algn="l"/>
            <a:r>
              <a:rPr lang="en-US" sz="3400" dirty="0" smtClean="0"/>
              <a:t>Oral Health in Maryland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184" y="5172364"/>
            <a:ext cx="8843816" cy="15242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900" dirty="0" smtClean="0">
                <a:solidFill>
                  <a:schemeClr val="tx1"/>
                </a:solidFill>
              </a:rPr>
              <a:t>Florida Oral Health Conference</a:t>
            </a:r>
          </a:p>
          <a:p>
            <a:pPr marL="0" indent="0">
              <a:buNone/>
            </a:pPr>
            <a:r>
              <a:rPr lang="en-US" sz="2900" dirty="0" smtClean="0">
                <a:solidFill>
                  <a:schemeClr val="tx1"/>
                </a:solidFill>
              </a:rPr>
              <a:t>The Nuts and Bolts of Coalitions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700" dirty="0" smtClean="0">
                <a:solidFill>
                  <a:schemeClr val="tx1"/>
                </a:solidFill>
              </a:rPr>
              <a:t>August 23, 2012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chemeClr val="tx1"/>
                </a:solidFill>
              </a:rPr>
              <a:t>Penny Anderson, M.S.W.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chemeClr val="tx1"/>
                </a:solidFill>
              </a:rPr>
              <a:t>Executive Director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5" name="Picture 4" descr="MDAC 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064" y="5864217"/>
            <a:ext cx="2194427" cy="5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981200"/>
            <a:ext cx="4495800" cy="472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Local Coalitions</a:t>
            </a:r>
            <a:endParaRPr lang="en-US" sz="2800" dirty="0"/>
          </a:p>
          <a:p>
            <a:r>
              <a:rPr lang="en-US" dirty="0"/>
              <a:t>Gather and share local data/information</a:t>
            </a:r>
          </a:p>
          <a:p>
            <a:r>
              <a:rPr lang="en-US" dirty="0"/>
              <a:t>Develop local relationships </a:t>
            </a:r>
          </a:p>
          <a:p>
            <a:r>
              <a:rPr lang="en-US" dirty="0"/>
              <a:t>Implement action at the local level</a:t>
            </a:r>
          </a:p>
          <a:p>
            <a:r>
              <a:rPr lang="en-US" dirty="0"/>
              <a:t>Test or pilot local projects/ideas/activities</a:t>
            </a:r>
          </a:p>
          <a:p>
            <a:r>
              <a:rPr lang="en-US" dirty="0"/>
              <a:t>Provide input/feedback to statewide efforts</a:t>
            </a:r>
          </a:p>
          <a:p>
            <a:r>
              <a:rPr lang="en-US" dirty="0"/>
              <a:t>Provide </a:t>
            </a:r>
            <a:r>
              <a:rPr lang="en-US" dirty="0" smtClean="0"/>
              <a:t>representation to </a:t>
            </a:r>
            <a:r>
              <a:rPr lang="en-US" dirty="0"/>
              <a:t>state organization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State </a:t>
            </a:r>
            <a:r>
              <a:rPr lang="en-US" dirty="0" smtClean="0"/>
              <a:t>vs. </a:t>
            </a:r>
            <a:r>
              <a:rPr lang="en-US" dirty="0" smtClean="0"/>
              <a:t>Local Coalitions</a:t>
            </a:r>
            <a:br>
              <a:rPr lang="en-US" dirty="0" smtClean="0"/>
            </a:br>
            <a:r>
              <a:rPr lang="en-US" dirty="0" smtClean="0"/>
              <a:t>Both are Important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66800" y="2133600"/>
            <a:ext cx="2657450" cy="4001106"/>
          </a:xfrm>
          <a:prstGeom prst="roundRect">
            <a:avLst>
              <a:gd name="adj" fmla="val 16667"/>
            </a:avLst>
          </a:prstGeom>
          <a:ln w="25400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176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Bringing People to the Table</a:t>
            </a:r>
            <a:br>
              <a:rPr lang="en-US" dirty="0" smtClean="0"/>
            </a:br>
            <a:r>
              <a:rPr lang="en-US" dirty="0" smtClean="0"/>
              <a:t>Motivating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151" y="1934397"/>
            <a:ext cx="4528249" cy="4525963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en-US" dirty="0" smtClean="0"/>
              <a:t>Crisis or negative event</a:t>
            </a:r>
          </a:p>
          <a:p>
            <a:pPr>
              <a:spcBef>
                <a:spcPts val="1000"/>
              </a:spcBef>
            </a:pPr>
            <a:r>
              <a:rPr lang="en-US" dirty="0"/>
              <a:t>Common vision and goal</a:t>
            </a:r>
          </a:p>
          <a:p>
            <a:pPr lvl="0">
              <a:spcBef>
                <a:spcPts val="1000"/>
              </a:spcBef>
            </a:pPr>
            <a:r>
              <a:rPr lang="en-US" dirty="0" smtClean="0"/>
              <a:t>Strong leadership</a:t>
            </a:r>
            <a:endParaRPr lang="en-US" dirty="0"/>
          </a:p>
          <a:p>
            <a:pPr lvl="0">
              <a:spcBef>
                <a:spcPts val="1000"/>
              </a:spcBef>
            </a:pPr>
            <a:r>
              <a:rPr lang="en-US" dirty="0" smtClean="0"/>
              <a:t>Personal relationships 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en-US" dirty="0"/>
              <a:t>Peer involvement</a:t>
            </a:r>
          </a:p>
          <a:p>
            <a:pPr lvl="0">
              <a:spcBef>
                <a:spcPts val="1000"/>
              </a:spcBef>
            </a:pPr>
            <a:r>
              <a:rPr lang="en-US" dirty="0" smtClean="0"/>
              <a:t>Personal and professional agendas left at the door</a:t>
            </a:r>
          </a:p>
          <a:p>
            <a:pPr lvl="0">
              <a:spcBef>
                <a:spcPts val="1000"/>
              </a:spcBef>
            </a:pPr>
            <a:r>
              <a:rPr lang="en-US" dirty="0" smtClean="0"/>
              <a:t>Desire to be part of something successful</a:t>
            </a:r>
            <a:endParaRPr lang="en-US" dirty="0"/>
          </a:p>
        </p:txBody>
      </p:sp>
      <p:pic>
        <p:nvPicPr>
          <p:cNvPr id="5" name="Picture 4" descr="Rep. Cummings and Family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431" y="2209800"/>
            <a:ext cx="3561272" cy="3759042"/>
          </a:xfrm>
          <a:prstGeom prst="roundRect">
            <a:avLst>
              <a:gd name="adj" fmla="val 16667"/>
            </a:avLst>
          </a:prstGeom>
          <a:ln w="25400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517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Organizational Issues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4114800" cy="3543491"/>
          </a:xfrm>
        </p:spPr>
        <p:txBody>
          <a:bodyPr>
            <a:normAutofit/>
          </a:bodyPr>
          <a:lstStyle/>
          <a:p>
            <a:r>
              <a:rPr lang="en-US" dirty="0" smtClean="0"/>
              <a:t>Scope </a:t>
            </a:r>
          </a:p>
          <a:p>
            <a:r>
              <a:rPr lang="en-US" dirty="0" smtClean="0"/>
              <a:t>Membership</a:t>
            </a:r>
            <a:endParaRPr lang="en-US" dirty="0"/>
          </a:p>
          <a:p>
            <a:r>
              <a:rPr lang="en-US" dirty="0" smtClean="0"/>
              <a:t>Structure</a:t>
            </a:r>
          </a:p>
          <a:p>
            <a:r>
              <a:rPr lang="en-US" dirty="0" smtClean="0"/>
              <a:t>Governance</a:t>
            </a:r>
          </a:p>
          <a:p>
            <a:r>
              <a:rPr lang="en-US" dirty="0"/>
              <a:t>Motivational </a:t>
            </a:r>
            <a:r>
              <a:rPr lang="en-US" dirty="0" smtClean="0"/>
              <a:t>factors</a:t>
            </a:r>
          </a:p>
          <a:p>
            <a:r>
              <a:rPr lang="en-US" dirty="0"/>
              <a:t>Levels of </a:t>
            </a:r>
            <a:r>
              <a:rPr lang="en-US" dirty="0" smtClean="0"/>
              <a:t>involvement</a:t>
            </a:r>
            <a:endParaRPr lang="en-US" dirty="0"/>
          </a:p>
          <a:p>
            <a:r>
              <a:rPr lang="en-US" dirty="0"/>
              <a:t>Recruitment </a:t>
            </a:r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2743200"/>
            <a:ext cx="4114800" cy="3543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Decision-making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Support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Sustainability</a:t>
            </a:r>
          </a:p>
          <a:p>
            <a:r>
              <a:rPr lang="en-US" dirty="0" smtClean="0"/>
              <a:t>Presence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Grounded in purpose; goals; common ground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820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Expectations of a Coalition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Stay focused on mission</a:t>
            </a:r>
          </a:p>
          <a:p>
            <a:r>
              <a:rPr lang="en-US" dirty="0" smtClean="0"/>
              <a:t>Be inclusive within the boundaries of the coalition’s stated purpose and goals</a:t>
            </a:r>
          </a:p>
          <a:p>
            <a:r>
              <a:rPr lang="en-US" dirty="0" smtClean="0"/>
              <a:t>Appreciate the motivations, values, abilities of each member</a:t>
            </a:r>
          </a:p>
          <a:p>
            <a:r>
              <a:rPr lang="en-US" dirty="0" smtClean="0"/>
              <a:t>Maintain openness and transparency </a:t>
            </a:r>
          </a:p>
          <a:p>
            <a:r>
              <a:rPr lang="en-US" dirty="0" smtClean="0"/>
              <a:t>Prioritize work</a:t>
            </a:r>
          </a:p>
          <a:p>
            <a:r>
              <a:rPr lang="en-US" dirty="0"/>
              <a:t>C</a:t>
            </a:r>
            <a:r>
              <a:rPr lang="en-US" dirty="0" smtClean="0"/>
              <a:t>ommunicate regularly</a:t>
            </a:r>
          </a:p>
          <a:p>
            <a:r>
              <a:rPr lang="en-US" dirty="0" smtClean="0"/>
              <a:t>Evaluate frequently</a:t>
            </a:r>
          </a:p>
          <a:p>
            <a:r>
              <a:rPr lang="en-US" dirty="0" smtClean="0"/>
              <a:t>Respect members’ time</a:t>
            </a:r>
            <a:endParaRPr lang="en-US" dirty="0"/>
          </a:p>
        </p:txBody>
      </p:sp>
      <p:pic>
        <p:nvPicPr>
          <p:cNvPr id="4" name="Picture 3" descr="freeimage-376553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1" t="19729"/>
          <a:stretch/>
        </p:blipFill>
        <p:spPr>
          <a:xfrm rot="471693">
            <a:off x="6534621" y="4174633"/>
            <a:ext cx="2133600" cy="2103339"/>
          </a:xfrm>
          <a:prstGeom prst="roundRect">
            <a:avLst>
              <a:gd name="adj" fmla="val 16667"/>
            </a:avLst>
          </a:prstGeom>
          <a:ln w="25400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39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Expectations of Coalition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905000"/>
            <a:ext cx="5410200" cy="4525963"/>
          </a:xfrm>
        </p:spPr>
        <p:txBody>
          <a:bodyPr>
            <a:no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romote mission </a:t>
            </a:r>
          </a:p>
          <a:p>
            <a:r>
              <a:rPr lang="en-US" dirty="0" smtClean="0"/>
              <a:t>Mind collective interests</a:t>
            </a:r>
          </a:p>
          <a:p>
            <a:r>
              <a:rPr lang="en-US" dirty="0" smtClean="0"/>
              <a:t>Set aside individual agendas</a:t>
            </a:r>
          </a:p>
          <a:p>
            <a:r>
              <a:rPr lang="en-US" dirty="0" smtClean="0"/>
              <a:t>Be inclusive</a:t>
            </a:r>
          </a:p>
          <a:p>
            <a:r>
              <a:rPr lang="en-US" dirty="0" smtClean="0"/>
              <a:t>Accept differences</a:t>
            </a:r>
          </a:p>
          <a:p>
            <a:r>
              <a:rPr lang="en-US" dirty="0" smtClean="0"/>
              <a:t>Be respectful</a:t>
            </a:r>
          </a:p>
          <a:p>
            <a:r>
              <a:rPr lang="en-US" dirty="0" smtClean="0"/>
              <a:t>Arrive prepared </a:t>
            </a:r>
          </a:p>
          <a:p>
            <a:r>
              <a:rPr lang="en-US" dirty="0" smtClean="0"/>
              <a:t>Participate constructively</a:t>
            </a:r>
          </a:p>
          <a:p>
            <a:r>
              <a:rPr lang="en-US" dirty="0" smtClean="0"/>
              <a:t>Support the organization </a:t>
            </a:r>
            <a:endParaRPr lang="en-US" dirty="0"/>
          </a:p>
        </p:txBody>
      </p:sp>
      <p:pic>
        <p:nvPicPr>
          <p:cNvPr id="6" name="Picture 5" descr="freeimage-4066117-B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3050192" cy="3733800"/>
          </a:xfrm>
          <a:prstGeom prst="roundRect">
            <a:avLst>
              <a:gd name="adj" fmla="val 16667"/>
            </a:avLst>
          </a:prstGeom>
          <a:ln w="25400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01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Opportunities/Successes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Make a difference</a:t>
            </a:r>
          </a:p>
          <a:p>
            <a:r>
              <a:rPr lang="en-US" dirty="0" smtClean="0"/>
              <a:t>Broaden the reach</a:t>
            </a:r>
          </a:p>
          <a:p>
            <a:r>
              <a:rPr lang="en-US" dirty="0" smtClean="0"/>
              <a:t>Raise awareness</a:t>
            </a:r>
          </a:p>
          <a:p>
            <a:r>
              <a:rPr lang="en-US" dirty="0" smtClean="0"/>
              <a:t>Learn and grow</a:t>
            </a:r>
          </a:p>
          <a:p>
            <a:r>
              <a:rPr lang="en-US" dirty="0"/>
              <a:t>A</a:t>
            </a:r>
            <a:r>
              <a:rPr lang="en-US" dirty="0" smtClean="0"/>
              <a:t>ddress issues together </a:t>
            </a:r>
          </a:p>
          <a:p>
            <a:r>
              <a:rPr lang="en-US" dirty="0"/>
              <a:t>Test new ideas and </a:t>
            </a:r>
            <a:r>
              <a:rPr lang="en-US" dirty="0" smtClean="0"/>
              <a:t>approaches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2103437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Advocate</a:t>
            </a:r>
          </a:p>
          <a:p>
            <a:r>
              <a:rPr lang="en-US" dirty="0" smtClean="0"/>
              <a:t>Educate</a:t>
            </a:r>
          </a:p>
          <a:p>
            <a:r>
              <a:rPr lang="en-US" dirty="0" smtClean="0"/>
              <a:t>Use data effectively</a:t>
            </a:r>
            <a:endParaRPr lang="en-US" dirty="0"/>
          </a:p>
        </p:txBody>
      </p:sp>
      <p:pic>
        <p:nvPicPr>
          <p:cNvPr id="5" name="Picture 4" descr="Screen shot 2012-08-10 at 7.38.5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r="2641"/>
          <a:stretch/>
        </p:blipFill>
        <p:spPr>
          <a:xfrm>
            <a:off x="4267200" y="3733800"/>
            <a:ext cx="4532311" cy="2362200"/>
          </a:xfrm>
          <a:prstGeom prst="roundRect">
            <a:avLst>
              <a:gd name="adj" fmla="val 16667"/>
            </a:avLst>
          </a:prstGeom>
          <a:ln w="25400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8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Communicating effectively</a:t>
            </a:r>
          </a:p>
          <a:p>
            <a:r>
              <a:rPr lang="en-US" dirty="0"/>
              <a:t>Staying attuned to </a:t>
            </a:r>
            <a:r>
              <a:rPr lang="en-US" dirty="0" smtClean="0"/>
              <a:t>members </a:t>
            </a:r>
          </a:p>
          <a:p>
            <a:r>
              <a:rPr lang="en-US" dirty="0" smtClean="0"/>
              <a:t>Finding roles for all members</a:t>
            </a:r>
          </a:p>
          <a:p>
            <a:r>
              <a:rPr lang="en-US" dirty="0" smtClean="0"/>
              <a:t>Managing individual agendas</a:t>
            </a:r>
          </a:p>
          <a:p>
            <a:r>
              <a:rPr lang="en-US" dirty="0" smtClean="0"/>
              <a:t>Hearing everyone</a:t>
            </a:r>
            <a:endParaRPr lang="en-US" dirty="0"/>
          </a:p>
          <a:p>
            <a:r>
              <a:rPr lang="en-US" dirty="0" smtClean="0"/>
              <a:t>Gaining consensus </a:t>
            </a:r>
          </a:p>
          <a:p>
            <a:r>
              <a:rPr lang="en-US" dirty="0" smtClean="0"/>
              <a:t>Staying true to mission</a:t>
            </a:r>
          </a:p>
          <a:p>
            <a:r>
              <a:rPr lang="en-US" dirty="0" smtClean="0"/>
              <a:t>Using data effectively</a:t>
            </a:r>
          </a:p>
          <a:p>
            <a:r>
              <a:rPr lang="en-US" dirty="0" smtClean="0"/>
              <a:t>Planning for sustainability</a:t>
            </a:r>
          </a:p>
          <a:p>
            <a:endParaRPr lang="en-US" dirty="0" smtClean="0"/>
          </a:p>
        </p:txBody>
      </p:sp>
      <p:pic>
        <p:nvPicPr>
          <p:cNvPr id="6" name="Picture 5" descr="freeimage-323267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r="8555"/>
          <a:stretch/>
        </p:blipFill>
        <p:spPr>
          <a:xfrm>
            <a:off x="5715000" y="3200400"/>
            <a:ext cx="2938532" cy="3085527"/>
          </a:xfrm>
          <a:prstGeom prst="roundRect">
            <a:avLst>
              <a:gd name="adj" fmla="val 16667"/>
            </a:avLst>
          </a:prstGeom>
          <a:ln w="25400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82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Strengthening Coalitions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42672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Stay focused on mission</a:t>
            </a:r>
          </a:p>
          <a:p>
            <a:r>
              <a:rPr lang="en-US" dirty="0" smtClean="0"/>
              <a:t>Communicate </a:t>
            </a:r>
          </a:p>
          <a:p>
            <a:r>
              <a:rPr lang="en-US" dirty="0" smtClean="0"/>
              <a:t>Ask for help</a:t>
            </a:r>
          </a:p>
          <a:p>
            <a:r>
              <a:rPr lang="en-US" dirty="0" smtClean="0"/>
              <a:t>Bring in new voices</a:t>
            </a:r>
          </a:p>
          <a:p>
            <a:r>
              <a:rPr lang="en-US" dirty="0" smtClean="0"/>
              <a:t>Find your champions </a:t>
            </a:r>
          </a:p>
          <a:p>
            <a:r>
              <a:rPr lang="en-US" dirty="0" smtClean="0"/>
              <a:t>Tap into available expertise and resources</a:t>
            </a:r>
          </a:p>
          <a:p>
            <a:r>
              <a:rPr lang="en-US" dirty="0" smtClean="0"/>
              <a:t>Keep members involved</a:t>
            </a:r>
          </a:p>
          <a:p>
            <a:r>
              <a:rPr lang="en-US" dirty="0"/>
              <a:t>Know your limitations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2057400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Act on feedback and suggestions</a:t>
            </a:r>
          </a:p>
          <a:p>
            <a:r>
              <a:rPr lang="en-US" dirty="0" smtClean="0"/>
              <a:t>Listen</a:t>
            </a:r>
          </a:p>
          <a:p>
            <a:r>
              <a:rPr lang="en-US" dirty="0" smtClean="0"/>
              <a:t>Embrace learning and growth</a:t>
            </a:r>
          </a:p>
          <a:p>
            <a:r>
              <a:rPr lang="en-US" dirty="0" smtClean="0"/>
              <a:t>Communicate</a:t>
            </a:r>
          </a:p>
          <a:p>
            <a:r>
              <a:rPr lang="en-US" dirty="0" smtClean="0"/>
              <a:t>Recognize contributions</a:t>
            </a:r>
          </a:p>
          <a:p>
            <a:r>
              <a:rPr lang="en-US" dirty="0" smtClean="0"/>
              <a:t>Celebrate successes</a:t>
            </a:r>
          </a:p>
        </p:txBody>
      </p:sp>
    </p:spTree>
    <p:extLst>
      <p:ext uri="{BB962C8B-B14F-4D97-AF65-F5344CB8AC3E}">
        <p14:creationId xmlns:p14="http://schemas.microsoft.com/office/powerpoint/2010/main" val="16962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In a Nutshell, MDAC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600200"/>
            <a:ext cx="4978570" cy="4875756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2300" dirty="0" smtClean="0"/>
              <a:t>A voice for oral health in Maryland and the Nation</a:t>
            </a:r>
          </a:p>
          <a:p>
            <a:pPr>
              <a:spcBef>
                <a:spcPts val="1000"/>
              </a:spcBef>
            </a:pPr>
            <a:r>
              <a:rPr lang="en-US" sz="2300" dirty="0" smtClean="0"/>
              <a:t>A convener of partners</a:t>
            </a:r>
          </a:p>
          <a:p>
            <a:pPr>
              <a:spcBef>
                <a:spcPts val="1000"/>
              </a:spcBef>
            </a:pPr>
            <a:r>
              <a:rPr lang="en-US" sz="2300" dirty="0" smtClean="0"/>
              <a:t>A vehicle for collaboration and learning</a:t>
            </a:r>
          </a:p>
          <a:p>
            <a:pPr>
              <a:spcBef>
                <a:spcPts val="1000"/>
              </a:spcBef>
            </a:pPr>
            <a:r>
              <a:rPr lang="en-US" sz="2300" dirty="0" smtClean="0"/>
              <a:t>A conduit of information</a:t>
            </a:r>
          </a:p>
          <a:p>
            <a:pPr>
              <a:spcBef>
                <a:spcPts val="1000"/>
              </a:spcBef>
            </a:pPr>
            <a:r>
              <a:rPr lang="en-US" sz="2300" dirty="0" smtClean="0"/>
              <a:t>A leader in the national debate on oral health</a:t>
            </a:r>
          </a:p>
          <a:p>
            <a:pPr>
              <a:spcBef>
                <a:spcPts val="1000"/>
              </a:spcBef>
            </a:pPr>
            <a:r>
              <a:rPr lang="en-US" sz="2300" dirty="0" smtClean="0"/>
              <a:t>A diverse group committed to promoting and guiding the work to maximize the oral health of all Marylanders</a:t>
            </a:r>
            <a:endParaRPr lang="en-US" sz="2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2209800"/>
            <a:ext cx="3048282" cy="3810000"/>
          </a:xfrm>
          <a:prstGeom prst="roundRect">
            <a:avLst>
              <a:gd name="adj" fmla="val 16667"/>
            </a:avLst>
          </a:prstGeom>
          <a:ln w="25400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“Alone we can do so little;</a:t>
            </a:r>
            <a:br>
              <a:rPr lang="en-US" dirty="0" smtClean="0"/>
            </a:br>
            <a:r>
              <a:rPr lang="en-US" dirty="0" smtClean="0"/>
              <a:t>Together we can do so much.”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981200"/>
            <a:ext cx="256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Helen Keller</a:t>
            </a:r>
            <a:endParaRPr lang="en-US" dirty="0"/>
          </a:p>
        </p:txBody>
      </p:sp>
      <p:pic>
        <p:nvPicPr>
          <p:cNvPr id="7" name="Picture 6" descr="Helen_Keller_with_Anne_Sullivan_in_July_188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1900" y="2350532"/>
            <a:ext cx="3390900" cy="3875533"/>
          </a:xfrm>
          <a:prstGeom prst="roundRect">
            <a:avLst>
              <a:gd name="adj" fmla="val 16667"/>
            </a:avLst>
          </a:prstGeom>
          <a:ln w="25400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69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>Maryland Dental Action Coalition: </a:t>
            </a:r>
            <a:br>
              <a:rPr lang="en-US" b="1" dirty="0" smtClean="0"/>
            </a:br>
            <a:r>
              <a:rPr lang="en-US" b="1" dirty="0" smtClean="0"/>
              <a:t>Our History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55800"/>
            <a:ext cx="5562600" cy="4445000"/>
          </a:xfrm>
        </p:spPr>
        <p:txBody>
          <a:bodyPr>
            <a:noAutofit/>
          </a:bodyPr>
          <a:lstStyle/>
          <a:p>
            <a:pPr lvl="0">
              <a:spcBef>
                <a:spcPts val="700"/>
              </a:spcBef>
            </a:pPr>
            <a:r>
              <a:rPr lang="en-US" dirty="0" smtClean="0"/>
              <a:t>Initially established as Dental Action Committee (DAC) by Maryland’s Secretary of Health and Mental Hygiene in 2007</a:t>
            </a:r>
          </a:p>
          <a:p>
            <a:pPr lvl="0">
              <a:spcBef>
                <a:spcPts val="700"/>
              </a:spcBef>
            </a:pPr>
            <a:r>
              <a:rPr lang="en-US" dirty="0" smtClean="0"/>
              <a:t>A state </a:t>
            </a:r>
            <a:r>
              <a:rPr lang="en-US" dirty="0"/>
              <a:t>response to the death of 12-year-old </a:t>
            </a:r>
            <a:r>
              <a:rPr lang="en-US" dirty="0" err="1" smtClean="0"/>
              <a:t>Deamonte</a:t>
            </a:r>
            <a:r>
              <a:rPr lang="en-US" dirty="0" smtClean="0"/>
              <a:t> Driver </a:t>
            </a:r>
          </a:p>
          <a:p>
            <a:pPr lvl="0">
              <a:spcBef>
                <a:spcPts val="700"/>
              </a:spcBef>
            </a:pPr>
            <a:r>
              <a:rPr lang="en-US" dirty="0" smtClean="0"/>
              <a:t>Developed recommendations to improve the oral health of children in Maryland</a:t>
            </a:r>
            <a:endParaRPr lang="en-US" dirty="0"/>
          </a:p>
        </p:txBody>
      </p:sp>
      <p:pic>
        <p:nvPicPr>
          <p:cNvPr id="5" name="Picture 4" descr="Deamonte_Driv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700" y="2443226"/>
            <a:ext cx="2349500" cy="3411474"/>
          </a:xfrm>
          <a:prstGeom prst="roundRect">
            <a:avLst>
              <a:gd name="adj" fmla="val 16667"/>
            </a:avLst>
          </a:prstGeom>
          <a:ln w="25400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65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Maryland Dental Action Coalition: </a:t>
            </a:r>
            <a:br>
              <a:rPr lang="en-US" sz="3200" b="1" dirty="0" smtClean="0"/>
            </a:br>
            <a:r>
              <a:rPr lang="en-US" sz="3200" b="1" dirty="0" smtClean="0"/>
              <a:t>Our Development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8800" y="1968437"/>
            <a:ext cx="57658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Transitioned into a state coalition in late 2009</a:t>
            </a:r>
          </a:p>
          <a:p>
            <a:r>
              <a:rPr lang="en-US" dirty="0" smtClean="0"/>
              <a:t>Now called the Maryland Dental Action Coalition (MDAC)</a:t>
            </a:r>
          </a:p>
          <a:p>
            <a:r>
              <a:rPr lang="en-US" dirty="0" smtClean="0"/>
              <a:t>Broad based group committed to improving oral health of all Marylanders</a:t>
            </a:r>
          </a:p>
          <a:p>
            <a:r>
              <a:rPr lang="en-US" dirty="0" smtClean="0"/>
              <a:t>Maryland Office of Oral Health funded transition through a CDC State Oral Health Infrastructure grant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4" y="2152264"/>
            <a:ext cx="2597250" cy="3305189"/>
          </a:xfrm>
          <a:prstGeom prst="roundRect">
            <a:avLst>
              <a:gd name="adj" fmla="val 16667"/>
            </a:avLst>
          </a:prstGeom>
          <a:ln w="25400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29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Maryland Dental Action Coalition: </a:t>
            </a:r>
            <a:br>
              <a:rPr lang="en-US" b="1" dirty="0" smtClean="0"/>
            </a:br>
            <a:r>
              <a:rPr lang="en-US" b="1" dirty="0" smtClean="0"/>
              <a:t>Our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2008"/>
            <a:ext cx="3929156" cy="263324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Operational support through a grant from the </a:t>
            </a:r>
            <a:r>
              <a:rPr lang="en-US" dirty="0" err="1" smtClean="0"/>
              <a:t>DentaQuest</a:t>
            </a:r>
            <a:r>
              <a:rPr lang="en-US" dirty="0" smtClean="0"/>
              <a:t> Foundation</a:t>
            </a:r>
            <a:endParaRPr lang="en-US" dirty="0"/>
          </a:p>
          <a:p>
            <a:pPr lvl="0"/>
            <a:r>
              <a:rPr lang="en-US" dirty="0" smtClean="0"/>
              <a:t>Infrastructure support from the Maryland State Dental Association</a:t>
            </a:r>
            <a:endParaRPr lang="en-US" dirty="0"/>
          </a:p>
        </p:txBody>
      </p:sp>
      <p:pic>
        <p:nvPicPr>
          <p:cNvPr id="4" name="Picture 3" descr="iStock_000015235056Larg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162" y="2438400"/>
            <a:ext cx="3757937" cy="3428243"/>
          </a:xfrm>
          <a:prstGeom prst="roundRect">
            <a:avLst>
              <a:gd name="adj" fmla="val 16667"/>
            </a:avLst>
          </a:prstGeom>
          <a:ln w="25400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01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391400" cy="1143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 smtClean="0"/>
              <a:t>The Development of Coalitions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57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Intentional (Proactive)</a:t>
            </a:r>
          </a:p>
          <a:p>
            <a:pPr lvl="1"/>
            <a:r>
              <a:rPr lang="en-US" sz="2600" dirty="0"/>
              <a:t>Issue or program</a:t>
            </a:r>
          </a:p>
          <a:p>
            <a:pPr lvl="1"/>
            <a:r>
              <a:rPr lang="en-US" sz="2600" dirty="0" smtClean="0"/>
              <a:t>Research/new thinking </a:t>
            </a:r>
            <a:endParaRPr lang="en-US" sz="2600" dirty="0"/>
          </a:p>
          <a:p>
            <a:pPr lvl="1"/>
            <a:r>
              <a:rPr lang="en-US" sz="2600" dirty="0" smtClean="0"/>
              <a:t>Learn</a:t>
            </a:r>
          </a:p>
          <a:p>
            <a:pPr lvl="1"/>
            <a:r>
              <a:rPr lang="en-US" sz="2600" dirty="0" smtClean="0"/>
              <a:t>Expand/broaden</a:t>
            </a:r>
          </a:p>
          <a:p>
            <a:pPr lvl="1"/>
            <a:r>
              <a:rPr lang="en-US" sz="2600" dirty="0" smtClean="0"/>
              <a:t>Replicate</a:t>
            </a:r>
          </a:p>
          <a:p>
            <a:r>
              <a:rPr lang="en-US" dirty="0" smtClean="0"/>
              <a:t>Circumstantial (Reactive)</a:t>
            </a:r>
          </a:p>
          <a:p>
            <a:pPr lvl="1"/>
            <a:r>
              <a:rPr lang="en-US" sz="2600" dirty="0" smtClean="0"/>
              <a:t>Facilitating event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2668706" cy="4038600"/>
          </a:xfrm>
          <a:prstGeom prst="roundRect">
            <a:avLst>
              <a:gd name="adj" fmla="val 16667"/>
            </a:avLst>
          </a:prstGeom>
          <a:ln w="25400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5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Purpose of Coalitions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3058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Promote a common goal or purpose! </a:t>
            </a:r>
          </a:p>
          <a:p>
            <a:r>
              <a:rPr lang="en-US" dirty="0" smtClean="0"/>
              <a:t>Increase awareness and knowledge</a:t>
            </a:r>
          </a:p>
          <a:p>
            <a:r>
              <a:rPr lang="en-US" dirty="0"/>
              <a:t>Address specific problems or issues</a:t>
            </a:r>
          </a:p>
          <a:p>
            <a:r>
              <a:rPr lang="en-US" dirty="0" smtClean="0"/>
              <a:t>Influence policy and program development</a:t>
            </a:r>
          </a:p>
          <a:p>
            <a:r>
              <a:rPr lang="en-US" dirty="0" smtClean="0"/>
              <a:t>Create synergy</a:t>
            </a:r>
            <a:endParaRPr lang="en-US" dirty="0"/>
          </a:p>
        </p:txBody>
      </p:sp>
      <p:pic>
        <p:nvPicPr>
          <p:cNvPr id="11" name="Picture 10" descr="Screen shot 2012-08-10 at 4.34.56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0" t="9202" r="1532"/>
          <a:stretch/>
        </p:blipFill>
        <p:spPr>
          <a:xfrm>
            <a:off x="4343400" y="4212501"/>
            <a:ext cx="3984450" cy="2416899"/>
          </a:xfrm>
          <a:prstGeom prst="roundRect">
            <a:avLst>
              <a:gd name="adj" fmla="val 16667"/>
            </a:avLst>
          </a:prstGeom>
          <a:ln w="25400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3858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Key Functions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8475" y="1676400"/>
            <a:ext cx="4454526" cy="468630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dirty="0" smtClean="0"/>
              <a:t>Tackle </a:t>
            </a:r>
            <a:r>
              <a:rPr lang="en-US" dirty="0"/>
              <a:t>oral health needs of </a:t>
            </a:r>
            <a:r>
              <a:rPr lang="en-US" dirty="0" smtClean="0"/>
              <a:t>residents</a:t>
            </a:r>
            <a:endParaRPr lang="en-US" dirty="0"/>
          </a:p>
          <a:p>
            <a:pPr lvl="0">
              <a:spcBef>
                <a:spcPts val="1000"/>
              </a:spcBef>
            </a:pPr>
            <a:r>
              <a:rPr lang="en-US" dirty="0" smtClean="0"/>
              <a:t>Plan and prioritize</a:t>
            </a:r>
          </a:p>
          <a:p>
            <a:pPr lvl="0">
              <a:spcBef>
                <a:spcPts val="1000"/>
              </a:spcBef>
            </a:pPr>
            <a:r>
              <a:rPr lang="en-US" dirty="0"/>
              <a:t>Communicate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Educate</a:t>
            </a:r>
            <a:endParaRPr lang="en-US" dirty="0"/>
          </a:p>
          <a:p>
            <a:pPr lvl="0">
              <a:spcBef>
                <a:spcPts val="1000"/>
              </a:spcBef>
            </a:pPr>
            <a:r>
              <a:rPr lang="en-US" dirty="0" smtClean="0"/>
              <a:t>Advocate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en-US" dirty="0" smtClean="0"/>
              <a:t>Encourage networking</a:t>
            </a:r>
            <a:endParaRPr lang="en-US" dirty="0"/>
          </a:p>
          <a:p>
            <a:pPr lvl="0">
              <a:spcBef>
                <a:spcPts val="1000"/>
              </a:spcBef>
            </a:pPr>
            <a:r>
              <a:rPr lang="en-US" dirty="0" smtClean="0"/>
              <a:t>Experiment</a:t>
            </a:r>
          </a:p>
          <a:p>
            <a:pPr lvl="0">
              <a:spcBef>
                <a:spcPts val="1000"/>
              </a:spcBef>
            </a:pPr>
            <a:r>
              <a:rPr lang="en-US" dirty="0"/>
              <a:t>P</a:t>
            </a:r>
            <a:r>
              <a:rPr lang="en-US" dirty="0" smtClean="0"/>
              <a:t>rovide oversight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981200"/>
            <a:ext cx="2532669" cy="4259200"/>
          </a:xfrm>
          <a:prstGeom prst="roundRect">
            <a:avLst>
              <a:gd name="adj" fmla="val 16667"/>
            </a:avLst>
          </a:prstGeom>
          <a:ln w="25400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42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MDAC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To </a:t>
            </a:r>
            <a:r>
              <a:rPr lang="en-US" sz="2800" dirty="0"/>
              <a:t>develop and maintain a statewide partnership of individuals committed to improved health among all Marylanders through increased oral health prevention, education, advocacy and access to dental </a:t>
            </a:r>
            <a:r>
              <a:rPr lang="en-US" sz="2800" dirty="0" smtClean="0"/>
              <a:t>care.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82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State vs. Local Coalitions</a:t>
            </a:r>
            <a:br>
              <a:rPr lang="en-US" dirty="0" smtClean="0"/>
            </a:br>
            <a:r>
              <a:rPr lang="en-US" dirty="0" smtClean="0"/>
              <a:t>Both are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876800" cy="4419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State Coalitions</a:t>
            </a:r>
          </a:p>
          <a:p>
            <a:r>
              <a:rPr lang="en-US" dirty="0" smtClean="0"/>
              <a:t>Obtain and synthesize local level information and input</a:t>
            </a:r>
          </a:p>
          <a:p>
            <a:r>
              <a:rPr lang="en-US" dirty="0" smtClean="0"/>
              <a:t>Establish statewide agenda</a:t>
            </a:r>
          </a:p>
          <a:p>
            <a:r>
              <a:rPr lang="en-US" dirty="0"/>
              <a:t>Provide </a:t>
            </a:r>
            <a:r>
              <a:rPr lang="en-US" dirty="0" smtClean="0"/>
              <a:t>strong, unified </a:t>
            </a:r>
            <a:r>
              <a:rPr lang="en-US" dirty="0"/>
              <a:t>voice for </a:t>
            </a:r>
            <a:r>
              <a:rPr lang="en-US" dirty="0" smtClean="0"/>
              <a:t>oral health</a:t>
            </a:r>
            <a:endParaRPr lang="en-US" dirty="0"/>
          </a:p>
          <a:p>
            <a:r>
              <a:rPr lang="en-US" dirty="0" smtClean="0"/>
              <a:t>Develop/coordinate statewide  activities and messages</a:t>
            </a:r>
          </a:p>
          <a:p>
            <a:r>
              <a:rPr lang="en-US" dirty="0" smtClean="0"/>
              <a:t>Gather, analyze, and disseminate national and state level data and information</a:t>
            </a:r>
          </a:p>
          <a:p>
            <a:r>
              <a:rPr lang="en-US" dirty="0" smtClean="0"/>
              <a:t>Facilitate networking and partnership development</a:t>
            </a:r>
          </a:p>
        </p:txBody>
      </p:sp>
      <p:pic>
        <p:nvPicPr>
          <p:cNvPr id="6" name="Picture 5" descr="Lt. Gov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09800"/>
            <a:ext cx="2966085" cy="4343400"/>
          </a:xfrm>
          <a:prstGeom prst="roundRect">
            <a:avLst>
              <a:gd name="adj" fmla="val 16667"/>
            </a:avLst>
          </a:prstGeom>
          <a:ln w="25400">
            <a:solidFill>
              <a:srgbClr val="990000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4050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pectrum">
    <a:dk1>
      <a:sysClr val="windowText" lastClr="000000"/>
    </a:dk1>
    <a:lt1>
      <a:sysClr val="window" lastClr="FFFFFF"/>
    </a:lt1>
    <a:dk2>
      <a:srgbClr val="252731"/>
    </a:dk2>
    <a:lt2>
      <a:srgbClr val="EAE7E4"/>
    </a:lt2>
    <a:accent1>
      <a:srgbClr val="990000"/>
    </a:accent1>
    <a:accent2>
      <a:srgbClr val="FF6600"/>
    </a:accent2>
    <a:accent3>
      <a:srgbClr val="FFBA00"/>
    </a:accent3>
    <a:accent4>
      <a:srgbClr val="99CC00"/>
    </a:accent4>
    <a:accent5>
      <a:srgbClr val="528A02"/>
    </a:accent5>
    <a:accent6>
      <a:srgbClr val="333333"/>
    </a:accent6>
    <a:hlink>
      <a:srgbClr val="660000"/>
    </a:hlink>
    <a:folHlink>
      <a:srgbClr val="CC3300"/>
    </a:folHlink>
  </a:clrScheme>
</a:themeOverride>
</file>

<file path=ppt/theme/themeOverride2.xml><?xml version="1.0" encoding="utf-8"?>
<a:themeOverride xmlns:a="http://schemas.openxmlformats.org/drawingml/2006/main">
  <a:clrScheme name="Spectrum">
    <a:dk1>
      <a:sysClr val="windowText" lastClr="000000"/>
    </a:dk1>
    <a:lt1>
      <a:sysClr val="window" lastClr="FFFFFF"/>
    </a:lt1>
    <a:dk2>
      <a:srgbClr val="252731"/>
    </a:dk2>
    <a:lt2>
      <a:srgbClr val="EAE7E4"/>
    </a:lt2>
    <a:accent1>
      <a:srgbClr val="990000"/>
    </a:accent1>
    <a:accent2>
      <a:srgbClr val="FF6600"/>
    </a:accent2>
    <a:accent3>
      <a:srgbClr val="FFBA00"/>
    </a:accent3>
    <a:accent4>
      <a:srgbClr val="99CC00"/>
    </a:accent4>
    <a:accent5>
      <a:srgbClr val="528A02"/>
    </a:accent5>
    <a:accent6>
      <a:srgbClr val="333333"/>
    </a:accent6>
    <a:hlink>
      <a:srgbClr val="660000"/>
    </a:hlink>
    <a:folHlink>
      <a:srgbClr val="CC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969</Words>
  <Application>Microsoft Office PowerPoint</Application>
  <PresentationFormat>On-screen Show (4:3)</PresentationFormat>
  <Paragraphs>187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Oral Health in Maryland </vt:lpstr>
      <vt:lpstr>Maryland Dental Action Coalition:  Our History  </vt:lpstr>
      <vt:lpstr>Maryland Dental Action Coalition:  Our Development </vt:lpstr>
      <vt:lpstr>Maryland Dental Action Coalition:  Our Support</vt:lpstr>
      <vt:lpstr>The Development of Coalitions  </vt:lpstr>
      <vt:lpstr>Purpose of Coalitions</vt:lpstr>
      <vt:lpstr>Key Functions</vt:lpstr>
      <vt:lpstr>MDAC Mission</vt:lpstr>
      <vt:lpstr>State vs. Local Coalitions Both are Important</vt:lpstr>
      <vt:lpstr>State vs. Local Coalitions Both are Important</vt:lpstr>
      <vt:lpstr>Bringing People to the Table Motivating Factors</vt:lpstr>
      <vt:lpstr>Organizational Issues to Consider</vt:lpstr>
      <vt:lpstr>Expectations of a Coalition</vt:lpstr>
      <vt:lpstr>Expectations of Coalition Members</vt:lpstr>
      <vt:lpstr>Opportunities/Successes</vt:lpstr>
      <vt:lpstr>Challenges</vt:lpstr>
      <vt:lpstr>Strengthening Coalitions</vt:lpstr>
      <vt:lpstr>In a Nutshell, MDAC Is…</vt:lpstr>
      <vt:lpstr>“Alone we can do so little; Together we can do so much.”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</dc:title>
  <dc:creator>Olivia Perry</dc:creator>
  <cp:lastModifiedBy>Penny Anderson</cp:lastModifiedBy>
  <cp:revision>65</cp:revision>
  <cp:lastPrinted>2012-08-07T19:25:27Z</cp:lastPrinted>
  <dcterms:created xsi:type="dcterms:W3CDTF">2012-07-24T19:47:19Z</dcterms:created>
  <dcterms:modified xsi:type="dcterms:W3CDTF">2012-08-13T13:57:59Z</dcterms:modified>
</cp:coreProperties>
</file>