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0" r:id="rId2"/>
    <p:sldId id="284" r:id="rId3"/>
    <p:sldId id="324" r:id="rId4"/>
    <p:sldId id="267" r:id="rId5"/>
    <p:sldId id="266" r:id="rId6"/>
    <p:sldId id="299" r:id="rId7"/>
    <p:sldId id="293" r:id="rId8"/>
    <p:sldId id="297" r:id="rId9"/>
    <p:sldId id="298" r:id="rId10"/>
    <p:sldId id="295" r:id="rId11"/>
    <p:sldId id="270" r:id="rId12"/>
    <p:sldId id="325" r:id="rId13"/>
    <p:sldId id="313" r:id="rId14"/>
    <p:sldId id="320" r:id="rId15"/>
    <p:sldId id="291" r:id="rId16"/>
    <p:sldId id="301" r:id="rId17"/>
    <p:sldId id="300" r:id="rId18"/>
    <p:sldId id="319" r:id="rId19"/>
    <p:sldId id="302" r:id="rId20"/>
    <p:sldId id="304" r:id="rId21"/>
    <p:sldId id="303" r:id="rId22"/>
    <p:sldId id="288" r:id="rId23"/>
    <p:sldId id="315" r:id="rId24"/>
    <p:sldId id="316" r:id="rId25"/>
    <p:sldId id="311" r:id="rId26"/>
    <p:sldId id="312" r:id="rId27"/>
    <p:sldId id="323" r:id="rId28"/>
    <p:sldId id="305" r:id="rId29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6" autoAdjust="0"/>
    <p:restoredTop sz="94664" autoAdjust="0"/>
  </p:normalViewPr>
  <p:slideViewPr>
    <p:cSldViewPr>
      <p:cViewPr varScale="1">
        <p:scale>
          <a:sx n="83" d="100"/>
          <a:sy n="83" d="100"/>
        </p:scale>
        <p:origin x="-16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Patients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2008-09 (4)</c:v>
                </c:pt>
                <c:pt idx="1">
                  <c:v>2009-10 (10)</c:v>
                </c:pt>
                <c:pt idx="2">
                  <c:v>2010-11 (14)</c:v>
                </c:pt>
                <c:pt idx="3">
                  <c:v>2011-12 (16)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306</c:v>
                </c:pt>
                <c:pt idx="1">
                  <c:v>596</c:v>
                </c:pt>
                <c:pt idx="2">
                  <c:v>763</c:v>
                </c:pt>
                <c:pt idx="3">
                  <c:v>958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Sealed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2008-09 (4)</c:v>
                </c:pt>
                <c:pt idx="1">
                  <c:v>2009-10 (10)</c:v>
                </c:pt>
                <c:pt idx="2">
                  <c:v>2010-11 (14)</c:v>
                </c:pt>
                <c:pt idx="3">
                  <c:v>2011-12 (16)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918</c:v>
                </c:pt>
                <c:pt idx="1">
                  <c:v>1788</c:v>
                </c:pt>
                <c:pt idx="2">
                  <c:v>1956</c:v>
                </c:pt>
                <c:pt idx="3">
                  <c:v>2855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2008-09 (4)</c:v>
                </c:pt>
                <c:pt idx="1">
                  <c:v>2009-10 (10)</c:v>
                </c:pt>
                <c:pt idx="2">
                  <c:v>2010-11 (14)</c:v>
                </c:pt>
                <c:pt idx="3">
                  <c:v>2011-12 (16)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1106</c:v>
                </c:pt>
                <c:pt idx="1">
                  <c:v>1628</c:v>
                </c:pt>
                <c:pt idx="2">
                  <c:v>2193</c:v>
                </c:pt>
                <c:pt idx="3">
                  <c:v>3395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380992"/>
        <c:axId val="31382528"/>
        <c:axId val="0"/>
      </c:bar3DChart>
      <c:catAx>
        <c:axId val="31380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1382528"/>
        <c:crosses val="autoZero"/>
        <c:auto val="1"/>
        <c:lblAlgn val="ctr"/>
        <c:lblOffset val="100"/>
        <c:noMultiLvlLbl val="0"/>
      </c:catAx>
      <c:valAx>
        <c:axId val="31382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380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7772400" cy="5492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6400800" cy="3810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A9765-E1D6-4359-BED9-CE0185AD65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6610A-7F3A-4126-888A-50B361FA0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48846-7CF9-4BBE-961B-29C42661F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1300C6-4DC9-4F2B-BF08-C3C26E6682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9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F3E6D-BA69-48F1-8691-A8381513E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51439-3ED6-4D02-93B8-D492A5C30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131D3-51CA-4CAA-812E-AC89EB0CF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7EA24-4E27-4F34-BE97-F2155AA7E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989E6-08D3-4E88-80D0-77624876B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1C94F-669B-4FB2-B5AA-7291C99B2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9D841-807E-4433-84D1-E84F20D193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78DA1-9BE7-4594-94FC-9063C6921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1DFA9AB-03F2-4AB4-9493-2E88302C5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81000"/>
            <a:ext cx="4800600" cy="1600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Lake County Health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Department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5257800" cy="25146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School-Based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Dental 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Sealant 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Program/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Smiles for Lake County Oral Health Coalition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1800" i="1" dirty="0" smtClean="0">
                <a:solidFill>
                  <a:schemeClr val="bg1"/>
                </a:solidFill>
              </a:rPr>
              <a:t>Dr. Elizabeth Orr, Senior Dentist</a:t>
            </a:r>
          </a:p>
        </p:txBody>
      </p:sp>
    </p:spTree>
    <p:extLst>
      <p:ext uri="{BB962C8B-B14F-4D97-AF65-F5344CB8AC3E}">
        <p14:creationId xmlns:p14="http://schemas.microsoft.com/office/powerpoint/2010/main" val="28387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John Orr\Desktop\School Sealant Program\DSC01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3152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4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John Orr\Desktop\School Sealant Program\DSC014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3152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ctr"/>
            <a:r>
              <a:rPr lang="en-US" dirty="0" smtClean="0"/>
              <a:t>Toothy 2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Elizabeth Orr, DDS and Katherine Grady, DDS (alternate)</a:t>
            </a:r>
          </a:p>
          <a:p>
            <a:pPr marL="0" indent="0" algn="ctr">
              <a:buNone/>
            </a:pPr>
            <a:r>
              <a:rPr lang="en-US" sz="2400" i="1" dirty="0" smtClean="0"/>
              <a:t>Dentists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b="1" dirty="0" smtClean="0"/>
              <a:t>Ashley Martin, EFDA, and Sharon </a:t>
            </a:r>
            <a:r>
              <a:rPr lang="en-US" sz="2400" b="1" dirty="0" err="1" smtClean="0"/>
              <a:t>Rehorn</a:t>
            </a:r>
            <a:r>
              <a:rPr lang="en-US" sz="2400" b="1" dirty="0" smtClean="0"/>
              <a:t>, EFDA (alternate)</a:t>
            </a:r>
          </a:p>
          <a:p>
            <a:pPr marL="0" indent="0" algn="ctr">
              <a:buNone/>
            </a:pPr>
            <a:r>
              <a:rPr lang="en-US" sz="2400" i="1" dirty="0"/>
              <a:t>Dental Assistants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b="1" dirty="0" err="1" smtClean="0"/>
              <a:t>Joleen</a:t>
            </a:r>
            <a:r>
              <a:rPr lang="en-US" sz="2400" b="1" dirty="0" smtClean="0"/>
              <a:t> Green</a:t>
            </a:r>
          </a:p>
          <a:p>
            <a:pPr marL="0" indent="0" algn="ctr">
              <a:buNone/>
            </a:pPr>
            <a:r>
              <a:rPr lang="en-US" sz="2400" i="1" dirty="0" smtClean="0"/>
              <a:t>Clerical Supervisor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b="1" dirty="0" err="1" smtClean="0"/>
              <a:t>Joleen</a:t>
            </a:r>
            <a:r>
              <a:rPr lang="en-US" sz="2400" b="1" dirty="0" smtClean="0"/>
              <a:t> </a:t>
            </a:r>
            <a:r>
              <a:rPr lang="en-US" sz="2400" b="1" dirty="0"/>
              <a:t>Green and Oscar Palau</a:t>
            </a:r>
          </a:p>
          <a:p>
            <a:pPr marL="0" indent="0" algn="ctr">
              <a:buNone/>
            </a:pPr>
            <a:r>
              <a:rPr lang="en-US" sz="2400" i="1" dirty="0" smtClean="0"/>
              <a:t>Toothy 2 Drivers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Services Provided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550589876"/>
              </p:ext>
            </p:extLst>
          </p:nvPr>
        </p:nvGraphicFramePr>
        <p:xfrm>
          <a:off x="1447800" y="140849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52800" y="5562600"/>
            <a:ext cx="1332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School Year</a:t>
            </a:r>
          </a:p>
          <a:p>
            <a:pPr algn="ctr"/>
            <a:r>
              <a:rPr lang="en-US" sz="1600" b="1" dirty="0" smtClean="0">
                <a:latin typeface="+mn-lt"/>
              </a:rPr>
              <a:t>(# of Schools)</a:t>
            </a: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91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Snapshot of Lake </a:t>
            </a:r>
            <a:r>
              <a:rPr lang="en-US" dirty="0" smtClean="0"/>
              <a:t>County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659788"/>
              </p:ext>
            </p:extLst>
          </p:nvPr>
        </p:nvGraphicFramePr>
        <p:xfrm>
          <a:off x="457200" y="1600200"/>
          <a:ext cx="7924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1371600"/>
                <a:gridCol w="1371600"/>
                <a:gridCol w="1325880"/>
                <a:gridCol w="13411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2010-2011</a:t>
                      </a:r>
                      <a:r>
                        <a:rPr lang="en-US" baseline="0" dirty="0" smtClean="0"/>
                        <a:t> School Year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2011-2012</a:t>
                      </a:r>
                      <a:r>
                        <a:rPr lang="en-US" baseline="0" dirty="0" smtClean="0"/>
                        <a:t> School Year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Percentage</a:t>
                      </a:r>
                      <a:endParaRPr lang="en-US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Percentage</a:t>
                      </a:r>
                      <a:endParaRPr lang="en-US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 Sealants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168</a:t>
                      </a:r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22%</a:t>
                      </a:r>
                      <a:endParaRPr 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245</a:t>
                      </a:r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26%</a:t>
                      </a:r>
                      <a:endParaRPr 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 Fillings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255</a:t>
                      </a:r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33%</a:t>
                      </a:r>
                      <a:endParaRPr 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355</a:t>
                      </a:r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37%</a:t>
                      </a:r>
                      <a:endParaRPr 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 dental</a:t>
                      </a:r>
                      <a:r>
                        <a:rPr lang="en-US" baseline="0" dirty="0" smtClean="0"/>
                        <a:t> work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444</a:t>
                      </a:r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58%</a:t>
                      </a:r>
                      <a:endParaRPr 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511</a:t>
                      </a:r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53%</a:t>
                      </a:r>
                      <a:endParaRPr 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Acute Conditions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4%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37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4%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Routine Diagnostic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348</a:t>
                      </a:r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46%</a:t>
                      </a:r>
                      <a:endParaRPr 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392</a:t>
                      </a:r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41%</a:t>
                      </a:r>
                      <a:endParaRPr 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Routine Minor Problem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277</a:t>
                      </a:r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36%</a:t>
                      </a:r>
                      <a:endParaRPr 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343</a:t>
                      </a:r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36%</a:t>
                      </a:r>
                      <a:endParaRPr 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Severe Problems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130</a:t>
                      </a: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17%</a:t>
                      </a: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183</a:t>
                      </a: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19%</a:t>
                      </a: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Sealants Placed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650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85%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834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87%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Behavior Problems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</a:t>
                      </a:r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4%</a:t>
                      </a:r>
                      <a:endParaRPr 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43</a:t>
                      </a:r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4%</a:t>
                      </a:r>
                      <a:endParaRPr 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Unerupted molars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33</a:t>
                      </a:r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4%</a:t>
                      </a:r>
                      <a:endParaRPr 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120</a:t>
                      </a:r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13%</a:t>
                      </a:r>
                      <a:endParaRPr 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81000"/>
            <a:ext cx="4419600" cy="1600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School-Based</a:t>
            </a:r>
            <a:br>
              <a:rPr lang="en-US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Dental Sealant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562600"/>
            <a:ext cx="43434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Processes and Procedures</a:t>
            </a: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Selection Process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During the summer prior the school year commencing, a meeting is held with the Director of Student Services to target the schools which have more than 70% of students on the Free and Reduced Lunch Program.</a:t>
            </a:r>
          </a:p>
          <a:p>
            <a:r>
              <a:rPr lang="en-US" sz="2800" dirty="0"/>
              <a:t>There are also alternate schools identified that have between 60-70% of students on Free and Reduced Lunch Program.  Alternate schools are included in the schedule if time allows after the targeted schools are completed.</a:t>
            </a:r>
          </a:p>
        </p:txBody>
      </p:sp>
    </p:spTree>
    <p:extLst>
      <p:ext uri="{BB962C8B-B14F-4D97-AF65-F5344CB8AC3E}">
        <p14:creationId xmlns:p14="http://schemas.microsoft.com/office/powerpoint/2010/main" val="28545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Toothy 2 Arrives…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r>
              <a:rPr lang="en-US" sz="2200" dirty="0" smtClean="0"/>
              <a:t>Make initial contact with the School Nurse and Administration</a:t>
            </a:r>
          </a:p>
          <a:p>
            <a:r>
              <a:rPr lang="en-US" sz="2200" dirty="0" smtClean="0"/>
              <a:t>Schedule one to three weeks depending on size of second grade class</a:t>
            </a:r>
          </a:p>
          <a:p>
            <a:r>
              <a:rPr lang="en-US" sz="2200" dirty="0" smtClean="0"/>
              <a:t>Face-to-Face meeting with School Nurse and Administration</a:t>
            </a:r>
          </a:p>
          <a:p>
            <a:pPr lvl="1"/>
            <a:r>
              <a:rPr lang="en-US" sz="2200" dirty="0" smtClean="0"/>
              <a:t>Program overview</a:t>
            </a:r>
          </a:p>
          <a:p>
            <a:pPr lvl="1"/>
            <a:r>
              <a:rPr lang="en-US" sz="2200" dirty="0"/>
              <a:t>Select location for mobile unit</a:t>
            </a:r>
          </a:p>
          <a:p>
            <a:pPr lvl="1"/>
            <a:r>
              <a:rPr lang="en-US" sz="2200" dirty="0" smtClean="0"/>
              <a:t>Deliver </a:t>
            </a:r>
            <a:r>
              <a:rPr lang="en-US" sz="2200" b="1" dirty="0" smtClean="0"/>
              <a:t>parent permission packets for 2</a:t>
            </a:r>
            <a:r>
              <a:rPr lang="en-US" sz="2200" b="1" baseline="30000" dirty="0" smtClean="0"/>
              <a:t>nd</a:t>
            </a:r>
            <a:r>
              <a:rPr lang="en-US" sz="2200" b="1" dirty="0" smtClean="0"/>
              <a:t> Grade students only</a:t>
            </a:r>
          </a:p>
          <a:p>
            <a:pPr lvl="1"/>
            <a:r>
              <a:rPr lang="en-US" sz="2200" dirty="0" smtClean="0"/>
              <a:t>Deliver </a:t>
            </a:r>
            <a:r>
              <a:rPr lang="en-US" sz="2200" b="1" dirty="0" smtClean="0"/>
              <a:t>informational letters for the parents of 3</a:t>
            </a:r>
            <a:r>
              <a:rPr lang="en-US" sz="2200" b="1" baseline="30000" dirty="0" smtClean="0"/>
              <a:t>rd</a:t>
            </a:r>
            <a:r>
              <a:rPr lang="en-US" sz="2200" b="1" dirty="0" smtClean="0"/>
              <a:t> Grade students who received sealants the previous school year</a:t>
            </a:r>
          </a:p>
          <a:p>
            <a:r>
              <a:rPr lang="en-US" sz="2200" dirty="0" smtClean="0"/>
              <a:t>Retrieve completed parental permission packets</a:t>
            </a:r>
          </a:p>
          <a:p>
            <a:r>
              <a:rPr lang="en-US" sz="2200" dirty="0" smtClean="0"/>
              <a:t>School enlists volunteers/teaching assistants to escort students to and from Toothy 2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801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Ideas to Promote the Sealant Program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524000"/>
            <a:ext cx="78638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/>
              <a:t>Call all parents to ensure they received a permission packet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/>
              <a:t>List dates and include link to print paperwork on School’s Website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/>
              <a:t>Write an article in the School Newsletter (or include Toothy 2 flyer)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/>
              <a:t>Advertise dates on School Marquee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/>
              <a:t>Post Toothy 2 flyer in office, classrooms, and nurse’s office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/>
              <a:t>Sponsor pizza party or prizes for the class that returns the most packets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/>
              <a:t>Include a morning announcement to remind students to return completed packets to their teachers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/>
              <a:t>Highlight and write dates on the packets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Retrieving the Parental Permission Packets…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LCHD Clerical Supervisor:</a:t>
            </a:r>
          </a:p>
          <a:p>
            <a:pPr lvl="1"/>
            <a:r>
              <a:rPr lang="en-US" sz="1800" dirty="0" smtClean="0"/>
              <a:t>Verifies signatures on all 3 forms (Parental Permission Form, Medical History Form, and Initiation of Services Form)</a:t>
            </a:r>
          </a:p>
          <a:p>
            <a:pPr lvl="1"/>
            <a:r>
              <a:rPr lang="en-US" sz="1800" dirty="0" smtClean="0"/>
              <a:t>Enters client information into the Health Management System and checks for Medicaid status or designates grant eligibility</a:t>
            </a:r>
          </a:p>
          <a:p>
            <a:pPr lvl="1"/>
            <a:r>
              <a:rPr lang="en-US" sz="1800" dirty="0" smtClean="0"/>
              <a:t>Creates Excel spreadsheets listing all children participating, grouped by teacher, and saves it to our shared network drive that can be accessed from the mobile unit to facilitate billing</a:t>
            </a:r>
          </a:p>
          <a:p>
            <a:pPr lvl="1"/>
            <a:r>
              <a:rPr lang="en-US" sz="1800" dirty="0" smtClean="0"/>
              <a:t>Produces a patient chart for each completed packet including:</a:t>
            </a:r>
          </a:p>
          <a:p>
            <a:pPr lvl="2"/>
            <a:r>
              <a:rPr lang="en-US" sz="1800" dirty="0" smtClean="0"/>
              <a:t>Comprehensive Exam Form</a:t>
            </a:r>
          </a:p>
          <a:p>
            <a:pPr lvl="2"/>
            <a:r>
              <a:rPr lang="en-US" sz="1800" dirty="0" smtClean="0"/>
              <a:t>Progress Note</a:t>
            </a:r>
          </a:p>
          <a:p>
            <a:pPr lvl="2"/>
            <a:r>
              <a:rPr lang="en-US" sz="1800" dirty="0" smtClean="0"/>
              <a:t>Parent Letter of Services Provided/Needed</a:t>
            </a:r>
          </a:p>
          <a:p>
            <a:pPr lvl="2"/>
            <a:r>
              <a:rPr lang="en-US" sz="1800" dirty="0" smtClean="0">
                <a:solidFill>
                  <a:schemeClr val="bg1"/>
                </a:solidFill>
              </a:rPr>
              <a:t>All Forms Available on http://www.floridaoralhealth.com/sealant-program</a:t>
            </a:r>
          </a:p>
          <a:p>
            <a:pPr lvl="2"/>
            <a:endParaRPr lang="en-US" sz="1800" dirty="0" smtClean="0"/>
          </a:p>
          <a:p>
            <a:pPr marL="114300" indent="0">
              <a:buNone/>
            </a:pPr>
            <a:r>
              <a:rPr lang="en-US" sz="1800" b="1" i="1" dirty="0" smtClean="0">
                <a:solidFill>
                  <a:srgbClr val="0070C0"/>
                </a:solidFill>
              </a:rPr>
              <a:t>*This process is for 2</a:t>
            </a:r>
            <a:r>
              <a:rPr lang="en-US" sz="1800" b="1" i="1" baseline="30000" dirty="0" smtClean="0">
                <a:solidFill>
                  <a:srgbClr val="0070C0"/>
                </a:solidFill>
              </a:rPr>
              <a:t>nd</a:t>
            </a:r>
            <a:r>
              <a:rPr lang="en-US" sz="1800" b="1" i="1" dirty="0" smtClean="0">
                <a:solidFill>
                  <a:srgbClr val="0070C0"/>
                </a:solidFill>
              </a:rPr>
              <a:t> Grade students</a:t>
            </a:r>
            <a:endParaRPr lang="en-US" sz="1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the Program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dirty="0"/>
              <a:t>First </a:t>
            </a:r>
            <a:r>
              <a:rPr lang="en-US" sz="2800" dirty="0" smtClean="0"/>
              <a:t>year (2008): Lake County Health Department (LCHD) </a:t>
            </a:r>
            <a:r>
              <a:rPr lang="en-US" sz="2800" dirty="0"/>
              <a:t>leased a Mobile Dental Unit for 6 months and completed 4 schools.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dirty="0"/>
              <a:t>Second </a:t>
            </a:r>
            <a:r>
              <a:rPr lang="en-US" sz="2800" dirty="0" smtClean="0"/>
              <a:t>year (2009): LCHD </a:t>
            </a:r>
            <a:r>
              <a:rPr lang="en-US" sz="2800" dirty="0"/>
              <a:t>purchased </a:t>
            </a:r>
            <a:r>
              <a:rPr lang="en-US" sz="2800" dirty="0" smtClean="0"/>
              <a:t>its </a:t>
            </a:r>
            <a:r>
              <a:rPr lang="en-US" sz="2800" dirty="0"/>
              <a:t>own Mobile Dental Unit and completed 10 schools.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dirty="0"/>
              <a:t>Third </a:t>
            </a:r>
            <a:r>
              <a:rPr lang="en-US" sz="2800" dirty="0" smtClean="0"/>
              <a:t>Year (2010): 14 schools completed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/>
              <a:t>Fourth Year (2011): 16 schools completed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/>
              <a:t>Fifth Year (2012): Scheduled for 14 schools, including 2 alternate schools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26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Grade Reseals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Parents have already given permission for their child to be seen as a 3</a:t>
            </a:r>
            <a:r>
              <a:rPr lang="en-US" baseline="30000" dirty="0" smtClean="0"/>
              <a:t>rd</a:t>
            </a:r>
            <a:r>
              <a:rPr lang="en-US" dirty="0" smtClean="0"/>
              <a:t> Grader on the 2</a:t>
            </a:r>
            <a:r>
              <a:rPr lang="en-US" baseline="30000" dirty="0" smtClean="0"/>
              <a:t>nd</a:t>
            </a:r>
            <a:r>
              <a:rPr lang="en-US" dirty="0" smtClean="0"/>
              <a:t> grade parent permission forms</a:t>
            </a:r>
          </a:p>
          <a:p>
            <a:r>
              <a:rPr lang="en-US" dirty="0" smtClean="0"/>
              <a:t>We will </a:t>
            </a:r>
            <a:r>
              <a:rPr lang="en-US" b="1" dirty="0" smtClean="0"/>
              <a:t>only</a:t>
            </a:r>
            <a:r>
              <a:rPr lang="en-US" dirty="0" smtClean="0"/>
              <a:t> see 3</a:t>
            </a:r>
            <a:r>
              <a:rPr lang="en-US" baseline="30000" dirty="0" smtClean="0"/>
              <a:t>rd</a:t>
            </a:r>
            <a:r>
              <a:rPr lang="en-US" dirty="0" smtClean="0"/>
              <a:t> grade students who had sealants placed the previous year on the </a:t>
            </a:r>
            <a:r>
              <a:rPr lang="en-US" dirty="0" smtClean="0"/>
              <a:t>Toothy 2</a:t>
            </a:r>
            <a:endParaRPr lang="en-US" dirty="0" smtClean="0"/>
          </a:p>
          <a:p>
            <a:r>
              <a:rPr lang="en-US" dirty="0" smtClean="0"/>
              <a:t>The School Nurse provides the 3</a:t>
            </a:r>
            <a:r>
              <a:rPr lang="en-US" baseline="30000" dirty="0" smtClean="0"/>
              <a:t>rd</a:t>
            </a:r>
            <a:r>
              <a:rPr lang="en-US" dirty="0" smtClean="0"/>
              <a:t> Grade teacher name in order update the chart</a:t>
            </a:r>
          </a:p>
          <a:p>
            <a:pPr marL="342900" lvl="2" indent="-342900"/>
            <a:r>
              <a:rPr lang="en-US" dirty="0" smtClean="0"/>
              <a:t>LCHD </a:t>
            </a:r>
            <a:r>
              <a:rPr lang="en-US" dirty="0"/>
              <a:t>Clerical </a:t>
            </a:r>
            <a:r>
              <a:rPr lang="en-US" dirty="0" smtClean="0"/>
              <a:t>Supervisor creates a separate Excel spreadsheet for 3</a:t>
            </a:r>
            <a:r>
              <a:rPr lang="en-US" baseline="30000" dirty="0" smtClean="0"/>
              <a:t>rd</a:t>
            </a:r>
            <a:r>
              <a:rPr lang="en-US" dirty="0" smtClean="0"/>
              <a:t> Grade reseals and adds a recall exam sheet and a new </a:t>
            </a:r>
            <a:r>
              <a:rPr lang="en-US" dirty="0"/>
              <a:t>Parent Letter of Services </a:t>
            </a:r>
            <a:r>
              <a:rPr lang="en-US" dirty="0" smtClean="0"/>
              <a:t>Provided/Needed</a:t>
            </a:r>
            <a:r>
              <a:rPr lang="en-US" dirty="0"/>
              <a:t> </a:t>
            </a:r>
            <a:r>
              <a:rPr lang="en-US" dirty="0" smtClean="0"/>
              <a:t>to the existing chart</a:t>
            </a:r>
          </a:p>
          <a:p>
            <a:pPr marL="342900" lvl="2" indent="-342900"/>
            <a:r>
              <a:rPr lang="en-US" dirty="0" smtClean="0"/>
              <a:t>At this time, we do not provide prophylaxis (teeth cleaning), fluoride, and oral hygiene instruction for 3</a:t>
            </a:r>
            <a:r>
              <a:rPr lang="en-US" baseline="30000" dirty="0" smtClean="0"/>
              <a:t>rd</a:t>
            </a:r>
            <a:r>
              <a:rPr lang="en-US" dirty="0" smtClean="0"/>
              <a:t> Grade students</a:t>
            </a:r>
          </a:p>
        </p:txBody>
      </p:sp>
    </p:spTree>
    <p:extLst>
      <p:ext uri="{BB962C8B-B14F-4D97-AF65-F5344CB8AC3E}">
        <p14:creationId xmlns:p14="http://schemas.microsoft.com/office/powerpoint/2010/main" val="18732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Toothy 2 </a:t>
            </a:r>
            <a:r>
              <a:rPr lang="en-US" dirty="0" smtClean="0"/>
              <a:t>Arrives…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Volunteers/Teaching Assistants escort students </a:t>
            </a:r>
            <a:r>
              <a:rPr lang="en-US" dirty="0" smtClean="0"/>
              <a:t>to Toothy 2 </a:t>
            </a:r>
            <a:r>
              <a:rPr lang="en-US" dirty="0" smtClean="0"/>
              <a:t>in groups of 2-4, based on a preset schedule:</a:t>
            </a:r>
          </a:p>
          <a:p>
            <a:pPr lvl="1"/>
            <a:r>
              <a:rPr lang="en-US" sz="1800" dirty="0" smtClean="0"/>
              <a:t>Day 1  &amp; 2: </a:t>
            </a:r>
          </a:p>
          <a:p>
            <a:pPr lvl="2"/>
            <a:r>
              <a:rPr lang="en-US" sz="1800" dirty="0" smtClean="0"/>
              <a:t>Toothy 2 </a:t>
            </a:r>
            <a:r>
              <a:rPr lang="en-US" sz="1800" dirty="0" smtClean="0"/>
              <a:t>setup</a:t>
            </a:r>
          </a:p>
          <a:p>
            <a:pPr lvl="2"/>
            <a:r>
              <a:rPr lang="en-US" sz="1800" dirty="0" smtClean="0"/>
              <a:t>Visual Exams for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and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Grade</a:t>
            </a:r>
          </a:p>
          <a:p>
            <a:pPr lvl="1"/>
            <a:r>
              <a:rPr lang="en-US" sz="1800" dirty="0" smtClean="0"/>
              <a:t>Day 3 &amp; 4:</a:t>
            </a:r>
          </a:p>
          <a:p>
            <a:pPr lvl="2"/>
            <a:r>
              <a:rPr lang="en-US" sz="1800" dirty="0" smtClean="0"/>
              <a:t>Oral Hygiene Presentations/Brushing &amp; Flossing Instructions</a:t>
            </a:r>
          </a:p>
          <a:p>
            <a:pPr lvl="2"/>
            <a:r>
              <a:rPr lang="en-US" sz="1800" dirty="0" smtClean="0"/>
              <a:t>Prophylaxis </a:t>
            </a:r>
          </a:p>
          <a:p>
            <a:pPr lvl="2"/>
            <a:r>
              <a:rPr lang="en-US" sz="1800" dirty="0" smtClean="0"/>
              <a:t>Fluoride Varnish Application</a:t>
            </a:r>
          </a:p>
          <a:p>
            <a:pPr lvl="1"/>
            <a:r>
              <a:rPr lang="en-US" sz="1800" dirty="0" smtClean="0"/>
              <a:t>Remaining Days:</a:t>
            </a:r>
          </a:p>
          <a:p>
            <a:pPr lvl="2"/>
            <a:r>
              <a:rPr lang="en-US" sz="1800" dirty="0" smtClean="0"/>
              <a:t>Application of Sealants to 6-Year Molars for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Graders</a:t>
            </a:r>
          </a:p>
          <a:p>
            <a:pPr lvl="2"/>
            <a:r>
              <a:rPr lang="en-US" sz="1800" dirty="0" smtClean="0"/>
              <a:t>Re-application of Sealants for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Graders (if applicable)</a:t>
            </a:r>
          </a:p>
          <a:p>
            <a:pPr lvl="1"/>
            <a:r>
              <a:rPr lang="en-US" sz="1800" dirty="0" smtClean="0"/>
              <a:t>Final Day:</a:t>
            </a:r>
          </a:p>
          <a:p>
            <a:pPr lvl="2"/>
            <a:r>
              <a:rPr lang="en-US" sz="1800" dirty="0" smtClean="0"/>
              <a:t>Distribute </a:t>
            </a:r>
            <a:r>
              <a:rPr lang="en-US" sz="1800" dirty="0"/>
              <a:t>Parent Letter of Services </a:t>
            </a:r>
            <a:r>
              <a:rPr lang="en-US" sz="1800" dirty="0" smtClean="0"/>
              <a:t>Provided/Needed to the teachers       to be sent home to parents</a:t>
            </a:r>
          </a:p>
          <a:p>
            <a:pPr lvl="2"/>
            <a:r>
              <a:rPr lang="en-US" sz="1800" dirty="0" smtClean="0"/>
              <a:t>Prepare </a:t>
            </a:r>
            <a:r>
              <a:rPr lang="en-US" sz="1800" dirty="0" smtClean="0"/>
              <a:t>Toothy 2 </a:t>
            </a:r>
            <a:r>
              <a:rPr lang="en-US" sz="1800" dirty="0" smtClean="0"/>
              <a:t>for departure</a:t>
            </a:r>
          </a:p>
        </p:txBody>
      </p:sp>
    </p:spTree>
    <p:extLst>
      <p:ext uri="{BB962C8B-B14F-4D97-AF65-F5344CB8AC3E}">
        <p14:creationId xmlns:p14="http://schemas.microsoft.com/office/powerpoint/2010/main" val="211510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81000"/>
            <a:ext cx="4419600" cy="1600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School-Based</a:t>
            </a:r>
            <a:br>
              <a:rPr lang="en-US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Dental Sealant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562600"/>
            <a:ext cx="4343400" cy="533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LCHD Flyers</a:t>
            </a:r>
          </a:p>
        </p:txBody>
      </p:sp>
    </p:spTree>
    <p:extLst>
      <p:ext uri="{BB962C8B-B14F-4D97-AF65-F5344CB8AC3E}">
        <p14:creationId xmlns:p14="http://schemas.microsoft.com/office/powerpoint/2010/main" val="21620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JEO\Desktop\Presentation\Toothy Two Flyer FA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4770401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16200000">
            <a:off x="-203083" y="3057012"/>
            <a:ext cx="36507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Toothy 2 Flyer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9154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-1248519" y="3071428"/>
            <a:ext cx="50337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 Referral Flyer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7890" name="Picture 2" descr="C:\Users\JEO\Desktop\Presentation\Smile Parent Hand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4555393" cy="627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229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81000"/>
            <a:ext cx="4419600" cy="1600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School-Based</a:t>
            </a:r>
            <a:br>
              <a:rPr lang="en-US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Dental Sealant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562600"/>
            <a:ext cx="4343400" cy="533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EXTRA! EXTRA!</a:t>
            </a: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8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C:\Users\John Orr\Desktop\School Sealant Program\A winning smile artic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86823"/>
            <a:ext cx="2743200" cy="36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 descr="C:\Users\John Orr\Desktop\School Sealant Program\DSC01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1808"/>
            <a:ext cx="2497988" cy="333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C:\Users\John Orr\Desktop\School Sealant Program\Daily commercial artic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31808"/>
            <a:ext cx="2488238" cy="333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C:\Users\JEO\Desktop\Daily Commercial 10-23-11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86823"/>
            <a:ext cx="2440402" cy="365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98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Awards and Recognitions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3962400"/>
            <a:ext cx="6172200" cy="2362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038600"/>
            <a:ext cx="3886200" cy="109610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" y="5181600"/>
            <a:ext cx="5836920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Best Practices Award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July 2012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1474470"/>
            <a:ext cx="6172200" cy="22593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93670"/>
            <a:ext cx="5686425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Cambria" pitchFamily="18" charset="0"/>
              </a:rPr>
              <a:t>Prudential Davis Productivity Award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Cambria" pitchFamily="18" charset="0"/>
              </a:rPr>
              <a:t>June 2012</a:t>
            </a:r>
            <a:endParaRPr lang="en-US" sz="2400" b="1" dirty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45" y="1626870"/>
            <a:ext cx="4309110" cy="990600"/>
          </a:xfrm>
          <a:prstGeom prst="rect">
            <a:avLst/>
          </a:prstGeom>
        </p:spPr>
      </p:pic>
      <p:pic>
        <p:nvPicPr>
          <p:cNvPr id="1027" name="Picture 3" descr="C:\Users\JEO\AppData\Local\Microsoft\Windows\Temporary Internet Files\Content.IE5\D6O8NVE2\MP90038534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81200"/>
            <a:ext cx="22860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6200" y="381000"/>
            <a:ext cx="4800600" cy="1600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Lake County Health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Department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20876728">
            <a:off x="724880" y="2158555"/>
            <a:ext cx="7770005" cy="22130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Thank you for</a:t>
            </a:r>
          </a:p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our Attention!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634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Community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Lake County School District Director of Student Services facilitated the inception of the program in 2008.</a:t>
            </a:r>
          </a:p>
          <a:p>
            <a:r>
              <a:rPr lang="en-US" sz="2800" dirty="0" smtClean="0"/>
              <a:t>Smiles for Lake County Oral Health Coalition started in August 2011 as a result of the outcomes of the School Sealant Program.</a:t>
            </a:r>
          </a:p>
          <a:p>
            <a:r>
              <a:rPr lang="en-US" sz="2800" dirty="0" smtClean="0"/>
              <a:t>The current Director of Student Services continues to support the growth of the program along with coalition activities.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630362"/>
          </a:xfrm>
        </p:spPr>
        <p:txBody>
          <a:bodyPr/>
          <a:lstStyle/>
          <a:p>
            <a:pPr algn="ctr"/>
            <a:r>
              <a:rPr lang="en-US" sz="4000" dirty="0" smtClean="0"/>
              <a:t>Introducing</a:t>
            </a:r>
            <a:br>
              <a:rPr lang="en-US" sz="4000" dirty="0" smtClean="0"/>
            </a:br>
            <a:r>
              <a:rPr lang="en-US" sz="5400" dirty="0" smtClean="0"/>
              <a:t>Toothy</a:t>
            </a:r>
            <a:r>
              <a:rPr lang="en-US" sz="5400" i="1" dirty="0" smtClean="0"/>
              <a:t> 2!</a:t>
            </a:r>
            <a:endParaRPr lang="en-US" sz="5400" i="1" dirty="0"/>
          </a:p>
        </p:txBody>
      </p:sp>
      <p:pic>
        <p:nvPicPr>
          <p:cNvPr id="7" name="Picture 4" descr="IMG00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5790694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pPr algn="ctr"/>
            <a:r>
              <a:rPr lang="en-US" sz="4000" dirty="0"/>
              <a:t>Introducing</a:t>
            </a:r>
            <a:br>
              <a:rPr lang="en-US" sz="4000" dirty="0"/>
            </a:br>
            <a:r>
              <a:rPr lang="en-US" sz="5400" i="1" dirty="0" smtClean="0"/>
              <a:t>Toothy 2!</a:t>
            </a:r>
            <a:endParaRPr lang="en-US" sz="5400" dirty="0"/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28801"/>
            <a:ext cx="6034088" cy="426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John Orr\Desktop\School Sealant Program\DSC01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3152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24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John Orr\Desktop\School Sealant Program\DSC01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3152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56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John Orr\Desktop\School Sealant Program\DSC01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3152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7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John Orr\Desktop\School Sealant Program\DSC01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3152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33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Lake County Health Department&amp;quot;&quot;/&gt;&lt;property id=&quot;20307&quot; value=&quot;280&quot;/&gt;&lt;/object&gt;&lt;object type=&quot;3&quot; unique_id=&quot;10005&quot;&gt;&lt;property id=&quot;20148&quot; value=&quot;5&quot;/&gt;&lt;property id=&quot;20300&quot; value=&quot;Slide 2 - &amp;quot;What are dental sealants? &amp;quot;&quot;/&gt;&lt;property id=&quot;20307&quot; value=&quot;281&quot;/&gt;&lt;/object&gt;&lt;object type=&quot;3&quot; unique_id=&quot;10006&quot;&gt;&lt;property id=&quot;20148&quot; value=&quot;5&quot;/&gt;&lt;property id=&quot;20300&quot; value=&quot;Slide 3 - &amp;quot;Dental Sealant Example&amp;quot;&quot;/&gt;&lt;property id=&quot;20307&quot; value=&quot;282&quot;/&gt;&lt;/object&gt;&lt;object type=&quot;3&quot; unique_id=&quot;10007&quot;&gt;&lt;property id=&quot;20148&quot; value=&quot;5&quot;/&gt;&lt;property id=&quot;20300&quot; value=&quot;Slide 4 - &amp;quot;History of the Program&amp;quot;&quot;/&gt;&lt;property id=&quot;20307&quot; value=&quot;284&quot;/&gt;&lt;/object&gt;&lt;object type=&quot;3&quot; unique_id=&quot;10008&quot;&gt;&lt;property id=&quot;20148&quot; value=&quot;5&quot;/&gt;&lt;property id=&quot;20300&quot; value=&quot;Slide 5 - &amp;quot;Services Provided&amp;quot;&quot;/&gt;&lt;property id=&quot;20307&quot; value=&quot;313&quot;/&gt;&lt;/object&gt;&lt;object type=&quot;3&quot; unique_id=&quot;10009&quot;&gt;&lt;property id=&quot;20148&quot; value=&quot;5&quot;/&gt;&lt;property id=&quot;20300&quot; value=&quot;Slide 8 - &amp;quot;Introducing&amp;#x0D;&amp;#x0A;The Toothmobile!&amp;quot;&quot;/&gt;&lt;property id=&quot;20307&quot; value=&quot;267&quot;/&gt;&lt;/object&gt;&lt;object type=&quot;3&quot; unique_id=&quot;10010&quot;&gt;&lt;property id=&quot;20148&quot; value=&quot;5&quot;/&gt;&lt;property id=&quot;20300&quot; value=&quot;Slide 9 - &amp;quot;Introducing&amp;#x0D;&amp;#x0A;The Toothmobile!&amp;quot;&quot;/&gt;&lt;property id=&quot;20307&quot; value=&quot;266&quot;/&gt;&lt;/object&gt;&lt;object type=&quot;3&quot; unique_id=&quot;10011&quot;&gt;&lt;property id=&quot;20148&quot; value=&quot;5&quot;/&gt;&lt;property id=&quot;20300&quot; value=&quot;Slide 10&quot;/&gt;&lt;property id=&quot;20307&quot; value=&quot;299&quot;/&gt;&lt;/object&gt;&lt;object type=&quot;3&quot; unique_id=&quot;10012&quot;&gt;&lt;property id=&quot;20148&quot; value=&quot;5&quot;/&gt;&lt;property id=&quot;20300&quot; value=&quot;Slide 11&quot;/&gt;&lt;property id=&quot;20307&quot; value=&quot;293&quot;/&gt;&lt;/object&gt;&lt;object type=&quot;3&quot; unique_id=&quot;10013&quot;&gt;&lt;property id=&quot;20148&quot; value=&quot;5&quot;/&gt;&lt;property id=&quot;20300&quot; value=&quot;Slide 12&quot;/&gt;&lt;property id=&quot;20307&quot; value=&quot;297&quot;/&gt;&lt;/object&gt;&lt;object type=&quot;3&quot; unique_id=&quot;10014&quot;&gt;&lt;property id=&quot;20148&quot; value=&quot;5&quot;/&gt;&lt;property id=&quot;20300&quot; value=&quot;Slide 13&quot;/&gt;&lt;property id=&quot;20307&quot; value=&quot;298&quot;/&gt;&lt;/object&gt;&lt;object type=&quot;3&quot; unique_id=&quot;10015&quot;&gt;&lt;property id=&quot;20148&quot; value=&quot;5&quot;/&gt;&lt;property id=&quot;20300&quot; value=&quot;Slide 14&quot;/&gt;&lt;property id=&quot;20307&quot; value=&quot;295&quot;/&gt;&lt;/object&gt;&lt;object type=&quot;3&quot; unique_id=&quot;10016&quot;&gt;&lt;property id=&quot;20148&quot; value=&quot;5&quot;/&gt;&lt;property id=&quot;20300&quot; value=&quot;Slide 15&quot;/&gt;&lt;property id=&quot;20307&quot; value=&quot;270&quot;/&gt;&lt;/object&gt;&lt;object type=&quot;3&quot; unique_id=&quot;10017&quot;&gt;&lt;property id=&quot;20148&quot; value=&quot;5&quot;/&gt;&lt;property id=&quot;20300&quot; value=&quot;Slide 16 - &amp;quot; &amp;quot;&quot;/&gt;&lt;property id=&quot;20307&quot; value=&quot;274&quot;/&gt;&lt;/object&gt;&lt;object type=&quot;3&quot; unique_id=&quot;10018&quot;&gt;&lt;property id=&quot;20148&quot; value=&quot;5&quot;/&gt;&lt;property id=&quot;20300&quot; value=&quot;Slide 17 - &amp;quot;School-Based&amp;#x0D;&amp;#x0A;Dental Sealant Program&amp;quot;&quot;/&gt;&lt;property id=&quot;20307&quot; value=&quot;291&quot;/&gt;&lt;/object&gt;&lt;object type=&quot;3&quot; unique_id=&quot;10019&quot;&gt;&lt;property id=&quot;20148&quot; value=&quot;5&quot;/&gt;&lt;property id=&quot;20300&quot; value=&quot;Slide 18 - &amp;quot;School Selection Process&amp;quot;&quot;/&gt;&lt;property id=&quot;20307&quot; value=&quot;301&quot;/&gt;&lt;/object&gt;&lt;object type=&quot;3&quot; unique_id=&quot;10020&quot;&gt;&lt;property id=&quot;20148&quot; value=&quot;5&quot;/&gt;&lt;property id=&quot;20300&quot; value=&quot;Slide 19 - &amp;quot;Before the Toothmobile Arrival…&amp;quot;&quot;/&gt;&lt;property id=&quot;20307&quot; value=&quot;300&quot;/&gt;&lt;/object&gt;&lt;object type=&quot;3&quot; unique_id=&quot;10021&quot;&gt;&lt;property id=&quot;20148&quot; value=&quot;5&quot;/&gt;&lt;property id=&quot;20300&quot; value=&quot;Slide 22 - &amp;quot;After Retrieving the Parental Permission Packets…&amp;quot;&quot;/&gt;&lt;property id=&quot;20307&quot; value=&quot;302&quot;/&gt;&lt;/object&gt;&lt;object type=&quot;3&quot; unique_id=&quot;10022&quot;&gt;&lt;property id=&quot;20148&quot; value=&quot;5&quot;/&gt;&lt;property id=&quot;20300&quot; value=&quot;Slide 23 - &amp;quot;3rd Grade Reseals&amp;quot;&quot;/&gt;&lt;property id=&quot;20307&quot; value=&quot;304&quot;/&gt;&lt;/object&gt;&lt;object type=&quot;3&quot; unique_id=&quot;10023&quot;&gt;&lt;property id=&quot;20148&quot; value=&quot;5&quot;/&gt;&lt;property id=&quot;20300&quot; value=&quot;Slide 24 - &amp;quot;After the Toothmobile Arrives…&amp;quot;&quot;/&gt;&lt;property id=&quot;20307&quot; value=&quot;303&quot;/&gt;&lt;/object&gt;&lt;object type=&quot;3&quot; unique_id=&quot;10024&quot;&gt;&lt;property id=&quot;20148&quot; value=&quot;5&quot;/&gt;&lt;property id=&quot;20300&quot; value=&quot;Slide 25 - &amp;quot;School-Based&amp;#x0D;&amp;#x0A;Dental Sealant Program&amp;quot;&quot;/&gt;&lt;property id=&quot;20307&quot; value=&quot;288&quot;/&gt;&lt;/object&gt;&lt;object type=&quot;3&quot; unique_id=&quot;10025&quot;&gt;&lt;property id=&quot;20148&quot; value=&quot;5&quot;/&gt;&lt;property id=&quot;20300&quot; value=&quot;Slide 27&quot;/&gt;&lt;property id=&quot;20307&quot; value=&quot;285&quot;/&gt;&lt;/object&gt;&lt;object type=&quot;3&quot; unique_id=&quot;10026&quot;&gt;&lt;property id=&quot;20148&quot; value=&quot;5&quot;/&gt;&lt;property id=&quot;20300&quot; value=&quot;Slide 28&quot;/&gt;&lt;property id=&quot;20307&quot; value=&quot;286&quot;/&gt;&lt;/object&gt;&lt;object type=&quot;3&quot; unique_id=&quot;10027&quot;&gt;&lt;property id=&quot;20148&quot; value=&quot;5&quot;/&gt;&lt;property id=&quot;20300&quot; value=&quot;Slide 30&quot;/&gt;&lt;property id=&quot;20307&quot; value=&quot;306&quot;/&gt;&lt;/object&gt;&lt;object type=&quot;3&quot; unique_id=&quot;10028&quot;&gt;&lt;property id=&quot;20148&quot; value=&quot;5&quot;/&gt;&lt;property id=&quot;20300&quot; value=&quot;Slide 31&quot;/&gt;&lt;property id=&quot;20307&quot; value=&quot;307&quot;/&gt;&lt;/object&gt;&lt;object type=&quot;3&quot; unique_id=&quot;10029&quot;&gt;&lt;property id=&quot;20148&quot; value=&quot;5&quot;/&gt;&lt;property id=&quot;20300&quot; value=&quot;Slide 33&quot;/&gt;&lt;property id=&quot;20307&quot; value=&quot;308&quot;/&gt;&lt;/object&gt;&lt;object type=&quot;3&quot; unique_id=&quot;10030&quot;&gt;&lt;property id=&quot;20148&quot; value=&quot;5&quot;/&gt;&lt;property id=&quot;20300&quot; value=&quot;Slide 34&quot;/&gt;&lt;property id=&quot;20307&quot; value=&quot;309&quot;/&gt;&lt;/object&gt;&lt;object type=&quot;3&quot; unique_id=&quot;10031&quot;&gt;&lt;property id=&quot;20148&quot; value=&quot;5&quot;/&gt;&lt;property id=&quot;20300&quot; value=&quot;Slide 35&quot;/&gt;&lt;property id=&quot;20307&quot; value=&quot;310&quot;/&gt;&lt;/object&gt;&lt;object type=&quot;3&quot; unique_id=&quot;10032&quot;&gt;&lt;property id=&quot;20148&quot; value=&quot;5&quot;/&gt;&lt;property id=&quot;20300&quot; value=&quot;Slide 36&quot;/&gt;&lt;property id=&quot;20307&quot; value=&quot;287&quot;/&gt;&lt;/object&gt;&lt;object type=&quot;3&quot; unique_id=&quot;10033&quot;&gt;&lt;property id=&quot;20148&quot; value=&quot;5&quot;/&gt;&lt;property id=&quot;20300&quot; value=&quot;Slide 29&quot;/&gt;&lt;property id=&quot;20307&quot; value=&quot;290&quot;/&gt;&lt;/object&gt;&lt;object type=&quot;3&quot; unique_id=&quot;10034&quot;&gt;&lt;property id=&quot;20148&quot; value=&quot;5&quot;/&gt;&lt;property id=&quot;20300&quot; value=&quot;Slide 38 - &amp;quot;School-Based&amp;#x0D;&amp;#x0A;Dental Sealant Program&amp;quot;&quot;/&gt;&lt;property id=&quot;20307&quot; value=&quot;311&quot;/&gt;&lt;/object&gt;&lt;object type=&quot;3&quot; unique_id=&quot;10035&quot;&gt;&lt;property id=&quot;20148&quot; value=&quot;5&quot;/&gt;&lt;property id=&quot;20300&quot; value=&quot;Slide 39&quot;/&gt;&lt;property id=&quot;20307&quot; value=&quot;312&quot;/&gt;&lt;/object&gt;&lt;object type=&quot;3&quot; unique_id=&quot;10036&quot;&gt;&lt;property id=&quot;20148&quot; value=&quot;5&quot;/&gt;&lt;property id=&quot;20300&quot; value=&quot;Slide 40 - &amp;quot;Lake County Health Department&amp;quot;&quot;/&gt;&lt;property id=&quot;20307&quot; value=&quot;305&quot;/&gt;&lt;/object&gt;&lt;object type=&quot;3&quot; unique_id=&quot;10177&quot;&gt;&lt;property id=&quot;20148&quot; value=&quot;5&quot;/&gt;&lt;property id=&quot;20300&quot; value=&quot;Slide 6 - &amp;quot;Medicaid Amount Billed&amp;quot;&quot;/&gt;&lt;property id=&quot;20307&quot; value=&quot;314&quot;/&gt;&lt;/object&gt;&lt;object type=&quot;3&quot; unique_id=&quot;10286&quot;&gt;&lt;property id=&quot;20148&quot; value=&quot;5&quot;/&gt;&lt;property id=&quot;20300&quot; value=&quot;Slide 26&quot;/&gt;&lt;property id=&quot;20307&quot; value=&quot;315&quot;/&gt;&lt;/object&gt;&lt;object type=&quot;3&quot; unique_id=&quot;10398&quot;&gt;&lt;property id=&quot;20148&quot; value=&quot;5&quot;/&gt;&lt;property id=&quot;20300&quot; value=&quot;Slide 37&quot;/&gt;&lt;property id=&quot;20307&quot; value=&quot;316&quot;/&gt;&lt;/object&gt;&lt;object type=&quot;3&quot; unique_id=&quot;10399&quot;&gt;&lt;property id=&quot;20148&quot; value=&quot;5&quot;/&gt;&lt;property id=&quot;20300&quot; value=&quot;Slide 7 - &amp;quot;Snapshot of Lake County 2010-11&amp;quot;&quot;/&gt;&lt;property id=&quot;20307&quot; value=&quot;320&quot;/&gt;&lt;/object&gt;&lt;object type=&quot;3&quot; unique_id=&quot;10400&quot;&gt;&lt;property id=&quot;20148&quot; value=&quot;5&quot;/&gt;&lt;property id=&quot;20300&quot; value=&quot;Slide 20 - &amp;quot;Instructions for School Nurses for the Sealant Program&amp;#x0D;&amp;#x0A;&amp;quot;&quot;/&gt;&lt;property id=&quot;20307&quot; value=&quot;318&quot;/&gt;&lt;/object&gt;&lt;object type=&quot;3&quot; unique_id=&quot;10401&quot;&gt;&lt;property id=&quot;20148&quot; value=&quot;5&quot;/&gt;&lt;property id=&quot;20300&quot; value=&quot;Slide 21 - &amp;quot;Ideas to Promote the Sealant Program&amp;quot;&quot;/&gt;&lt;property id=&quot;20307&quot; value=&quot;319&quot;/&gt;&lt;/object&gt;&lt;object type=&quot;3&quot; unique_id=&quot;10402&quot;&gt;&lt;property id=&quot;20148&quot; value=&quot;5&quot;/&gt;&lt;property id=&quot;20300&quot; value=&quot;Slide 32&quot;/&gt;&lt;property id=&quot;20307&quot; value=&quot;31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P101967785_template">
  <a:themeElements>
    <a:clrScheme name="Custom 3">
      <a:dk1>
        <a:sysClr val="windowText" lastClr="000000"/>
      </a:dk1>
      <a:lt1>
        <a:srgbClr val="000000"/>
      </a:lt1>
      <a:dk2>
        <a:srgbClr val="1F497D"/>
      </a:dk2>
      <a:lt2>
        <a:srgbClr val="45CAD9"/>
      </a:lt2>
      <a:accent1>
        <a:srgbClr val="2154A4"/>
      </a:accent1>
      <a:accent2>
        <a:srgbClr val="FFC6BF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F9C225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TP101967785_template</Template>
  <TotalTime>894</TotalTime>
  <Words>929</Words>
  <Application>Microsoft Office PowerPoint</Application>
  <PresentationFormat>On-screen Show (4:3)</PresentationFormat>
  <Paragraphs>160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TP101967785_template</vt:lpstr>
      <vt:lpstr>Lake County Health Department</vt:lpstr>
      <vt:lpstr>History of the Program</vt:lpstr>
      <vt:lpstr>Community Support</vt:lpstr>
      <vt:lpstr>Introducing Toothy 2!</vt:lpstr>
      <vt:lpstr>Introducing Toothy 2!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Toothy 2 Staff</vt:lpstr>
      <vt:lpstr>Services Provided</vt:lpstr>
      <vt:lpstr>Snapshot of Lake County</vt:lpstr>
      <vt:lpstr>School-Based Dental Sealant Program</vt:lpstr>
      <vt:lpstr>School Selection Process</vt:lpstr>
      <vt:lpstr>Before Toothy 2 Arrives…</vt:lpstr>
      <vt:lpstr>Ideas to Promote the Sealant Program</vt:lpstr>
      <vt:lpstr>After Retrieving the Parental Permission Packets…</vt:lpstr>
      <vt:lpstr>3rd Grade Reseals</vt:lpstr>
      <vt:lpstr>After Toothy 2 Arrives…</vt:lpstr>
      <vt:lpstr>School-Based Dental Sealant Program</vt:lpstr>
      <vt:lpstr>PowerPoint Presentation</vt:lpstr>
      <vt:lpstr>PowerPoint Presentation</vt:lpstr>
      <vt:lpstr>School-Based Dental Sealant Program</vt:lpstr>
      <vt:lpstr>PowerPoint Presentation</vt:lpstr>
      <vt:lpstr>Awards and Recognitions</vt:lpstr>
      <vt:lpstr>Lake County Health Department</vt:lpstr>
    </vt:vector>
  </TitlesOfParts>
  <Company>Lake County Health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PalauOA</dc:creator>
  <cp:lastModifiedBy>JEO</cp:lastModifiedBy>
  <cp:revision>89</cp:revision>
  <dcterms:created xsi:type="dcterms:W3CDTF">2011-02-15T18:55:44Z</dcterms:created>
  <dcterms:modified xsi:type="dcterms:W3CDTF">2012-08-08T23:41:07Z</dcterms:modified>
</cp:coreProperties>
</file>