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1" r:id="rId2"/>
    <p:sldMasterId id="2147483715" r:id="rId3"/>
    <p:sldMasterId id="2147483709" r:id="rId4"/>
    <p:sldMasterId id="2147483844" r:id="rId5"/>
  </p:sldMasterIdLst>
  <p:notesMasterIdLst>
    <p:notesMasterId r:id="rId50"/>
  </p:notesMasterIdLst>
  <p:handoutMasterIdLst>
    <p:handoutMasterId r:id="rId51"/>
  </p:handoutMasterIdLst>
  <p:sldIdLst>
    <p:sldId id="263" r:id="rId6"/>
    <p:sldId id="481" r:id="rId7"/>
    <p:sldId id="545" r:id="rId8"/>
    <p:sldId id="506" r:id="rId9"/>
    <p:sldId id="519" r:id="rId10"/>
    <p:sldId id="524" r:id="rId11"/>
    <p:sldId id="525" r:id="rId12"/>
    <p:sldId id="522" r:id="rId13"/>
    <p:sldId id="527" r:id="rId14"/>
    <p:sldId id="536" r:id="rId15"/>
    <p:sldId id="528" r:id="rId16"/>
    <p:sldId id="546" r:id="rId17"/>
    <p:sldId id="530" r:id="rId18"/>
    <p:sldId id="532" r:id="rId19"/>
    <p:sldId id="526" r:id="rId20"/>
    <p:sldId id="533" r:id="rId21"/>
    <p:sldId id="534" r:id="rId22"/>
    <p:sldId id="535" r:id="rId23"/>
    <p:sldId id="543" r:id="rId24"/>
    <p:sldId id="544" r:id="rId25"/>
    <p:sldId id="555" r:id="rId26"/>
    <p:sldId id="531" r:id="rId27"/>
    <p:sldId id="540" r:id="rId28"/>
    <p:sldId id="547" r:id="rId29"/>
    <p:sldId id="538" r:id="rId30"/>
    <p:sldId id="539" r:id="rId31"/>
    <p:sldId id="541" r:id="rId32"/>
    <p:sldId id="542" r:id="rId33"/>
    <p:sldId id="549" r:id="rId34"/>
    <p:sldId id="548" r:id="rId35"/>
    <p:sldId id="551" r:id="rId36"/>
    <p:sldId id="558" r:id="rId37"/>
    <p:sldId id="482" r:id="rId38"/>
    <p:sldId id="537" r:id="rId39"/>
    <p:sldId id="518" r:id="rId40"/>
    <p:sldId id="552" r:id="rId41"/>
    <p:sldId id="554" r:id="rId42"/>
    <p:sldId id="497" r:id="rId43"/>
    <p:sldId id="553" r:id="rId44"/>
    <p:sldId id="557" r:id="rId45"/>
    <p:sldId id="560" r:id="rId46"/>
    <p:sldId id="550" r:id="rId47"/>
    <p:sldId id="561" r:id="rId48"/>
    <p:sldId id="463" r:id="rId49"/>
  </p:sldIdLst>
  <p:sldSz cx="9144000" cy="6858000" type="screen4x3"/>
  <p:notesSz cx="7026275" cy="9312275"/>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89"/>
    <a:srgbClr val="E15E0D"/>
    <a:srgbClr val="A82000"/>
    <a:srgbClr val="FFFF6D"/>
    <a:srgbClr val="C1E6FF"/>
    <a:srgbClr val="DFC60B"/>
    <a:srgbClr val="BEE6F8"/>
    <a:srgbClr val="626262"/>
    <a:srgbClr val="005C9A"/>
    <a:srgbClr val="0037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8995" autoAdjust="0"/>
    <p:restoredTop sz="93656" autoAdjust="0"/>
  </p:normalViewPr>
  <p:slideViewPr>
    <p:cSldViewPr snapToGrid="0">
      <p:cViewPr varScale="1">
        <p:scale>
          <a:sx n="73" d="100"/>
          <a:sy n="73" d="100"/>
        </p:scale>
        <p:origin x="-804" y="-96"/>
      </p:cViewPr>
      <p:guideLst>
        <p:guide orient="horz" pos="2160"/>
        <p:guide orient="horz" pos="216"/>
        <p:guide orient="horz" pos="4055"/>
        <p:guide orient="horz" pos="654"/>
        <p:guide orient="horz" pos="3817"/>
        <p:guide pos="4871"/>
        <p:guide pos="5484"/>
        <p:guide pos="294"/>
        <p:guide pos="555"/>
        <p:guide pos="167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p:scale>
          <a:sx n="200" d="100"/>
          <a:sy n="200" d="100"/>
        </p:scale>
        <p:origin x="-588" y="6774"/>
      </p:cViewPr>
      <p:guideLst>
        <p:guide orient="horz" pos="2933"/>
        <p:guide pos="221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2652341" y="9063302"/>
            <a:ext cx="4373935" cy="248138"/>
          </a:xfrm>
          <a:prstGeom prst="rect">
            <a:avLst/>
          </a:prstGeom>
          <a:noFill/>
          <a:ln w="9525">
            <a:noFill/>
            <a:miter lim="800000"/>
            <a:headEnd/>
            <a:tailEnd/>
          </a:ln>
          <a:effectLst/>
        </p:spPr>
        <p:txBody>
          <a:bodyPr wrap="none" lIns="93336" tIns="46669" rIns="93336" bIns="46669">
            <a:spAutoFit/>
          </a:bodyPr>
          <a:lstStyle/>
          <a:p>
            <a:pPr algn="r" fontAlgn="auto">
              <a:spcBef>
                <a:spcPts val="0"/>
              </a:spcBef>
              <a:spcAft>
                <a:spcPts val="0"/>
              </a:spcAft>
              <a:defRPr/>
            </a:pPr>
            <a:r>
              <a:rPr lang="en-US" sz="1000" dirty="0">
                <a:latin typeface="+mn-lt"/>
                <a:cs typeface="+mn-cs"/>
              </a:rPr>
              <a:t>Pew Center on the States               </a:t>
            </a:r>
            <a:fld id="{8AD9D2BA-C1EF-4B10-BDA6-5B024848B5D5}" type="datetime4">
              <a:rPr lang="en-US" sz="1000">
                <a:latin typeface="+mn-lt"/>
                <a:cs typeface="+mn-cs"/>
              </a:rPr>
              <a:pPr algn="r" fontAlgn="auto">
                <a:spcBef>
                  <a:spcPts val="0"/>
                </a:spcBef>
                <a:spcAft>
                  <a:spcPts val="0"/>
                </a:spcAft>
                <a:defRPr/>
              </a:pPr>
              <a:t>August 17, 2012</a:t>
            </a:fld>
            <a:r>
              <a:rPr lang="en-US" sz="1000" dirty="0">
                <a:latin typeface="+mn-lt"/>
                <a:cs typeface="+mn-cs"/>
              </a:rPr>
              <a:t>                       Pew Sample D.</a:t>
            </a:r>
            <a:fld id="{C4C89AAD-0F06-46F4-862F-83918687C15F}" type="slidenum">
              <a:rPr lang="en-US" sz="1000">
                <a:latin typeface="+mn-lt"/>
                <a:cs typeface="+mn-cs"/>
              </a:rPr>
              <a:pPr algn="r" fontAlgn="auto">
                <a:spcBef>
                  <a:spcPts val="0"/>
                </a:spcBef>
                <a:spcAft>
                  <a:spcPts val="0"/>
                </a:spcAft>
                <a:defRPr/>
              </a:pPr>
              <a:t>‹#›</a:t>
            </a:fld>
            <a:endParaRPr lang="en-US" sz="1000" dirty="0">
              <a:latin typeface="+mn-lt"/>
              <a:cs typeface="+mn-cs"/>
            </a:endParaRPr>
          </a:p>
        </p:txBody>
      </p:sp>
    </p:spTree>
    <p:extLst>
      <p:ext uri="{BB962C8B-B14F-4D97-AF65-F5344CB8AC3E}">
        <p14:creationId xmlns:p14="http://schemas.microsoft.com/office/powerpoint/2010/main" val="10886835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85863" y="698500"/>
            <a:ext cx="4654550" cy="3490913"/>
          </a:xfrm>
          <a:prstGeom prst="rect">
            <a:avLst/>
          </a:prstGeom>
          <a:noFill/>
          <a:ln w="12700">
            <a:solidFill>
              <a:prstClr val="black"/>
            </a:solidFill>
          </a:ln>
        </p:spPr>
        <p:txBody>
          <a:bodyPr vert="horz" lIns="93336" tIns="46669" rIns="93336" bIns="46669" rtlCol="0" anchor="ctr"/>
          <a:lstStyle/>
          <a:p>
            <a:pPr lvl="0"/>
            <a:endParaRPr lang="en-US" noProof="0" dirty="0"/>
          </a:p>
        </p:txBody>
      </p:sp>
      <p:sp>
        <p:nvSpPr>
          <p:cNvPr id="5" name="Notes Placeholder 4"/>
          <p:cNvSpPr>
            <a:spLocks noGrp="1"/>
          </p:cNvSpPr>
          <p:nvPr>
            <p:ph type="body" sz="quarter" idx="3"/>
          </p:nvPr>
        </p:nvSpPr>
        <p:spPr>
          <a:xfrm>
            <a:off x="702628" y="4423331"/>
            <a:ext cx="5621020" cy="4190524"/>
          </a:xfrm>
          <a:prstGeom prst="rect">
            <a:avLst/>
          </a:prstGeom>
        </p:spPr>
        <p:txBody>
          <a:bodyPr vert="horz" lIns="93336" tIns="46669" rIns="93336" bIns="4666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8" name="Text Box 6"/>
          <p:cNvSpPr txBox="1">
            <a:spLocks noChangeArrowheads="1"/>
          </p:cNvSpPr>
          <p:nvPr/>
        </p:nvSpPr>
        <p:spPr bwMode="auto">
          <a:xfrm>
            <a:off x="2084879" y="9063302"/>
            <a:ext cx="4941398" cy="248138"/>
          </a:xfrm>
          <a:prstGeom prst="rect">
            <a:avLst/>
          </a:prstGeom>
          <a:noFill/>
          <a:ln w="9525">
            <a:noFill/>
            <a:miter lim="800000"/>
            <a:headEnd/>
            <a:tailEnd/>
          </a:ln>
          <a:effectLst/>
        </p:spPr>
        <p:txBody>
          <a:bodyPr wrap="none" lIns="93336" tIns="46669" rIns="93336" bIns="46669">
            <a:spAutoFit/>
          </a:bodyPr>
          <a:lstStyle/>
          <a:p>
            <a:pPr algn="r" fontAlgn="auto">
              <a:spcBef>
                <a:spcPts val="0"/>
              </a:spcBef>
              <a:spcAft>
                <a:spcPts val="0"/>
              </a:spcAft>
              <a:defRPr/>
            </a:pPr>
            <a:r>
              <a:rPr lang="en-US" sz="1000" dirty="0">
                <a:latin typeface="Arial" charset="0"/>
                <a:cs typeface="Arial" charset="0"/>
              </a:rPr>
              <a:t>Pew Center on the States               </a:t>
            </a:r>
            <a:fld id="{8AD9D2BA-C1EF-4B10-BDA6-5B024848B5D5}" type="datetime4">
              <a:rPr lang="en-US" sz="1000">
                <a:latin typeface="Arial" charset="0"/>
                <a:cs typeface="Arial" charset="0"/>
              </a:rPr>
              <a:pPr algn="r" fontAlgn="auto">
                <a:spcBef>
                  <a:spcPts val="0"/>
                </a:spcBef>
                <a:spcAft>
                  <a:spcPts val="0"/>
                </a:spcAft>
                <a:defRPr/>
              </a:pPr>
              <a:t>August 17, 2012</a:t>
            </a:fld>
            <a:r>
              <a:rPr lang="en-US" sz="1000" dirty="0">
                <a:latin typeface="Arial" charset="0"/>
                <a:cs typeface="Arial" charset="0"/>
              </a:rPr>
              <a:t>                       Pew Sample D.</a:t>
            </a:r>
            <a:fld id="{1FA89E02-7077-499F-97BD-85594343B575}" type="slidenum">
              <a:rPr lang="en-US" sz="1000">
                <a:latin typeface="Arial" charset="0"/>
                <a:cs typeface="Arial" charset="0"/>
              </a:rPr>
              <a:pPr algn="r" fontAlgn="auto">
                <a:spcBef>
                  <a:spcPts val="0"/>
                </a:spcBef>
                <a:spcAft>
                  <a:spcPts val="0"/>
                </a:spcAft>
                <a:defRPr/>
              </a:pPr>
              <a:t>‹#›</a:t>
            </a:fld>
            <a:endParaRPr lang="en-US" sz="1000" dirty="0">
              <a:latin typeface="Arial" charset="0"/>
              <a:cs typeface="Arial" charset="0"/>
            </a:endParaRPr>
          </a:p>
        </p:txBody>
      </p:sp>
    </p:spTree>
    <p:extLst>
      <p:ext uri="{BB962C8B-B14F-4D97-AF65-F5344CB8AC3E}">
        <p14:creationId xmlns:p14="http://schemas.microsoft.com/office/powerpoint/2010/main" val="23179443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 name="Picture 13" descr="Pew logo colored.png"/>
          <p:cNvPicPr>
            <a:picLocks noChangeAspect="1"/>
          </p:cNvPicPr>
          <p:nvPr userDrawn="1"/>
        </p:nvPicPr>
        <p:blipFill>
          <a:blip r:embed="rId2" cstate="print"/>
          <a:srcRect/>
          <a:stretch>
            <a:fillRect/>
          </a:stretch>
        </p:blipFill>
        <p:spPr bwMode="invGray">
          <a:xfrm>
            <a:off x="1346200" y="1103313"/>
            <a:ext cx="6451600" cy="2357437"/>
          </a:xfrm>
          <a:prstGeom prst="rect">
            <a:avLst/>
          </a:prstGeom>
          <a:noFill/>
          <a:ln w="9525">
            <a:noFill/>
            <a:miter lim="800000"/>
            <a:headEnd/>
            <a:tailEnd/>
          </a:ln>
        </p:spPr>
      </p:pic>
      <p:sp>
        <p:nvSpPr>
          <p:cNvPr id="2" name="Title 1"/>
          <p:cNvSpPr>
            <a:spLocks noGrp="1"/>
          </p:cNvSpPr>
          <p:nvPr>
            <p:ph type="ctrTitle"/>
          </p:nvPr>
        </p:nvSpPr>
        <p:spPr>
          <a:xfrm>
            <a:off x="466725" y="4106863"/>
            <a:ext cx="8239125" cy="866775"/>
          </a:xfrm>
        </p:spPr>
        <p:txBody>
          <a:bodyPr/>
          <a:lstStyle>
            <a:lvl1pPr algn="ctr" rtl="0" fontAlgn="base">
              <a:lnSpc>
                <a:spcPct val="82000"/>
              </a:lnSpc>
              <a:spcBef>
                <a:spcPct val="0"/>
              </a:spcBef>
              <a:spcAft>
                <a:spcPct val="0"/>
              </a:spcAft>
              <a:defRPr lang="en-US" sz="3700" b="1" kern="1200" dirty="0">
                <a:solidFill>
                  <a:schemeClr val="tx2"/>
                </a:solidFill>
                <a:effectLst>
                  <a:outerShdw blurRad="38100" dist="38100" dir="2700000" algn="tl">
                    <a:srgbClr val="000000">
                      <a:alpha val="43137"/>
                    </a:srgbClr>
                  </a:outerShdw>
                </a:effectLst>
                <a:latin typeface="+mj-lt"/>
                <a:ea typeface="+mj-ea"/>
                <a:cs typeface="+mj-c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66725" y="5000625"/>
            <a:ext cx="8239125" cy="933450"/>
          </a:xfrm>
        </p:spPr>
        <p:txBody>
          <a:bodyPr>
            <a:normAutofit/>
          </a:bodyPr>
          <a:lstStyle>
            <a:lvl1pPr marL="0" indent="0" algn="ctr" rtl="0" eaLnBrk="0" fontAlgn="base" hangingPunct="0">
              <a:lnSpc>
                <a:spcPct val="90000"/>
              </a:lnSpc>
              <a:spcBef>
                <a:spcPct val="0"/>
              </a:spcBef>
              <a:spcAft>
                <a:spcPts val="1200"/>
              </a:spcAft>
              <a:buClr>
                <a:schemeClr val="bg2"/>
              </a:buClr>
              <a:buSzPct val="100000"/>
              <a:buFont typeface="Arial" pitchFamily="34" charset="0"/>
              <a:buNone/>
              <a:defRPr lang="en-US" sz="2200" kern="1200" dirty="0">
                <a:solidFill>
                  <a:schemeClr val="tx1">
                    <a:tint val="75000"/>
                  </a:schemeClr>
                </a:solidFill>
                <a:effectLst>
                  <a:outerShdw blurRad="38100" dist="38100" dir="2700000" algn="tl">
                    <a:srgbClr val="000000">
                      <a:alpha val="43137"/>
                    </a:srgb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 name="Picture 13" descr="Pew logo colored.png"/>
          <p:cNvPicPr>
            <a:picLocks noChangeAspect="1"/>
          </p:cNvPicPr>
          <p:nvPr userDrawn="1"/>
        </p:nvPicPr>
        <p:blipFill>
          <a:blip r:embed="rId2" cstate="print"/>
          <a:srcRect/>
          <a:stretch>
            <a:fillRect/>
          </a:stretch>
        </p:blipFill>
        <p:spPr bwMode="invGray">
          <a:xfrm>
            <a:off x="1346200" y="1103313"/>
            <a:ext cx="6451600" cy="2357437"/>
          </a:xfrm>
          <a:prstGeom prst="rect">
            <a:avLst/>
          </a:prstGeom>
          <a:noFill/>
          <a:ln w="9525">
            <a:noFill/>
            <a:miter lim="800000"/>
            <a:headEnd/>
            <a:tailEnd/>
          </a:ln>
        </p:spPr>
      </p:pic>
      <p:sp>
        <p:nvSpPr>
          <p:cNvPr id="2" name="Title 1"/>
          <p:cNvSpPr>
            <a:spLocks noGrp="1"/>
          </p:cNvSpPr>
          <p:nvPr>
            <p:ph type="ctrTitle"/>
          </p:nvPr>
        </p:nvSpPr>
        <p:spPr>
          <a:xfrm>
            <a:off x="466725" y="4106863"/>
            <a:ext cx="8239125" cy="866775"/>
          </a:xfrm>
        </p:spPr>
        <p:txBody>
          <a:bodyPr/>
          <a:lstStyle>
            <a:lvl1pPr algn="ctr" rtl="0" fontAlgn="base">
              <a:lnSpc>
                <a:spcPct val="82000"/>
              </a:lnSpc>
              <a:spcBef>
                <a:spcPct val="0"/>
              </a:spcBef>
              <a:spcAft>
                <a:spcPct val="0"/>
              </a:spcAft>
              <a:defRPr lang="en-US" sz="3700" b="1" kern="1200" dirty="0">
                <a:solidFill>
                  <a:schemeClr val="tx2"/>
                </a:solidFill>
                <a:effectLst>
                  <a:outerShdw blurRad="38100" dist="38100" dir="2700000" algn="tl">
                    <a:srgbClr val="000000">
                      <a:alpha val="43137"/>
                    </a:srgbClr>
                  </a:outerShdw>
                </a:effectLst>
                <a:latin typeface="+mj-lt"/>
                <a:ea typeface="+mj-ea"/>
                <a:cs typeface="+mj-c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66725" y="5000625"/>
            <a:ext cx="8239125" cy="933450"/>
          </a:xfrm>
        </p:spPr>
        <p:txBody>
          <a:bodyPr>
            <a:normAutofit/>
          </a:bodyPr>
          <a:lstStyle>
            <a:lvl1pPr marL="0" indent="0" algn="ctr" rtl="0" eaLnBrk="0" fontAlgn="base" hangingPunct="0">
              <a:lnSpc>
                <a:spcPct val="90000"/>
              </a:lnSpc>
              <a:spcBef>
                <a:spcPct val="0"/>
              </a:spcBef>
              <a:spcAft>
                <a:spcPts val="1200"/>
              </a:spcAft>
              <a:buClr>
                <a:schemeClr val="bg2"/>
              </a:buClr>
              <a:buSzPct val="100000"/>
              <a:buFont typeface="Arial" pitchFamily="34" charset="0"/>
              <a:buNone/>
              <a:defRPr lang="en-US" sz="2200" kern="1200" dirty="0">
                <a:solidFill>
                  <a:schemeClr val="tx1">
                    <a:tint val="75000"/>
                  </a:schemeClr>
                </a:solidFill>
                <a:effectLst>
                  <a:outerShdw blurRad="38100" dist="38100" dir="2700000" algn="tl">
                    <a:srgbClr val="000000">
                      <a:alpha val="43137"/>
                    </a:srgb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230188" indent="-230188">
              <a:buFont typeface="Arial" pitchFamily="34" charset="0"/>
              <a:buChar char="•"/>
              <a:defRPr sz="2200"/>
            </a:lvl1pPr>
            <a:lvl2pPr>
              <a:defRPr sz="22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 name="Picture 13" descr="Pew logo colored.png"/>
          <p:cNvPicPr>
            <a:picLocks noChangeAspect="1"/>
          </p:cNvPicPr>
          <p:nvPr userDrawn="1"/>
        </p:nvPicPr>
        <p:blipFill>
          <a:blip r:embed="rId2" cstate="print"/>
          <a:srcRect/>
          <a:stretch>
            <a:fillRect/>
          </a:stretch>
        </p:blipFill>
        <p:spPr bwMode="invGray">
          <a:xfrm>
            <a:off x="1346200" y="1103313"/>
            <a:ext cx="6451600" cy="2357437"/>
          </a:xfrm>
          <a:prstGeom prst="rect">
            <a:avLst/>
          </a:prstGeom>
          <a:noFill/>
          <a:ln w="9525">
            <a:noFill/>
            <a:miter lim="800000"/>
            <a:headEnd/>
            <a:tailEnd/>
          </a:ln>
        </p:spPr>
      </p:pic>
      <p:sp>
        <p:nvSpPr>
          <p:cNvPr id="2" name="Title 1"/>
          <p:cNvSpPr>
            <a:spLocks noGrp="1"/>
          </p:cNvSpPr>
          <p:nvPr>
            <p:ph type="ctrTitle"/>
          </p:nvPr>
        </p:nvSpPr>
        <p:spPr>
          <a:xfrm>
            <a:off x="466725" y="4146550"/>
            <a:ext cx="8239125" cy="866775"/>
          </a:xfrm>
        </p:spPr>
        <p:txBody>
          <a:bodyPr/>
          <a:lstStyle>
            <a:lvl1pPr algn="ctr" rtl="0" fontAlgn="base">
              <a:lnSpc>
                <a:spcPct val="82000"/>
              </a:lnSpc>
              <a:spcBef>
                <a:spcPct val="0"/>
              </a:spcBef>
              <a:spcAft>
                <a:spcPct val="0"/>
              </a:spcAft>
              <a:defRPr lang="en-US" sz="3700" b="1" kern="1200" dirty="0">
                <a:solidFill>
                  <a:schemeClr val="tx2"/>
                </a:solidFill>
                <a:effectLst>
                  <a:outerShdw blurRad="38100" dist="38100" dir="2700000" algn="tl">
                    <a:srgbClr val="000000">
                      <a:alpha val="43137"/>
                    </a:srgbClr>
                  </a:outerShdw>
                </a:effectLst>
                <a:latin typeface="+mj-lt"/>
                <a:ea typeface="+mj-ea"/>
                <a:cs typeface="+mj-c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66725" y="5000625"/>
            <a:ext cx="8239125" cy="933450"/>
          </a:xfrm>
        </p:spPr>
        <p:txBody>
          <a:bodyPr>
            <a:normAutofit/>
          </a:bodyPr>
          <a:lstStyle>
            <a:lvl1pPr marL="0" indent="0" algn="ctr">
              <a:buNone/>
              <a:defRPr sz="2200">
                <a:solidFill>
                  <a:schemeClr val="tx1">
                    <a:tint val="75000"/>
                  </a:schemeClr>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230188" indent="-230188">
              <a:buFont typeface="Arial" pitchFamily="34" charset="0"/>
              <a:buChar char="•"/>
              <a:defRPr sz="2200"/>
            </a:lvl1pPr>
            <a:lvl2pPr>
              <a:defRPr sz="22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230188" indent="-230188">
              <a:buFont typeface="Arial" pitchFamily="34" charset="0"/>
              <a:buChar char="•"/>
              <a:defRPr sz="2200"/>
            </a:lvl1pPr>
            <a:lvl2pPr>
              <a:defRPr sz="22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5" name="Picture 13" descr="Pew logo colored.png"/>
          <p:cNvPicPr>
            <a:picLocks noChangeAspect="1"/>
          </p:cNvPicPr>
          <p:nvPr userDrawn="1"/>
        </p:nvPicPr>
        <p:blipFill>
          <a:blip r:embed="rId2" cstate="print"/>
          <a:srcRect/>
          <a:stretch>
            <a:fillRect/>
          </a:stretch>
        </p:blipFill>
        <p:spPr bwMode="invGray">
          <a:xfrm>
            <a:off x="1346200" y="1103313"/>
            <a:ext cx="6451600" cy="2357437"/>
          </a:xfrm>
          <a:prstGeom prst="rect">
            <a:avLst/>
          </a:prstGeom>
          <a:noFill/>
          <a:ln w="9525">
            <a:noFill/>
            <a:miter lim="800000"/>
            <a:headEnd/>
            <a:tailEnd/>
          </a:ln>
        </p:spPr>
      </p:pic>
      <p:sp>
        <p:nvSpPr>
          <p:cNvPr id="2" name="Title 1"/>
          <p:cNvSpPr>
            <a:spLocks noGrp="1"/>
          </p:cNvSpPr>
          <p:nvPr>
            <p:ph type="ctrTitle"/>
          </p:nvPr>
        </p:nvSpPr>
        <p:spPr>
          <a:xfrm>
            <a:off x="466725" y="4106863"/>
            <a:ext cx="8239125" cy="866775"/>
          </a:xfrm>
        </p:spPr>
        <p:txBody>
          <a:bodyPr/>
          <a:lstStyle>
            <a:lvl1pPr algn="ctr" rtl="0" fontAlgn="base">
              <a:lnSpc>
                <a:spcPct val="82000"/>
              </a:lnSpc>
              <a:spcBef>
                <a:spcPct val="0"/>
              </a:spcBef>
              <a:spcAft>
                <a:spcPct val="0"/>
              </a:spcAft>
              <a:defRPr lang="en-US" sz="3700" b="1" kern="1200" dirty="0">
                <a:solidFill>
                  <a:schemeClr val="tx2"/>
                </a:solidFill>
                <a:effectLst>
                  <a:outerShdw blurRad="38100" dist="38100" dir="2700000" algn="tl">
                    <a:srgbClr val="000000">
                      <a:alpha val="43137"/>
                    </a:srgbClr>
                  </a:outerShdw>
                </a:effectLst>
                <a:latin typeface="+mj-lt"/>
                <a:ea typeface="+mj-ea"/>
                <a:cs typeface="+mj-c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66725" y="5000625"/>
            <a:ext cx="8239125" cy="933450"/>
          </a:xfrm>
        </p:spPr>
        <p:txBody>
          <a:bodyPr>
            <a:normAutofit/>
          </a:bodyPr>
          <a:lstStyle>
            <a:lvl1pPr marL="0" indent="0" algn="ctr" rtl="0" eaLnBrk="0" fontAlgn="base" hangingPunct="0">
              <a:lnSpc>
                <a:spcPct val="90000"/>
              </a:lnSpc>
              <a:spcBef>
                <a:spcPct val="0"/>
              </a:spcBef>
              <a:spcAft>
                <a:spcPts val="1200"/>
              </a:spcAft>
              <a:buClr>
                <a:schemeClr val="bg2"/>
              </a:buClr>
              <a:buSzPct val="100000"/>
              <a:buFont typeface="Arial" pitchFamily="34" charset="0"/>
              <a:buNone/>
              <a:defRPr lang="en-US" sz="2200" kern="1200" dirty="0">
                <a:solidFill>
                  <a:schemeClr val="tx1">
                    <a:tint val="75000"/>
                  </a:schemeClr>
                </a:solidFill>
                <a:effectLst>
                  <a:outerShdw blurRad="38100" dist="38100" dir="2700000" algn="tl">
                    <a:srgbClr val="000000">
                      <a:alpha val="43137"/>
                    </a:srgb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230188" indent="-230188">
              <a:buFont typeface="Arial" pitchFamily="34" charset="0"/>
              <a:buChar char="•"/>
              <a:defRPr sz="2200"/>
            </a:lvl1pPr>
            <a:lvl2pPr>
              <a:defRPr sz="22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 name="Picture 13" descr="Pew logo colored.png"/>
          <p:cNvPicPr>
            <a:picLocks noChangeAspect="1"/>
          </p:cNvPicPr>
          <p:nvPr userDrawn="1"/>
        </p:nvPicPr>
        <p:blipFill>
          <a:blip r:embed="rId2" cstate="print"/>
          <a:srcRect/>
          <a:stretch>
            <a:fillRect/>
          </a:stretch>
        </p:blipFill>
        <p:spPr bwMode="invGray">
          <a:xfrm>
            <a:off x="1346200" y="1103313"/>
            <a:ext cx="6451600" cy="2357437"/>
          </a:xfrm>
          <a:prstGeom prst="rect">
            <a:avLst/>
          </a:prstGeom>
          <a:noFill/>
          <a:ln w="9525">
            <a:noFill/>
            <a:miter lim="800000"/>
            <a:headEnd/>
            <a:tailEnd/>
          </a:ln>
        </p:spPr>
      </p:pic>
      <p:sp>
        <p:nvSpPr>
          <p:cNvPr id="2" name="Title 1"/>
          <p:cNvSpPr>
            <a:spLocks noGrp="1"/>
          </p:cNvSpPr>
          <p:nvPr>
            <p:ph type="ctrTitle"/>
          </p:nvPr>
        </p:nvSpPr>
        <p:spPr>
          <a:xfrm>
            <a:off x="466725" y="4106863"/>
            <a:ext cx="8239125" cy="866775"/>
          </a:xfrm>
        </p:spPr>
        <p:txBody>
          <a:bodyPr/>
          <a:lstStyle>
            <a:lvl1pPr algn="ctr" rtl="0" fontAlgn="base">
              <a:lnSpc>
                <a:spcPct val="82000"/>
              </a:lnSpc>
              <a:spcBef>
                <a:spcPct val="0"/>
              </a:spcBef>
              <a:spcAft>
                <a:spcPct val="0"/>
              </a:spcAft>
              <a:defRPr lang="en-US" sz="3700" b="1" kern="1200" dirty="0">
                <a:solidFill>
                  <a:schemeClr val="tx2"/>
                </a:solidFill>
                <a:effectLst>
                  <a:outerShdw blurRad="38100" dist="38100" dir="2700000" algn="tl">
                    <a:srgbClr val="000000">
                      <a:alpha val="43137"/>
                    </a:srgbClr>
                  </a:outerShdw>
                </a:effectLst>
                <a:latin typeface="+mj-lt"/>
                <a:ea typeface="+mj-ea"/>
                <a:cs typeface="+mj-c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66725" y="5000625"/>
            <a:ext cx="8239125" cy="933450"/>
          </a:xfrm>
        </p:spPr>
        <p:txBody>
          <a:bodyPr>
            <a:normAutofit/>
          </a:bodyPr>
          <a:lstStyle>
            <a:lvl1pPr marL="0" indent="0" algn="ctr" rtl="0" eaLnBrk="0" fontAlgn="base" hangingPunct="0">
              <a:lnSpc>
                <a:spcPct val="90000"/>
              </a:lnSpc>
              <a:spcBef>
                <a:spcPct val="0"/>
              </a:spcBef>
              <a:spcAft>
                <a:spcPts val="1200"/>
              </a:spcAft>
              <a:buClr>
                <a:schemeClr val="bg2"/>
              </a:buClr>
              <a:buSzPct val="100000"/>
              <a:buFont typeface="Arial" pitchFamily="34" charset="0"/>
              <a:buNone/>
              <a:defRPr lang="en-US" sz="2200" kern="1200" dirty="0">
                <a:solidFill>
                  <a:schemeClr val="tx1">
                    <a:tint val="75000"/>
                  </a:schemeClr>
                </a:solidFill>
                <a:effectLst>
                  <a:outerShdw blurRad="38100" dist="38100" dir="2700000" algn="tl">
                    <a:srgbClr val="000000">
                      <a:alpha val="43137"/>
                    </a:srgb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230188" indent="-230188">
              <a:buFont typeface="Arial" pitchFamily="34" charset="0"/>
              <a:buChar char="•"/>
              <a:defRPr sz="2200"/>
            </a:lvl1pPr>
            <a:lvl2pPr>
              <a:defRPr sz="22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3.xml"/><Relationship Id="rId7" Type="http://schemas.openxmlformats.org/officeDocument/2006/relationships/image" Target="../media/image1.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5.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12"/>
          <p:cNvSpPr/>
          <p:nvPr/>
        </p:nvSpPr>
        <p:spPr>
          <a:xfrm>
            <a:off x="0" y="6437313"/>
            <a:ext cx="9144000" cy="420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p:nvSpPr>
        <p:spPr>
          <a:xfrm>
            <a:off x="0" y="0"/>
            <a:ext cx="9144000" cy="11144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Placeholder 1"/>
          <p:cNvSpPr>
            <a:spLocks noGrp="1"/>
          </p:cNvSpPr>
          <p:nvPr>
            <p:ph type="title"/>
          </p:nvPr>
        </p:nvSpPr>
        <p:spPr bwMode="black">
          <a:xfrm>
            <a:off x="457200" y="219075"/>
            <a:ext cx="6257925" cy="933450"/>
          </a:xfrm>
          <a:prstGeom prst="rect">
            <a:avLst/>
          </a:prstGeom>
        </p:spPr>
        <p:txBody>
          <a:bodyPr vert="horz" lIns="0" tIns="45720" rIns="0" bIns="45720" rtlCol="0" anchor="b" anchorCtr="0">
            <a:noAutofit/>
          </a:bodyPr>
          <a:lstStyle/>
          <a:p>
            <a:r>
              <a:rPr lang="en-US" dirty="0" err="1" smtClean="0"/>
              <a:t>Cgglick</a:t>
            </a:r>
            <a:r>
              <a:rPr lang="en-US" dirty="0" smtClean="0"/>
              <a:t> to edit Master </a:t>
            </a:r>
            <a:br>
              <a:rPr lang="en-US" dirty="0" smtClean="0"/>
            </a:br>
            <a:r>
              <a:rPr lang="en-US" dirty="0" err="1" smtClean="0"/>
              <a:t>tTTitle</a:t>
            </a:r>
            <a:r>
              <a:rPr lang="en-US" dirty="0" smtClean="0"/>
              <a:t> style</a:t>
            </a:r>
            <a:endParaRPr lang="en-US" dirty="0"/>
          </a:p>
        </p:txBody>
      </p:sp>
      <p:pic>
        <p:nvPicPr>
          <p:cNvPr id="2054" name="Picture 9" descr="Pew logo white.png"/>
          <p:cNvPicPr>
            <a:picLocks noChangeAspect="1"/>
          </p:cNvPicPr>
          <p:nvPr/>
        </p:nvPicPr>
        <p:blipFill>
          <a:blip r:embed="rId7" cstate="print"/>
          <a:srcRect/>
          <a:stretch>
            <a:fillRect/>
          </a:stretch>
        </p:blipFill>
        <p:spPr bwMode="auto">
          <a:xfrm>
            <a:off x="6559550" y="182563"/>
            <a:ext cx="2205038" cy="806450"/>
          </a:xfrm>
          <a:prstGeom prst="rect">
            <a:avLst/>
          </a:prstGeom>
          <a:noFill/>
          <a:ln w="9525">
            <a:noFill/>
            <a:miter lim="800000"/>
            <a:headEnd/>
            <a:tailEnd/>
          </a:ln>
        </p:spPr>
      </p:pic>
      <p:pic>
        <p:nvPicPr>
          <p:cNvPr id="2055" name="Picture 11" descr="White bac bottom detail-left.jpg"/>
          <p:cNvPicPr>
            <a:picLocks noChangeAspect="1"/>
          </p:cNvPicPr>
          <p:nvPr/>
        </p:nvPicPr>
        <p:blipFill>
          <a:blip r:embed="rId8" cstate="print"/>
          <a:srcRect/>
          <a:stretch>
            <a:fillRect/>
          </a:stretch>
        </p:blipFill>
        <p:spPr bwMode="auto">
          <a:xfrm>
            <a:off x="1819275" y="2781300"/>
            <a:ext cx="7324725" cy="4076700"/>
          </a:xfrm>
          <a:prstGeom prst="rect">
            <a:avLst/>
          </a:prstGeom>
          <a:noFill/>
          <a:ln w="9525">
            <a:noFill/>
            <a:miter lim="800000"/>
            <a:headEnd/>
            <a:tailEnd/>
          </a:ln>
        </p:spPr>
      </p:pic>
      <p:sp>
        <p:nvSpPr>
          <p:cNvPr id="10" name="TextBox 9"/>
          <p:cNvSpPr txBox="1"/>
          <p:nvPr/>
        </p:nvSpPr>
        <p:spPr>
          <a:xfrm>
            <a:off x="4438650" y="6419850"/>
            <a:ext cx="4267200" cy="260350"/>
          </a:xfrm>
          <a:prstGeom prst="rect">
            <a:avLst/>
          </a:prstGeom>
          <a:noFill/>
        </p:spPr>
        <p:txBody>
          <a:bodyPr lIns="0" rIns="0">
            <a:spAutoFit/>
          </a:bodyPr>
          <a:lstStyle/>
          <a:p>
            <a:pPr algn="r" fontAlgn="auto">
              <a:spcBef>
                <a:spcPts val="0"/>
              </a:spcBef>
              <a:spcAft>
                <a:spcPts val="0"/>
              </a:spcAft>
              <a:defRPr/>
            </a:pPr>
            <a:r>
              <a:rPr lang="en-US" sz="1100" dirty="0">
                <a:latin typeface="+mn-lt"/>
              </a:rPr>
              <a:t>www.pewcenteronthestates.com</a:t>
            </a:r>
          </a:p>
        </p:txBody>
      </p:sp>
      <p:sp>
        <p:nvSpPr>
          <p:cNvPr id="2057" name="Text Placeholder 2"/>
          <p:cNvSpPr>
            <a:spLocks noGrp="1"/>
          </p:cNvSpPr>
          <p:nvPr>
            <p:ph type="body" idx="1"/>
          </p:nvPr>
        </p:nvSpPr>
        <p:spPr bwMode="auto">
          <a:xfrm>
            <a:off x="457200" y="1600200"/>
            <a:ext cx="8229600" cy="4767263"/>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1" tx1="lt1" bg2="dk2" tx2="lt2" accent1="accent1" accent2="accent2" accent3="accent3" accent4="accent4" accent5="accent5" accent6="accent6" hlink="hlink" folHlink="folHlink"/>
  <p:sldLayoutIdLst>
    <p:sldLayoutId id="2147483840" r:id="rId1"/>
    <p:sldLayoutId id="2147483824" r:id="rId2"/>
    <p:sldLayoutId id="2147483825" r:id="rId3"/>
    <p:sldLayoutId id="2147483826" r:id="rId4"/>
    <p:sldLayoutId id="2147483827" r:id="rId5"/>
  </p:sldLayoutIdLst>
  <p:timing>
    <p:tnLst>
      <p:par>
        <p:cTn id="1" dur="indefinite" restart="never" nodeType="tmRoot"/>
      </p:par>
    </p:tnLst>
  </p:timing>
  <p:hf hdr="0" ftr="0" dt="0"/>
  <p:txStyles>
    <p:titleStyle>
      <a:lvl1pPr algn="l" rtl="0" eaLnBrk="0" fontAlgn="base" hangingPunct="0">
        <a:lnSpc>
          <a:spcPct val="82000"/>
        </a:lnSpc>
        <a:spcBef>
          <a:spcPct val="0"/>
        </a:spcBef>
        <a:spcAft>
          <a:spcPct val="0"/>
        </a:spcAft>
        <a:defRPr sz="3000" b="1" kern="1200">
          <a:solidFill>
            <a:schemeClr val="tx1"/>
          </a:solidFill>
          <a:effectLst>
            <a:outerShdw blurRad="38100" dist="38100" dir="2700000" algn="tl">
              <a:srgbClr val="000000">
                <a:alpha val="43137"/>
              </a:srgbClr>
            </a:outerShdw>
          </a:effectLst>
          <a:latin typeface="+mj-lt"/>
          <a:ea typeface="+mj-ea"/>
          <a:cs typeface="+mj-cs"/>
        </a:defRPr>
      </a:lvl1pPr>
      <a:lvl2pPr algn="l" rtl="0" eaLnBrk="0" fontAlgn="base" hangingPunct="0">
        <a:lnSpc>
          <a:spcPct val="82000"/>
        </a:lnSpc>
        <a:spcBef>
          <a:spcPct val="0"/>
        </a:spcBef>
        <a:spcAft>
          <a:spcPct val="0"/>
        </a:spcAft>
        <a:defRPr sz="3000" b="1">
          <a:solidFill>
            <a:schemeClr val="tx1"/>
          </a:solidFill>
          <a:latin typeface="Calibri" pitchFamily="34" charset="0"/>
        </a:defRPr>
      </a:lvl2pPr>
      <a:lvl3pPr algn="l" rtl="0" eaLnBrk="0" fontAlgn="base" hangingPunct="0">
        <a:lnSpc>
          <a:spcPct val="82000"/>
        </a:lnSpc>
        <a:spcBef>
          <a:spcPct val="0"/>
        </a:spcBef>
        <a:spcAft>
          <a:spcPct val="0"/>
        </a:spcAft>
        <a:defRPr sz="3000" b="1">
          <a:solidFill>
            <a:schemeClr val="tx1"/>
          </a:solidFill>
          <a:latin typeface="Calibri" pitchFamily="34" charset="0"/>
        </a:defRPr>
      </a:lvl3pPr>
      <a:lvl4pPr algn="l" rtl="0" eaLnBrk="0" fontAlgn="base" hangingPunct="0">
        <a:lnSpc>
          <a:spcPct val="82000"/>
        </a:lnSpc>
        <a:spcBef>
          <a:spcPct val="0"/>
        </a:spcBef>
        <a:spcAft>
          <a:spcPct val="0"/>
        </a:spcAft>
        <a:defRPr sz="3000" b="1">
          <a:solidFill>
            <a:schemeClr val="tx1"/>
          </a:solidFill>
          <a:latin typeface="Calibri" pitchFamily="34" charset="0"/>
        </a:defRPr>
      </a:lvl4pPr>
      <a:lvl5pPr algn="l" rtl="0" eaLnBrk="0" fontAlgn="base" hangingPunct="0">
        <a:lnSpc>
          <a:spcPct val="82000"/>
        </a:lnSpc>
        <a:spcBef>
          <a:spcPct val="0"/>
        </a:spcBef>
        <a:spcAft>
          <a:spcPct val="0"/>
        </a:spcAft>
        <a:defRPr sz="3000" b="1">
          <a:solidFill>
            <a:schemeClr val="tx1"/>
          </a:solidFill>
          <a:latin typeface="Calibri" pitchFamily="34" charset="0"/>
        </a:defRPr>
      </a:lvl5pPr>
      <a:lvl6pPr marL="457200" algn="l" rtl="0" fontAlgn="base">
        <a:lnSpc>
          <a:spcPct val="82000"/>
        </a:lnSpc>
        <a:spcBef>
          <a:spcPct val="0"/>
        </a:spcBef>
        <a:spcAft>
          <a:spcPct val="0"/>
        </a:spcAft>
        <a:defRPr sz="3000" b="1">
          <a:solidFill>
            <a:schemeClr val="tx1"/>
          </a:solidFill>
          <a:latin typeface="Calibri" pitchFamily="34" charset="0"/>
        </a:defRPr>
      </a:lvl6pPr>
      <a:lvl7pPr marL="914400" algn="l" rtl="0" fontAlgn="base">
        <a:lnSpc>
          <a:spcPct val="82000"/>
        </a:lnSpc>
        <a:spcBef>
          <a:spcPct val="0"/>
        </a:spcBef>
        <a:spcAft>
          <a:spcPct val="0"/>
        </a:spcAft>
        <a:defRPr sz="3000" b="1">
          <a:solidFill>
            <a:schemeClr val="tx1"/>
          </a:solidFill>
          <a:latin typeface="Calibri" pitchFamily="34" charset="0"/>
        </a:defRPr>
      </a:lvl7pPr>
      <a:lvl8pPr marL="1371600" algn="l" rtl="0" fontAlgn="base">
        <a:lnSpc>
          <a:spcPct val="82000"/>
        </a:lnSpc>
        <a:spcBef>
          <a:spcPct val="0"/>
        </a:spcBef>
        <a:spcAft>
          <a:spcPct val="0"/>
        </a:spcAft>
        <a:defRPr sz="3000" b="1">
          <a:solidFill>
            <a:schemeClr val="tx1"/>
          </a:solidFill>
          <a:latin typeface="Calibri" pitchFamily="34" charset="0"/>
        </a:defRPr>
      </a:lvl8pPr>
      <a:lvl9pPr marL="1828800" algn="l" rtl="0" fontAlgn="base">
        <a:lnSpc>
          <a:spcPct val="82000"/>
        </a:lnSpc>
        <a:spcBef>
          <a:spcPct val="0"/>
        </a:spcBef>
        <a:spcAft>
          <a:spcPct val="0"/>
        </a:spcAft>
        <a:defRPr sz="3000" b="1">
          <a:solidFill>
            <a:schemeClr val="tx1"/>
          </a:solidFill>
          <a:latin typeface="Calibri" pitchFamily="34" charset="0"/>
        </a:defRPr>
      </a:lvl9pPr>
    </p:titleStyle>
    <p:bodyStyle>
      <a:lvl1pPr marL="230188" indent="-230188" algn="l" rtl="0" eaLnBrk="0" fontAlgn="base" hangingPunct="0">
        <a:lnSpc>
          <a:spcPct val="90000"/>
        </a:lnSpc>
        <a:spcBef>
          <a:spcPct val="0"/>
        </a:spcBef>
        <a:spcAft>
          <a:spcPts val="1200"/>
        </a:spcAft>
        <a:buClr>
          <a:schemeClr val="bg2"/>
        </a:buClr>
        <a:buSzPct val="100000"/>
        <a:buFont typeface="Arial" pitchFamily="34" charset="0"/>
        <a:buChar char="•"/>
        <a:defRPr sz="2200" kern="1200">
          <a:solidFill>
            <a:schemeClr val="bg1"/>
          </a:solidFill>
          <a:latin typeface="+mn-lt"/>
          <a:ea typeface="+mn-ea"/>
          <a:cs typeface="+mn-cs"/>
        </a:defRPr>
      </a:lvl1pPr>
      <a:lvl2pPr marL="514350" indent="-284163" algn="l" rtl="0" eaLnBrk="0" fontAlgn="base" hangingPunct="0">
        <a:lnSpc>
          <a:spcPct val="90000"/>
        </a:lnSpc>
        <a:spcBef>
          <a:spcPct val="0"/>
        </a:spcBef>
        <a:spcAft>
          <a:spcPts val="1200"/>
        </a:spcAft>
        <a:buClr>
          <a:schemeClr val="bg2"/>
        </a:buClr>
        <a:buFont typeface="Arial" pitchFamily="34" charset="0"/>
        <a:buChar char="–"/>
        <a:defRPr sz="2200" kern="1200">
          <a:solidFill>
            <a:schemeClr val="bg1"/>
          </a:solidFill>
          <a:latin typeface="+mn-lt"/>
          <a:ea typeface="+mn-ea"/>
          <a:cs typeface="+mn-cs"/>
        </a:defRPr>
      </a:lvl2pPr>
      <a:lvl3pPr marL="746125" indent="-231775" algn="l" rtl="0" eaLnBrk="0" fontAlgn="base" hangingPunct="0">
        <a:lnSpc>
          <a:spcPct val="90000"/>
        </a:lnSpc>
        <a:spcBef>
          <a:spcPct val="0"/>
        </a:spcBef>
        <a:spcAft>
          <a:spcPts val="1200"/>
        </a:spcAft>
        <a:buClr>
          <a:schemeClr val="bg2"/>
        </a:buClr>
        <a:buFont typeface="Arial" pitchFamily="34" charset="0"/>
        <a:buChar char="•"/>
        <a:defRPr sz="2000" kern="1200">
          <a:solidFill>
            <a:schemeClr val="bg1"/>
          </a:solidFill>
          <a:latin typeface="+mn-lt"/>
          <a:ea typeface="+mn-ea"/>
          <a:cs typeface="+mn-cs"/>
        </a:defRPr>
      </a:lvl3pPr>
      <a:lvl4pPr marL="1030288" indent="-284163" algn="l" rtl="0" eaLnBrk="0" fontAlgn="base" hangingPunct="0">
        <a:lnSpc>
          <a:spcPct val="90000"/>
        </a:lnSpc>
        <a:spcBef>
          <a:spcPct val="0"/>
        </a:spcBef>
        <a:spcAft>
          <a:spcPts val="1200"/>
        </a:spcAft>
        <a:buClr>
          <a:schemeClr val="bg2"/>
        </a:buClr>
        <a:buFont typeface="Arial" pitchFamily="34" charset="0"/>
        <a:buChar char="–"/>
        <a:defRPr kern="1200">
          <a:solidFill>
            <a:schemeClr val="bg1"/>
          </a:solidFill>
          <a:latin typeface="+mn-lt"/>
          <a:ea typeface="+mn-ea"/>
          <a:cs typeface="+mn-cs"/>
        </a:defRPr>
      </a:lvl4pPr>
      <a:lvl5pPr marL="1260475" indent="-230188" algn="l" rtl="0" eaLnBrk="0" fontAlgn="base" hangingPunct="0">
        <a:lnSpc>
          <a:spcPct val="90000"/>
        </a:lnSpc>
        <a:spcBef>
          <a:spcPct val="0"/>
        </a:spcBef>
        <a:spcAft>
          <a:spcPts val="1200"/>
        </a:spcAft>
        <a:buClr>
          <a:schemeClr val="bg2"/>
        </a:buClr>
        <a:buFont typeface="Arial" pitchFamily="34" charset="0"/>
        <a:buChar char="»"/>
        <a:defRPr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50000"/>
            <a:lumOff val="50000"/>
          </a:schemeClr>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12"/>
          <p:cNvSpPr/>
          <p:nvPr/>
        </p:nvSpPr>
        <p:spPr>
          <a:xfrm>
            <a:off x="0" y="6437313"/>
            <a:ext cx="9144000" cy="4206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p:nvSpPr>
        <p:spPr>
          <a:xfrm>
            <a:off x="0" y="0"/>
            <a:ext cx="9144000" cy="11144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Placeholder 1"/>
          <p:cNvSpPr>
            <a:spLocks noGrp="1"/>
          </p:cNvSpPr>
          <p:nvPr>
            <p:ph type="title"/>
          </p:nvPr>
        </p:nvSpPr>
        <p:spPr bwMode="black">
          <a:xfrm>
            <a:off x="457200" y="219075"/>
            <a:ext cx="6257925" cy="933450"/>
          </a:xfrm>
          <a:prstGeom prst="rect">
            <a:avLst/>
          </a:prstGeom>
        </p:spPr>
        <p:txBody>
          <a:bodyPr vert="horz" lIns="0" tIns="45720" rIns="0" bIns="45720" rtlCol="0" anchor="b" anchorCtr="0">
            <a:noAutofit/>
          </a:bodyPr>
          <a:lstStyle/>
          <a:p>
            <a:r>
              <a:rPr lang="en-US" dirty="0" err="1" smtClean="0"/>
              <a:t>Cgglick</a:t>
            </a:r>
            <a:r>
              <a:rPr lang="en-US" dirty="0" smtClean="0"/>
              <a:t> to edit Master </a:t>
            </a:r>
            <a:br>
              <a:rPr lang="en-US" dirty="0" smtClean="0"/>
            </a:br>
            <a:r>
              <a:rPr lang="en-US" dirty="0" err="1" smtClean="0"/>
              <a:t>tTTitle</a:t>
            </a:r>
            <a:r>
              <a:rPr lang="en-US" dirty="0" smtClean="0"/>
              <a:t> style</a:t>
            </a:r>
            <a:endParaRPr lang="en-US" dirty="0"/>
          </a:p>
        </p:txBody>
      </p:sp>
      <p:pic>
        <p:nvPicPr>
          <p:cNvPr id="3078" name="Picture 9" descr="Pew logo white.png"/>
          <p:cNvPicPr>
            <a:picLocks noChangeAspect="1"/>
          </p:cNvPicPr>
          <p:nvPr/>
        </p:nvPicPr>
        <p:blipFill>
          <a:blip r:embed="rId7" cstate="print"/>
          <a:srcRect/>
          <a:stretch>
            <a:fillRect/>
          </a:stretch>
        </p:blipFill>
        <p:spPr bwMode="auto">
          <a:xfrm>
            <a:off x="6559550" y="182563"/>
            <a:ext cx="2205038" cy="806450"/>
          </a:xfrm>
          <a:prstGeom prst="rect">
            <a:avLst/>
          </a:prstGeom>
          <a:noFill/>
          <a:ln w="9525">
            <a:noFill/>
            <a:miter lim="800000"/>
            <a:headEnd/>
            <a:tailEnd/>
          </a:ln>
        </p:spPr>
      </p:pic>
      <p:pic>
        <p:nvPicPr>
          <p:cNvPr id="3079" name="Picture 11" descr="White bac bottom detail-left.jpg"/>
          <p:cNvPicPr>
            <a:picLocks noChangeAspect="1"/>
          </p:cNvPicPr>
          <p:nvPr/>
        </p:nvPicPr>
        <p:blipFill>
          <a:blip r:embed="rId8" cstate="print"/>
          <a:srcRect/>
          <a:stretch>
            <a:fillRect/>
          </a:stretch>
        </p:blipFill>
        <p:spPr bwMode="auto">
          <a:xfrm>
            <a:off x="1819275" y="2781300"/>
            <a:ext cx="7324725" cy="4076700"/>
          </a:xfrm>
          <a:prstGeom prst="rect">
            <a:avLst/>
          </a:prstGeom>
          <a:noFill/>
          <a:ln w="9525">
            <a:noFill/>
            <a:miter lim="800000"/>
            <a:headEnd/>
            <a:tailEnd/>
          </a:ln>
        </p:spPr>
      </p:pic>
      <p:sp>
        <p:nvSpPr>
          <p:cNvPr id="10" name="TextBox 9"/>
          <p:cNvSpPr txBox="1"/>
          <p:nvPr/>
        </p:nvSpPr>
        <p:spPr>
          <a:xfrm>
            <a:off x="4438650" y="6419850"/>
            <a:ext cx="4267200" cy="260350"/>
          </a:xfrm>
          <a:prstGeom prst="rect">
            <a:avLst/>
          </a:prstGeom>
          <a:noFill/>
        </p:spPr>
        <p:txBody>
          <a:bodyPr lIns="0" rIns="0">
            <a:spAutoFit/>
          </a:bodyPr>
          <a:lstStyle/>
          <a:p>
            <a:pPr algn="r" fontAlgn="auto">
              <a:spcBef>
                <a:spcPts val="0"/>
              </a:spcBef>
              <a:spcAft>
                <a:spcPts val="0"/>
              </a:spcAft>
              <a:defRPr/>
            </a:pPr>
            <a:r>
              <a:rPr lang="en-US" sz="1100" dirty="0">
                <a:latin typeface="+mn-lt"/>
              </a:rPr>
              <a:t>www.pewcenteronthestates.com</a:t>
            </a:r>
          </a:p>
        </p:txBody>
      </p:sp>
      <p:sp>
        <p:nvSpPr>
          <p:cNvPr id="3081" name="Text Placeholder 2"/>
          <p:cNvSpPr>
            <a:spLocks noGrp="1"/>
          </p:cNvSpPr>
          <p:nvPr>
            <p:ph type="body" idx="1"/>
          </p:nvPr>
        </p:nvSpPr>
        <p:spPr bwMode="auto">
          <a:xfrm>
            <a:off x="457200" y="1600200"/>
            <a:ext cx="8229600" cy="4767263"/>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1" tx1="lt1" bg2="dk2" tx2="lt2" accent1="accent1" accent2="accent2" accent3="accent3" accent4="accent4" accent5="accent5" accent6="accent6" hlink="hlink" folHlink="folHlink"/>
  <p:sldLayoutIdLst>
    <p:sldLayoutId id="2147483841" r:id="rId1"/>
    <p:sldLayoutId id="2147483828" r:id="rId2"/>
    <p:sldLayoutId id="2147483829" r:id="rId3"/>
    <p:sldLayoutId id="2147483830" r:id="rId4"/>
    <p:sldLayoutId id="2147483831" r:id="rId5"/>
  </p:sldLayoutIdLst>
  <p:timing>
    <p:tnLst>
      <p:par>
        <p:cTn id="1" dur="indefinite" restart="never" nodeType="tmRoot"/>
      </p:par>
    </p:tnLst>
  </p:timing>
  <p:hf hdr="0" ftr="0" dt="0"/>
  <p:txStyles>
    <p:titleStyle>
      <a:lvl1pPr algn="l" rtl="0" eaLnBrk="0" fontAlgn="base" hangingPunct="0">
        <a:lnSpc>
          <a:spcPct val="82000"/>
        </a:lnSpc>
        <a:spcBef>
          <a:spcPct val="0"/>
        </a:spcBef>
        <a:spcAft>
          <a:spcPct val="0"/>
        </a:spcAft>
        <a:defRPr sz="3000" b="1" kern="1200">
          <a:solidFill>
            <a:schemeClr val="tx1"/>
          </a:solidFill>
          <a:effectLst>
            <a:outerShdw blurRad="38100" dist="38100" dir="2700000" algn="tl">
              <a:srgbClr val="000000">
                <a:alpha val="43137"/>
              </a:srgbClr>
            </a:outerShdw>
          </a:effectLst>
          <a:latin typeface="+mj-lt"/>
          <a:ea typeface="+mj-ea"/>
          <a:cs typeface="+mj-cs"/>
        </a:defRPr>
      </a:lvl1pPr>
      <a:lvl2pPr algn="l" rtl="0" eaLnBrk="0" fontAlgn="base" hangingPunct="0">
        <a:lnSpc>
          <a:spcPct val="82000"/>
        </a:lnSpc>
        <a:spcBef>
          <a:spcPct val="0"/>
        </a:spcBef>
        <a:spcAft>
          <a:spcPct val="0"/>
        </a:spcAft>
        <a:defRPr sz="3000" b="1">
          <a:solidFill>
            <a:schemeClr val="tx1"/>
          </a:solidFill>
          <a:latin typeface="Calibri" pitchFamily="34" charset="0"/>
        </a:defRPr>
      </a:lvl2pPr>
      <a:lvl3pPr algn="l" rtl="0" eaLnBrk="0" fontAlgn="base" hangingPunct="0">
        <a:lnSpc>
          <a:spcPct val="82000"/>
        </a:lnSpc>
        <a:spcBef>
          <a:spcPct val="0"/>
        </a:spcBef>
        <a:spcAft>
          <a:spcPct val="0"/>
        </a:spcAft>
        <a:defRPr sz="3000" b="1">
          <a:solidFill>
            <a:schemeClr val="tx1"/>
          </a:solidFill>
          <a:latin typeface="Calibri" pitchFamily="34" charset="0"/>
        </a:defRPr>
      </a:lvl3pPr>
      <a:lvl4pPr algn="l" rtl="0" eaLnBrk="0" fontAlgn="base" hangingPunct="0">
        <a:lnSpc>
          <a:spcPct val="82000"/>
        </a:lnSpc>
        <a:spcBef>
          <a:spcPct val="0"/>
        </a:spcBef>
        <a:spcAft>
          <a:spcPct val="0"/>
        </a:spcAft>
        <a:defRPr sz="3000" b="1">
          <a:solidFill>
            <a:schemeClr val="tx1"/>
          </a:solidFill>
          <a:latin typeface="Calibri" pitchFamily="34" charset="0"/>
        </a:defRPr>
      </a:lvl4pPr>
      <a:lvl5pPr algn="l" rtl="0" eaLnBrk="0" fontAlgn="base" hangingPunct="0">
        <a:lnSpc>
          <a:spcPct val="82000"/>
        </a:lnSpc>
        <a:spcBef>
          <a:spcPct val="0"/>
        </a:spcBef>
        <a:spcAft>
          <a:spcPct val="0"/>
        </a:spcAft>
        <a:defRPr sz="3000" b="1">
          <a:solidFill>
            <a:schemeClr val="tx1"/>
          </a:solidFill>
          <a:latin typeface="Calibri" pitchFamily="34" charset="0"/>
        </a:defRPr>
      </a:lvl5pPr>
      <a:lvl6pPr marL="457200" algn="l" rtl="0" fontAlgn="base">
        <a:lnSpc>
          <a:spcPct val="82000"/>
        </a:lnSpc>
        <a:spcBef>
          <a:spcPct val="0"/>
        </a:spcBef>
        <a:spcAft>
          <a:spcPct val="0"/>
        </a:spcAft>
        <a:defRPr sz="3000" b="1">
          <a:solidFill>
            <a:schemeClr val="tx1"/>
          </a:solidFill>
          <a:latin typeface="Calibri" pitchFamily="34" charset="0"/>
        </a:defRPr>
      </a:lvl6pPr>
      <a:lvl7pPr marL="914400" algn="l" rtl="0" fontAlgn="base">
        <a:lnSpc>
          <a:spcPct val="82000"/>
        </a:lnSpc>
        <a:spcBef>
          <a:spcPct val="0"/>
        </a:spcBef>
        <a:spcAft>
          <a:spcPct val="0"/>
        </a:spcAft>
        <a:defRPr sz="3000" b="1">
          <a:solidFill>
            <a:schemeClr val="tx1"/>
          </a:solidFill>
          <a:latin typeface="Calibri" pitchFamily="34" charset="0"/>
        </a:defRPr>
      </a:lvl7pPr>
      <a:lvl8pPr marL="1371600" algn="l" rtl="0" fontAlgn="base">
        <a:lnSpc>
          <a:spcPct val="82000"/>
        </a:lnSpc>
        <a:spcBef>
          <a:spcPct val="0"/>
        </a:spcBef>
        <a:spcAft>
          <a:spcPct val="0"/>
        </a:spcAft>
        <a:defRPr sz="3000" b="1">
          <a:solidFill>
            <a:schemeClr val="tx1"/>
          </a:solidFill>
          <a:latin typeface="Calibri" pitchFamily="34" charset="0"/>
        </a:defRPr>
      </a:lvl8pPr>
      <a:lvl9pPr marL="1828800" algn="l" rtl="0" fontAlgn="base">
        <a:lnSpc>
          <a:spcPct val="82000"/>
        </a:lnSpc>
        <a:spcBef>
          <a:spcPct val="0"/>
        </a:spcBef>
        <a:spcAft>
          <a:spcPct val="0"/>
        </a:spcAft>
        <a:defRPr sz="3000" b="1">
          <a:solidFill>
            <a:schemeClr val="tx1"/>
          </a:solidFill>
          <a:latin typeface="Calibri" pitchFamily="34" charset="0"/>
        </a:defRPr>
      </a:lvl9pPr>
    </p:titleStyle>
    <p:bodyStyle>
      <a:lvl1pPr marL="230188" indent="-230188" algn="l" rtl="0" eaLnBrk="0" fontAlgn="base" hangingPunct="0">
        <a:lnSpc>
          <a:spcPct val="90000"/>
        </a:lnSpc>
        <a:spcBef>
          <a:spcPct val="0"/>
        </a:spcBef>
        <a:spcAft>
          <a:spcPts val="1200"/>
        </a:spcAft>
        <a:buClr>
          <a:srgbClr val="BF4331"/>
        </a:buClr>
        <a:buSzPct val="100000"/>
        <a:buFont typeface="Arial" pitchFamily="34" charset="0"/>
        <a:buChar char="•"/>
        <a:defRPr sz="2200" kern="1200">
          <a:solidFill>
            <a:schemeClr val="bg1"/>
          </a:solidFill>
          <a:latin typeface="+mn-lt"/>
          <a:ea typeface="+mn-ea"/>
          <a:cs typeface="+mn-cs"/>
        </a:defRPr>
      </a:lvl1pPr>
      <a:lvl2pPr marL="514350" indent="-284163" algn="l" rtl="0" eaLnBrk="0" fontAlgn="base" hangingPunct="0">
        <a:lnSpc>
          <a:spcPct val="90000"/>
        </a:lnSpc>
        <a:spcBef>
          <a:spcPct val="0"/>
        </a:spcBef>
        <a:spcAft>
          <a:spcPts val="1200"/>
        </a:spcAft>
        <a:buClr>
          <a:srgbClr val="BF4331"/>
        </a:buClr>
        <a:buFont typeface="Arial" pitchFamily="34" charset="0"/>
        <a:buChar char="–"/>
        <a:defRPr sz="2200" kern="1200">
          <a:solidFill>
            <a:schemeClr val="bg1"/>
          </a:solidFill>
          <a:latin typeface="+mn-lt"/>
          <a:ea typeface="+mn-ea"/>
          <a:cs typeface="+mn-cs"/>
        </a:defRPr>
      </a:lvl2pPr>
      <a:lvl3pPr marL="746125" indent="-231775" algn="l" rtl="0" eaLnBrk="0" fontAlgn="base" hangingPunct="0">
        <a:lnSpc>
          <a:spcPct val="90000"/>
        </a:lnSpc>
        <a:spcBef>
          <a:spcPct val="0"/>
        </a:spcBef>
        <a:spcAft>
          <a:spcPts val="1200"/>
        </a:spcAft>
        <a:buClr>
          <a:srgbClr val="BF4331"/>
        </a:buClr>
        <a:buFont typeface="Arial" pitchFamily="34" charset="0"/>
        <a:buChar char="•"/>
        <a:defRPr sz="2000" kern="1200">
          <a:solidFill>
            <a:schemeClr val="bg1"/>
          </a:solidFill>
          <a:latin typeface="+mn-lt"/>
          <a:ea typeface="+mn-ea"/>
          <a:cs typeface="+mn-cs"/>
        </a:defRPr>
      </a:lvl3pPr>
      <a:lvl4pPr marL="1030288" indent="-284163" algn="l" rtl="0" eaLnBrk="0" fontAlgn="base" hangingPunct="0">
        <a:lnSpc>
          <a:spcPct val="90000"/>
        </a:lnSpc>
        <a:spcBef>
          <a:spcPct val="0"/>
        </a:spcBef>
        <a:spcAft>
          <a:spcPts val="1200"/>
        </a:spcAft>
        <a:buClr>
          <a:srgbClr val="BF4331"/>
        </a:buClr>
        <a:buFont typeface="Arial" pitchFamily="34" charset="0"/>
        <a:buChar char="–"/>
        <a:defRPr kern="1200">
          <a:solidFill>
            <a:schemeClr val="bg1"/>
          </a:solidFill>
          <a:latin typeface="+mn-lt"/>
          <a:ea typeface="+mn-ea"/>
          <a:cs typeface="+mn-cs"/>
        </a:defRPr>
      </a:lvl4pPr>
      <a:lvl5pPr marL="1260475" indent="-230188" algn="l" rtl="0" eaLnBrk="0" fontAlgn="base" hangingPunct="0">
        <a:lnSpc>
          <a:spcPct val="90000"/>
        </a:lnSpc>
        <a:spcBef>
          <a:spcPct val="0"/>
        </a:spcBef>
        <a:spcAft>
          <a:spcPts val="1200"/>
        </a:spcAft>
        <a:buClr>
          <a:srgbClr val="BF4331"/>
        </a:buClr>
        <a:buFont typeface="Arial" pitchFamily="34" charset="0"/>
        <a:buChar char="»"/>
        <a:defRPr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50000"/>
            <a:lumOff val="50000"/>
          </a:schemeClr>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12"/>
          <p:cNvSpPr/>
          <p:nvPr/>
        </p:nvSpPr>
        <p:spPr>
          <a:xfrm>
            <a:off x="0" y="6437313"/>
            <a:ext cx="9144000" cy="4206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p:nvSpPr>
        <p:spPr>
          <a:xfrm>
            <a:off x="0" y="0"/>
            <a:ext cx="9144000" cy="11144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Placeholder 1"/>
          <p:cNvSpPr>
            <a:spLocks noGrp="1"/>
          </p:cNvSpPr>
          <p:nvPr>
            <p:ph type="title"/>
          </p:nvPr>
        </p:nvSpPr>
        <p:spPr bwMode="black">
          <a:xfrm>
            <a:off x="457200" y="219075"/>
            <a:ext cx="6257925" cy="933450"/>
          </a:xfrm>
          <a:prstGeom prst="rect">
            <a:avLst/>
          </a:prstGeom>
        </p:spPr>
        <p:txBody>
          <a:bodyPr vert="horz" lIns="0" tIns="45720" rIns="0" bIns="45720" rtlCol="0" anchor="b" anchorCtr="0">
            <a:noAutofit/>
          </a:bodyPr>
          <a:lstStyle/>
          <a:p>
            <a:r>
              <a:rPr lang="en-US" dirty="0" err="1" smtClean="0"/>
              <a:t>Cgglick</a:t>
            </a:r>
            <a:r>
              <a:rPr lang="en-US" dirty="0" smtClean="0"/>
              <a:t> to edit Master </a:t>
            </a:r>
            <a:br>
              <a:rPr lang="en-US" dirty="0" smtClean="0"/>
            </a:br>
            <a:r>
              <a:rPr lang="en-US" dirty="0" err="1" smtClean="0"/>
              <a:t>tTTitle</a:t>
            </a:r>
            <a:r>
              <a:rPr lang="en-US" dirty="0" smtClean="0"/>
              <a:t> style</a:t>
            </a:r>
            <a:endParaRPr lang="en-US" dirty="0"/>
          </a:p>
        </p:txBody>
      </p:sp>
      <p:pic>
        <p:nvPicPr>
          <p:cNvPr id="4102" name="Picture 9" descr="Pew logo white.png"/>
          <p:cNvPicPr>
            <a:picLocks noChangeAspect="1"/>
          </p:cNvPicPr>
          <p:nvPr/>
        </p:nvPicPr>
        <p:blipFill>
          <a:blip r:embed="rId7" cstate="print"/>
          <a:srcRect/>
          <a:stretch>
            <a:fillRect/>
          </a:stretch>
        </p:blipFill>
        <p:spPr bwMode="auto">
          <a:xfrm>
            <a:off x="6559550" y="182563"/>
            <a:ext cx="2205038" cy="806450"/>
          </a:xfrm>
          <a:prstGeom prst="rect">
            <a:avLst/>
          </a:prstGeom>
          <a:noFill/>
          <a:ln w="9525">
            <a:noFill/>
            <a:miter lim="800000"/>
            <a:headEnd/>
            <a:tailEnd/>
          </a:ln>
        </p:spPr>
      </p:pic>
      <p:pic>
        <p:nvPicPr>
          <p:cNvPr id="4103" name="Picture 11" descr="White bac bottom detail-left.jpg"/>
          <p:cNvPicPr>
            <a:picLocks noChangeAspect="1"/>
          </p:cNvPicPr>
          <p:nvPr/>
        </p:nvPicPr>
        <p:blipFill>
          <a:blip r:embed="rId8" cstate="print"/>
          <a:srcRect/>
          <a:stretch>
            <a:fillRect/>
          </a:stretch>
        </p:blipFill>
        <p:spPr bwMode="auto">
          <a:xfrm>
            <a:off x="1819275" y="2781300"/>
            <a:ext cx="7324725" cy="4076700"/>
          </a:xfrm>
          <a:prstGeom prst="rect">
            <a:avLst/>
          </a:prstGeom>
          <a:noFill/>
          <a:ln w="9525">
            <a:noFill/>
            <a:miter lim="800000"/>
            <a:headEnd/>
            <a:tailEnd/>
          </a:ln>
        </p:spPr>
      </p:pic>
      <p:sp>
        <p:nvSpPr>
          <p:cNvPr id="10" name="TextBox 9"/>
          <p:cNvSpPr txBox="1"/>
          <p:nvPr/>
        </p:nvSpPr>
        <p:spPr>
          <a:xfrm>
            <a:off x="4438650" y="6419850"/>
            <a:ext cx="4267200" cy="260350"/>
          </a:xfrm>
          <a:prstGeom prst="rect">
            <a:avLst/>
          </a:prstGeom>
          <a:noFill/>
        </p:spPr>
        <p:txBody>
          <a:bodyPr lIns="0" rIns="0">
            <a:spAutoFit/>
          </a:bodyPr>
          <a:lstStyle/>
          <a:p>
            <a:pPr algn="r" fontAlgn="auto">
              <a:spcBef>
                <a:spcPts val="0"/>
              </a:spcBef>
              <a:spcAft>
                <a:spcPts val="0"/>
              </a:spcAft>
              <a:defRPr/>
            </a:pPr>
            <a:r>
              <a:rPr lang="en-US" sz="1100" dirty="0">
                <a:latin typeface="+mn-lt"/>
              </a:rPr>
              <a:t>www.pewcenteronthestates.com</a:t>
            </a:r>
          </a:p>
        </p:txBody>
      </p:sp>
      <p:sp>
        <p:nvSpPr>
          <p:cNvPr id="4105" name="Text Placeholder 2"/>
          <p:cNvSpPr>
            <a:spLocks noGrp="1"/>
          </p:cNvSpPr>
          <p:nvPr>
            <p:ph type="body" idx="1"/>
          </p:nvPr>
        </p:nvSpPr>
        <p:spPr bwMode="auto">
          <a:xfrm>
            <a:off x="457200" y="1600200"/>
            <a:ext cx="8229600" cy="4767263"/>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1" tx1="lt1" bg2="dk2" tx2="lt2" accent1="accent1" accent2="accent2" accent3="accent3" accent4="accent4" accent5="accent5" accent6="accent6" hlink="hlink" folHlink="folHlink"/>
  <p:sldLayoutIdLst>
    <p:sldLayoutId id="2147483842" r:id="rId1"/>
    <p:sldLayoutId id="2147483832" r:id="rId2"/>
    <p:sldLayoutId id="2147483833" r:id="rId3"/>
    <p:sldLayoutId id="2147483834" r:id="rId4"/>
    <p:sldLayoutId id="2147483835" r:id="rId5"/>
  </p:sldLayoutIdLst>
  <p:timing>
    <p:tnLst>
      <p:par>
        <p:cTn id="1" dur="indefinite" restart="never" nodeType="tmRoot"/>
      </p:par>
    </p:tnLst>
  </p:timing>
  <p:hf hdr="0" ftr="0" dt="0"/>
  <p:txStyles>
    <p:titleStyle>
      <a:lvl1pPr algn="l" rtl="0" eaLnBrk="0" fontAlgn="base" hangingPunct="0">
        <a:lnSpc>
          <a:spcPct val="82000"/>
        </a:lnSpc>
        <a:spcBef>
          <a:spcPct val="0"/>
        </a:spcBef>
        <a:spcAft>
          <a:spcPct val="0"/>
        </a:spcAft>
        <a:defRPr sz="3000" b="1" kern="1200">
          <a:solidFill>
            <a:schemeClr val="tx1"/>
          </a:solidFill>
          <a:effectLst>
            <a:outerShdw blurRad="38100" dist="38100" dir="2700000" algn="tl">
              <a:srgbClr val="000000">
                <a:alpha val="43137"/>
              </a:srgbClr>
            </a:outerShdw>
          </a:effectLst>
          <a:latin typeface="+mj-lt"/>
          <a:ea typeface="+mj-ea"/>
          <a:cs typeface="+mj-cs"/>
        </a:defRPr>
      </a:lvl1pPr>
      <a:lvl2pPr algn="l" rtl="0" eaLnBrk="0" fontAlgn="base" hangingPunct="0">
        <a:lnSpc>
          <a:spcPct val="82000"/>
        </a:lnSpc>
        <a:spcBef>
          <a:spcPct val="0"/>
        </a:spcBef>
        <a:spcAft>
          <a:spcPct val="0"/>
        </a:spcAft>
        <a:defRPr sz="3000" b="1">
          <a:solidFill>
            <a:schemeClr val="tx1"/>
          </a:solidFill>
          <a:latin typeface="Calibri" pitchFamily="34" charset="0"/>
        </a:defRPr>
      </a:lvl2pPr>
      <a:lvl3pPr algn="l" rtl="0" eaLnBrk="0" fontAlgn="base" hangingPunct="0">
        <a:lnSpc>
          <a:spcPct val="82000"/>
        </a:lnSpc>
        <a:spcBef>
          <a:spcPct val="0"/>
        </a:spcBef>
        <a:spcAft>
          <a:spcPct val="0"/>
        </a:spcAft>
        <a:defRPr sz="3000" b="1">
          <a:solidFill>
            <a:schemeClr val="tx1"/>
          </a:solidFill>
          <a:latin typeface="Calibri" pitchFamily="34" charset="0"/>
        </a:defRPr>
      </a:lvl3pPr>
      <a:lvl4pPr algn="l" rtl="0" eaLnBrk="0" fontAlgn="base" hangingPunct="0">
        <a:lnSpc>
          <a:spcPct val="82000"/>
        </a:lnSpc>
        <a:spcBef>
          <a:spcPct val="0"/>
        </a:spcBef>
        <a:spcAft>
          <a:spcPct val="0"/>
        </a:spcAft>
        <a:defRPr sz="3000" b="1">
          <a:solidFill>
            <a:schemeClr val="tx1"/>
          </a:solidFill>
          <a:latin typeface="Calibri" pitchFamily="34" charset="0"/>
        </a:defRPr>
      </a:lvl4pPr>
      <a:lvl5pPr algn="l" rtl="0" eaLnBrk="0" fontAlgn="base" hangingPunct="0">
        <a:lnSpc>
          <a:spcPct val="82000"/>
        </a:lnSpc>
        <a:spcBef>
          <a:spcPct val="0"/>
        </a:spcBef>
        <a:spcAft>
          <a:spcPct val="0"/>
        </a:spcAft>
        <a:defRPr sz="3000" b="1">
          <a:solidFill>
            <a:schemeClr val="tx1"/>
          </a:solidFill>
          <a:latin typeface="Calibri" pitchFamily="34" charset="0"/>
        </a:defRPr>
      </a:lvl5pPr>
      <a:lvl6pPr marL="457200" algn="l" rtl="0" fontAlgn="base">
        <a:lnSpc>
          <a:spcPct val="82000"/>
        </a:lnSpc>
        <a:spcBef>
          <a:spcPct val="0"/>
        </a:spcBef>
        <a:spcAft>
          <a:spcPct val="0"/>
        </a:spcAft>
        <a:defRPr sz="3000" b="1">
          <a:solidFill>
            <a:schemeClr val="tx1"/>
          </a:solidFill>
          <a:latin typeface="Calibri" pitchFamily="34" charset="0"/>
        </a:defRPr>
      </a:lvl6pPr>
      <a:lvl7pPr marL="914400" algn="l" rtl="0" fontAlgn="base">
        <a:lnSpc>
          <a:spcPct val="82000"/>
        </a:lnSpc>
        <a:spcBef>
          <a:spcPct val="0"/>
        </a:spcBef>
        <a:spcAft>
          <a:spcPct val="0"/>
        </a:spcAft>
        <a:defRPr sz="3000" b="1">
          <a:solidFill>
            <a:schemeClr val="tx1"/>
          </a:solidFill>
          <a:latin typeface="Calibri" pitchFamily="34" charset="0"/>
        </a:defRPr>
      </a:lvl7pPr>
      <a:lvl8pPr marL="1371600" algn="l" rtl="0" fontAlgn="base">
        <a:lnSpc>
          <a:spcPct val="82000"/>
        </a:lnSpc>
        <a:spcBef>
          <a:spcPct val="0"/>
        </a:spcBef>
        <a:spcAft>
          <a:spcPct val="0"/>
        </a:spcAft>
        <a:defRPr sz="3000" b="1">
          <a:solidFill>
            <a:schemeClr val="tx1"/>
          </a:solidFill>
          <a:latin typeface="Calibri" pitchFamily="34" charset="0"/>
        </a:defRPr>
      </a:lvl8pPr>
      <a:lvl9pPr marL="1828800" algn="l" rtl="0" fontAlgn="base">
        <a:lnSpc>
          <a:spcPct val="82000"/>
        </a:lnSpc>
        <a:spcBef>
          <a:spcPct val="0"/>
        </a:spcBef>
        <a:spcAft>
          <a:spcPct val="0"/>
        </a:spcAft>
        <a:defRPr sz="3000" b="1">
          <a:solidFill>
            <a:schemeClr val="tx1"/>
          </a:solidFill>
          <a:latin typeface="Calibri" pitchFamily="34" charset="0"/>
        </a:defRPr>
      </a:lvl9pPr>
    </p:titleStyle>
    <p:bodyStyle>
      <a:lvl1pPr marL="230188" indent="-230188" algn="l" rtl="0" eaLnBrk="0" fontAlgn="base" hangingPunct="0">
        <a:lnSpc>
          <a:spcPct val="90000"/>
        </a:lnSpc>
        <a:spcBef>
          <a:spcPct val="0"/>
        </a:spcBef>
        <a:spcAft>
          <a:spcPts val="1200"/>
        </a:spcAft>
        <a:buClr>
          <a:srgbClr val="6E9934"/>
        </a:buClr>
        <a:buSzPct val="100000"/>
        <a:buFont typeface="Arial" pitchFamily="34" charset="0"/>
        <a:buChar char="•"/>
        <a:defRPr sz="2200" kern="1200">
          <a:solidFill>
            <a:schemeClr val="bg1"/>
          </a:solidFill>
          <a:latin typeface="+mn-lt"/>
          <a:ea typeface="+mn-ea"/>
          <a:cs typeface="+mn-cs"/>
        </a:defRPr>
      </a:lvl1pPr>
      <a:lvl2pPr marL="514350" indent="-284163" algn="l" rtl="0" eaLnBrk="0" fontAlgn="base" hangingPunct="0">
        <a:lnSpc>
          <a:spcPct val="90000"/>
        </a:lnSpc>
        <a:spcBef>
          <a:spcPct val="0"/>
        </a:spcBef>
        <a:spcAft>
          <a:spcPts val="1200"/>
        </a:spcAft>
        <a:buClr>
          <a:srgbClr val="6E9934"/>
        </a:buClr>
        <a:buFont typeface="Arial" pitchFamily="34" charset="0"/>
        <a:buChar char="–"/>
        <a:defRPr sz="2200" kern="1200">
          <a:solidFill>
            <a:schemeClr val="bg1"/>
          </a:solidFill>
          <a:latin typeface="+mn-lt"/>
          <a:ea typeface="+mn-ea"/>
          <a:cs typeface="+mn-cs"/>
        </a:defRPr>
      </a:lvl2pPr>
      <a:lvl3pPr marL="746125" indent="-231775" algn="l" rtl="0" eaLnBrk="0" fontAlgn="base" hangingPunct="0">
        <a:lnSpc>
          <a:spcPct val="90000"/>
        </a:lnSpc>
        <a:spcBef>
          <a:spcPct val="0"/>
        </a:spcBef>
        <a:spcAft>
          <a:spcPts val="1200"/>
        </a:spcAft>
        <a:buClr>
          <a:srgbClr val="6E9934"/>
        </a:buClr>
        <a:buFont typeface="Arial" pitchFamily="34" charset="0"/>
        <a:buChar char="•"/>
        <a:defRPr sz="2000" kern="1200">
          <a:solidFill>
            <a:schemeClr val="bg1"/>
          </a:solidFill>
          <a:latin typeface="+mn-lt"/>
          <a:ea typeface="+mn-ea"/>
          <a:cs typeface="+mn-cs"/>
        </a:defRPr>
      </a:lvl3pPr>
      <a:lvl4pPr marL="1030288" indent="-284163" algn="l" rtl="0" eaLnBrk="0" fontAlgn="base" hangingPunct="0">
        <a:lnSpc>
          <a:spcPct val="90000"/>
        </a:lnSpc>
        <a:spcBef>
          <a:spcPct val="0"/>
        </a:spcBef>
        <a:spcAft>
          <a:spcPts val="1200"/>
        </a:spcAft>
        <a:buClr>
          <a:srgbClr val="6E9934"/>
        </a:buClr>
        <a:buFont typeface="Arial" pitchFamily="34" charset="0"/>
        <a:buChar char="–"/>
        <a:defRPr kern="1200">
          <a:solidFill>
            <a:schemeClr val="bg1"/>
          </a:solidFill>
          <a:latin typeface="+mn-lt"/>
          <a:ea typeface="+mn-ea"/>
          <a:cs typeface="+mn-cs"/>
        </a:defRPr>
      </a:lvl4pPr>
      <a:lvl5pPr marL="1260475" indent="-230188" algn="l" rtl="0" eaLnBrk="0" fontAlgn="base" hangingPunct="0">
        <a:lnSpc>
          <a:spcPct val="90000"/>
        </a:lnSpc>
        <a:spcBef>
          <a:spcPct val="0"/>
        </a:spcBef>
        <a:spcAft>
          <a:spcPts val="1200"/>
        </a:spcAft>
        <a:buClr>
          <a:srgbClr val="6E9934"/>
        </a:buClr>
        <a:buFont typeface="Arial" pitchFamily="34" charset="0"/>
        <a:buChar char="»"/>
        <a:defRPr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50000"/>
            <a:lumOff val="50000"/>
          </a:schemeClr>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12"/>
          <p:cNvSpPr/>
          <p:nvPr/>
        </p:nvSpPr>
        <p:spPr>
          <a:xfrm>
            <a:off x="0" y="6437313"/>
            <a:ext cx="9144000" cy="420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p:nvSpPr>
        <p:spPr>
          <a:xfrm>
            <a:off x="0" y="0"/>
            <a:ext cx="9144000" cy="11144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Placeholder 1"/>
          <p:cNvSpPr>
            <a:spLocks noGrp="1"/>
          </p:cNvSpPr>
          <p:nvPr>
            <p:ph type="title"/>
          </p:nvPr>
        </p:nvSpPr>
        <p:spPr bwMode="black">
          <a:xfrm>
            <a:off x="457200" y="219075"/>
            <a:ext cx="6257925" cy="933450"/>
          </a:xfrm>
          <a:prstGeom prst="rect">
            <a:avLst/>
          </a:prstGeom>
        </p:spPr>
        <p:txBody>
          <a:bodyPr vert="horz" lIns="0" tIns="45720" rIns="0" bIns="45720" rtlCol="0" anchor="b" anchorCtr="0">
            <a:noAutofit/>
          </a:bodyPr>
          <a:lstStyle/>
          <a:p>
            <a:r>
              <a:rPr lang="en-US" dirty="0" err="1" smtClean="0"/>
              <a:t>Cgglick</a:t>
            </a:r>
            <a:r>
              <a:rPr lang="en-US" dirty="0" smtClean="0"/>
              <a:t> to edit Master </a:t>
            </a:r>
            <a:br>
              <a:rPr lang="en-US" dirty="0" smtClean="0"/>
            </a:br>
            <a:r>
              <a:rPr lang="en-US" dirty="0" err="1" smtClean="0"/>
              <a:t>tTTitle</a:t>
            </a:r>
            <a:r>
              <a:rPr lang="en-US" dirty="0" smtClean="0"/>
              <a:t> style</a:t>
            </a:r>
            <a:endParaRPr lang="en-US" dirty="0"/>
          </a:p>
        </p:txBody>
      </p:sp>
      <p:pic>
        <p:nvPicPr>
          <p:cNvPr id="5126" name="Picture 9" descr="Pew logo white.png"/>
          <p:cNvPicPr>
            <a:picLocks noChangeAspect="1"/>
          </p:cNvPicPr>
          <p:nvPr/>
        </p:nvPicPr>
        <p:blipFill>
          <a:blip r:embed="rId7" cstate="print"/>
          <a:srcRect/>
          <a:stretch>
            <a:fillRect/>
          </a:stretch>
        </p:blipFill>
        <p:spPr bwMode="auto">
          <a:xfrm>
            <a:off x="6559550" y="182563"/>
            <a:ext cx="2205038" cy="806450"/>
          </a:xfrm>
          <a:prstGeom prst="rect">
            <a:avLst/>
          </a:prstGeom>
          <a:noFill/>
          <a:ln w="9525">
            <a:noFill/>
            <a:miter lim="800000"/>
            <a:headEnd/>
            <a:tailEnd/>
          </a:ln>
        </p:spPr>
      </p:pic>
      <p:sp>
        <p:nvSpPr>
          <p:cNvPr id="10" name="TextBox 9"/>
          <p:cNvSpPr txBox="1"/>
          <p:nvPr/>
        </p:nvSpPr>
        <p:spPr>
          <a:xfrm>
            <a:off x="4438650" y="6419850"/>
            <a:ext cx="4267200" cy="260350"/>
          </a:xfrm>
          <a:prstGeom prst="rect">
            <a:avLst/>
          </a:prstGeom>
          <a:noFill/>
        </p:spPr>
        <p:txBody>
          <a:bodyPr lIns="0" rIns="0">
            <a:spAutoFit/>
          </a:bodyPr>
          <a:lstStyle/>
          <a:p>
            <a:pPr algn="r" fontAlgn="auto">
              <a:spcBef>
                <a:spcPts val="0"/>
              </a:spcBef>
              <a:spcAft>
                <a:spcPts val="0"/>
              </a:spcAft>
              <a:defRPr/>
            </a:pPr>
            <a:r>
              <a:rPr lang="en-US" sz="1100" dirty="0">
                <a:latin typeface="+mn-lt"/>
              </a:rPr>
              <a:t>www.pewcenteronthestates.com</a:t>
            </a:r>
          </a:p>
        </p:txBody>
      </p:sp>
      <p:sp>
        <p:nvSpPr>
          <p:cNvPr id="5128" name="Text Placeholder 2"/>
          <p:cNvSpPr>
            <a:spLocks noGrp="1"/>
          </p:cNvSpPr>
          <p:nvPr>
            <p:ph type="body" idx="1"/>
          </p:nvPr>
        </p:nvSpPr>
        <p:spPr bwMode="auto">
          <a:xfrm>
            <a:off x="457200" y="1600200"/>
            <a:ext cx="8229600" cy="4767263"/>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1" tx1="lt1" bg2="dk2" tx2="lt2" accent1="accent1" accent2="accent2" accent3="accent3" accent4="accent4" accent5="accent5" accent6="accent6" hlink="hlink" folHlink="folHlink"/>
  <p:sldLayoutIdLst>
    <p:sldLayoutId id="2147483843" r:id="rId1"/>
    <p:sldLayoutId id="2147483836" r:id="rId2"/>
    <p:sldLayoutId id="2147483837" r:id="rId3"/>
    <p:sldLayoutId id="2147483838" r:id="rId4"/>
    <p:sldLayoutId id="2147483839" r:id="rId5"/>
  </p:sldLayoutIdLst>
  <p:timing>
    <p:tnLst>
      <p:par>
        <p:cTn id="1" dur="indefinite" restart="never" nodeType="tmRoot"/>
      </p:par>
    </p:tnLst>
  </p:timing>
  <p:hf hdr="0" ftr="0" dt="0"/>
  <p:txStyles>
    <p:titleStyle>
      <a:lvl1pPr algn="l" rtl="0" eaLnBrk="0" fontAlgn="base" hangingPunct="0">
        <a:lnSpc>
          <a:spcPct val="82000"/>
        </a:lnSpc>
        <a:spcBef>
          <a:spcPct val="0"/>
        </a:spcBef>
        <a:spcAft>
          <a:spcPct val="0"/>
        </a:spcAft>
        <a:defRPr sz="3000" b="1" kern="1200">
          <a:solidFill>
            <a:schemeClr val="tx1"/>
          </a:solidFill>
          <a:effectLst>
            <a:outerShdw blurRad="38100" dist="38100" dir="2700000" algn="tl">
              <a:srgbClr val="000000">
                <a:alpha val="43137"/>
              </a:srgbClr>
            </a:outerShdw>
          </a:effectLst>
          <a:latin typeface="+mj-lt"/>
          <a:ea typeface="+mj-ea"/>
          <a:cs typeface="+mj-cs"/>
        </a:defRPr>
      </a:lvl1pPr>
      <a:lvl2pPr algn="l" rtl="0" eaLnBrk="0" fontAlgn="base" hangingPunct="0">
        <a:lnSpc>
          <a:spcPct val="82000"/>
        </a:lnSpc>
        <a:spcBef>
          <a:spcPct val="0"/>
        </a:spcBef>
        <a:spcAft>
          <a:spcPct val="0"/>
        </a:spcAft>
        <a:defRPr sz="3000" b="1">
          <a:solidFill>
            <a:schemeClr val="tx1"/>
          </a:solidFill>
          <a:latin typeface="Calibri" pitchFamily="34" charset="0"/>
        </a:defRPr>
      </a:lvl2pPr>
      <a:lvl3pPr algn="l" rtl="0" eaLnBrk="0" fontAlgn="base" hangingPunct="0">
        <a:lnSpc>
          <a:spcPct val="82000"/>
        </a:lnSpc>
        <a:spcBef>
          <a:spcPct val="0"/>
        </a:spcBef>
        <a:spcAft>
          <a:spcPct val="0"/>
        </a:spcAft>
        <a:defRPr sz="3000" b="1">
          <a:solidFill>
            <a:schemeClr val="tx1"/>
          </a:solidFill>
          <a:latin typeface="Calibri" pitchFamily="34" charset="0"/>
        </a:defRPr>
      </a:lvl3pPr>
      <a:lvl4pPr algn="l" rtl="0" eaLnBrk="0" fontAlgn="base" hangingPunct="0">
        <a:lnSpc>
          <a:spcPct val="82000"/>
        </a:lnSpc>
        <a:spcBef>
          <a:spcPct val="0"/>
        </a:spcBef>
        <a:spcAft>
          <a:spcPct val="0"/>
        </a:spcAft>
        <a:defRPr sz="3000" b="1">
          <a:solidFill>
            <a:schemeClr val="tx1"/>
          </a:solidFill>
          <a:latin typeface="Calibri" pitchFamily="34" charset="0"/>
        </a:defRPr>
      </a:lvl4pPr>
      <a:lvl5pPr algn="l" rtl="0" eaLnBrk="0" fontAlgn="base" hangingPunct="0">
        <a:lnSpc>
          <a:spcPct val="82000"/>
        </a:lnSpc>
        <a:spcBef>
          <a:spcPct val="0"/>
        </a:spcBef>
        <a:spcAft>
          <a:spcPct val="0"/>
        </a:spcAft>
        <a:defRPr sz="3000" b="1">
          <a:solidFill>
            <a:schemeClr val="tx1"/>
          </a:solidFill>
          <a:latin typeface="Calibri" pitchFamily="34" charset="0"/>
        </a:defRPr>
      </a:lvl5pPr>
      <a:lvl6pPr marL="457200" algn="l" rtl="0" fontAlgn="base">
        <a:lnSpc>
          <a:spcPct val="82000"/>
        </a:lnSpc>
        <a:spcBef>
          <a:spcPct val="0"/>
        </a:spcBef>
        <a:spcAft>
          <a:spcPct val="0"/>
        </a:spcAft>
        <a:defRPr sz="3000" b="1">
          <a:solidFill>
            <a:schemeClr val="tx1"/>
          </a:solidFill>
          <a:latin typeface="Calibri" pitchFamily="34" charset="0"/>
        </a:defRPr>
      </a:lvl6pPr>
      <a:lvl7pPr marL="914400" algn="l" rtl="0" fontAlgn="base">
        <a:lnSpc>
          <a:spcPct val="82000"/>
        </a:lnSpc>
        <a:spcBef>
          <a:spcPct val="0"/>
        </a:spcBef>
        <a:spcAft>
          <a:spcPct val="0"/>
        </a:spcAft>
        <a:defRPr sz="3000" b="1">
          <a:solidFill>
            <a:schemeClr val="tx1"/>
          </a:solidFill>
          <a:latin typeface="Calibri" pitchFamily="34" charset="0"/>
        </a:defRPr>
      </a:lvl7pPr>
      <a:lvl8pPr marL="1371600" algn="l" rtl="0" fontAlgn="base">
        <a:lnSpc>
          <a:spcPct val="82000"/>
        </a:lnSpc>
        <a:spcBef>
          <a:spcPct val="0"/>
        </a:spcBef>
        <a:spcAft>
          <a:spcPct val="0"/>
        </a:spcAft>
        <a:defRPr sz="3000" b="1">
          <a:solidFill>
            <a:schemeClr val="tx1"/>
          </a:solidFill>
          <a:latin typeface="Calibri" pitchFamily="34" charset="0"/>
        </a:defRPr>
      </a:lvl8pPr>
      <a:lvl9pPr marL="1828800" algn="l" rtl="0" fontAlgn="base">
        <a:lnSpc>
          <a:spcPct val="82000"/>
        </a:lnSpc>
        <a:spcBef>
          <a:spcPct val="0"/>
        </a:spcBef>
        <a:spcAft>
          <a:spcPct val="0"/>
        </a:spcAft>
        <a:defRPr sz="3000" b="1">
          <a:solidFill>
            <a:schemeClr val="tx1"/>
          </a:solidFill>
          <a:latin typeface="Calibri" pitchFamily="34" charset="0"/>
        </a:defRPr>
      </a:lvl9pPr>
    </p:titleStyle>
    <p:bodyStyle>
      <a:lvl1pPr marL="230188" indent="-230188" algn="l" rtl="0" eaLnBrk="0" fontAlgn="base" hangingPunct="0">
        <a:lnSpc>
          <a:spcPct val="90000"/>
        </a:lnSpc>
        <a:spcBef>
          <a:spcPct val="0"/>
        </a:spcBef>
        <a:spcAft>
          <a:spcPts val="1200"/>
        </a:spcAft>
        <a:buClr>
          <a:schemeClr val="bg2"/>
        </a:buClr>
        <a:buSzPct val="100000"/>
        <a:buFont typeface="Arial" pitchFamily="34" charset="0"/>
        <a:buChar char="•"/>
        <a:defRPr sz="2200" kern="1200">
          <a:solidFill>
            <a:schemeClr val="bg1"/>
          </a:solidFill>
          <a:latin typeface="+mn-lt"/>
          <a:ea typeface="+mn-ea"/>
          <a:cs typeface="+mn-cs"/>
        </a:defRPr>
      </a:lvl1pPr>
      <a:lvl2pPr marL="514350" indent="-284163" algn="l" rtl="0" eaLnBrk="0" fontAlgn="base" hangingPunct="0">
        <a:lnSpc>
          <a:spcPct val="90000"/>
        </a:lnSpc>
        <a:spcBef>
          <a:spcPct val="0"/>
        </a:spcBef>
        <a:spcAft>
          <a:spcPts val="1200"/>
        </a:spcAft>
        <a:buClr>
          <a:schemeClr val="bg2"/>
        </a:buClr>
        <a:buFont typeface="Arial" pitchFamily="34" charset="0"/>
        <a:buChar char="–"/>
        <a:defRPr sz="2200" kern="1200">
          <a:solidFill>
            <a:schemeClr val="bg1"/>
          </a:solidFill>
          <a:latin typeface="+mn-lt"/>
          <a:ea typeface="+mn-ea"/>
          <a:cs typeface="+mn-cs"/>
        </a:defRPr>
      </a:lvl2pPr>
      <a:lvl3pPr marL="746125" indent="-231775" algn="l" rtl="0" eaLnBrk="0" fontAlgn="base" hangingPunct="0">
        <a:lnSpc>
          <a:spcPct val="90000"/>
        </a:lnSpc>
        <a:spcBef>
          <a:spcPct val="0"/>
        </a:spcBef>
        <a:spcAft>
          <a:spcPts val="1200"/>
        </a:spcAft>
        <a:buClr>
          <a:schemeClr val="bg2"/>
        </a:buClr>
        <a:buFont typeface="Arial" pitchFamily="34" charset="0"/>
        <a:buChar char="•"/>
        <a:defRPr sz="2000" kern="1200">
          <a:solidFill>
            <a:schemeClr val="bg1"/>
          </a:solidFill>
          <a:latin typeface="+mn-lt"/>
          <a:ea typeface="+mn-ea"/>
          <a:cs typeface="+mn-cs"/>
        </a:defRPr>
      </a:lvl3pPr>
      <a:lvl4pPr marL="1030288" indent="-284163" algn="l" rtl="0" eaLnBrk="0" fontAlgn="base" hangingPunct="0">
        <a:lnSpc>
          <a:spcPct val="90000"/>
        </a:lnSpc>
        <a:spcBef>
          <a:spcPct val="0"/>
        </a:spcBef>
        <a:spcAft>
          <a:spcPts val="1200"/>
        </a:spcAft>
        <a:buClr>
          <a:schemeClr val="bg2"/>
        </a:buClr>
        <a:buFont typeface="Arial" pitchFamily="34" charset="0"/>
        <a:buChar char="–"/>
        <a:defRPr kern="1200">
          <a:solidFill>
            <a:schemeClr val="bg1"/>
          </a:solidFill>
          <a:latin typeface="+mn-lt"/>
          <a:ea typeface="+mn-ea"/>
          <a:cs typeface="+mn-cs"/>
        </a:defRPr>
      </a:lvl4pPr>
      <a:lvl5pPr marL="1260475" indent="-230188" algn="l" rtl="0" eaLnBrk="0" fontAlgn="base" hangingPunct="0">
        <a:lnSpc>
          <a:spcPct val="90000"/>
        </a:lnSpc>
        <a:spcBef>
          <a:spcPct val="0"/>
        </a:spcBef>
        <a:spcAft>
          <a:spcPts val="1200"/>
        </a:spcAft>
        <a:buClr>
          <a:schemeClr val="bg2"/>
        </a:buClr>
        <a:buFont typeface="Arial" pitchFamily="34" charset="0"/>
        <a:buChar char="»"/>
        <a:defRPr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50000"/>
            <a:lumOff val="50000"/>
          </a:schemeClr>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3" name="Rectangle 12"/>
          <p:cNvSpPr/>
          <p:nvPr/>
        </p:nvSpPr>
        <p:spPr>
          <a:xfrm>
            <a:off x="0" y="6437313"/>
            <a:ext cx="9144000" cy="4206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9" name="Rectangle 8"/>
          <p:cNvSpPr/>
          <p:nvPr/>
        </p:nvSpPr>
        <p:spPr>
          <a:xfrm>
            <a:off x="0" y="0"/>
            <a:ext cx="9144000" cy="11144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Title Placeholder 1"/>
          <p:cNvSpPr>
            <a:spLocks noGrp="1"/>
          </p:cNvSpPr>
          <p:nvPr>
            <p:ph type="title"/>
          </p:nvPr>
        </p:nvSpPr>
        <p:spPr bwMode="black">
          <a:xfrm>
            <a:off x="457200" y="219075"/>
            <a:ext cx="6257925" cy="933450"/>
          </a:xfrm>
          <a:prstGeom prst="rect">
            <a:avLst/>
          </a:prstGeom>
        </p:spPr>
        <p:txBody>
          <a:bodyPr vert="horz" lIns="0" tIns="45720" rIns="0" bIns="45720" rtlCol="0" anchor="b" anchorCtr="0">
            <a:noAutofit/>
          </a:bodyPr>
          <a:lstStyle/>
          <a:p>
            <a:r>
              <a:rPr lang="en-US" dirty="0" err="1" smtClean="0"/>
              <a:t>Cgglick</a:t>
            </a:r>
            <a:r>
              <a:rPr lang="en-US" dirty="0" smtClean="0"/>
              <a:t> to edit Master </a:t>
            </a:r>
            <a:br>
              <a:rPr lang="en-US" dirty="0" smtClean="0"/>
            </a:br>
            <a:r>
              <a:rPr lang="en-US" dirty="0" err="1" smtClean="0"/>
              <a:t>tTTitle</a:t>
            </a:r>
            <a:r>
              <a:rPr lang="en-US" dirty="0" smtClean="0"/>
              <a:t> style</a:t>
            </a:r>
            <a:endParaRPr lang="en-US" dirty="0"/>
          </a:p>
        </p:txBody>
      </p:sp>
      <p:pic>
        <p:nvPicPr>
          <p:cNvPr id="3078" name="Picture 9" descr="Pew logo white.png"/>
          <p:cNvPicPr>
            <a:picLocks noChangeAspect="1"/>
          </p:cNvPicPr>
          <p:nvPr/>
        </p:nvPicPr>
        <p:blipFill>
          <a:blip r:embed="rId7" cstate="print"/>
          <a:srcRect/>
          <a:stretch>
            <a:fillRect/>
          </a:stretch>
        </p:blipFill>
        <p:spPr bwMode="auto">
          <a:xfrm>
            <a:off x="6559550" y="182563"/>
            <a:ext cx="2205038" cy="806450"/>
          </a:xfrm>
          <a:prstGeom prst="rect">
            <a:avLst/>
          </a:prstGeom>
          <a:noFill/>
          <a:ln w="9525">
            <a:noFill/>
            <a:miter lim="800000"/>
            <a:headEnd/>
            <a:tailEnd/>
          </a:ln>
        </p:spPr>
      </p:pic>
      <p:pic>
        <p:nvPicPr>
          <p:cNvPr id="3079" name="Picture 11" descr="White bac bottom detail-left.jpg"/>
          <p:cNvPicPr>
            <a:picLocks noChangeAspect="1"/>
          </p:cNvPicPr>
          <p:nvPr/>
        </p:nvPicPr>
        <p:blipFill>
          <a:blip r:embed="rId8" cstate="print"/>
          <a:srcRect/>
          <a:stretch>
            <a:fillRect/>
          </a:stretch>
        </p:blipFill>
        <p:spPr bwMode="auto">
          <a:xfrm>
            <a:off x="1819275" y="2781300"/>
            <a:ext cx="7324725" cy="4076700"/>
          </a:xfrm>
          <a:prstGeom prst="rect">
            <a:avLst/>
          </a:prstGeom>
          <a:noFill/>
          <a:ln w="9525">
            <a:noFill/>
            <a:miter lim="800000"/>
            <a:headEnd/>
            <a:tailEnd/>
          </a:ln>
        </p:spPr>
      </p:pic>
      <p:sp>
        <p:nvSpPr>
          <p:cNvPr id="10" name="TextBox 9"/>
          <p:cNvSpPr txBox="1"/>
          <p:nvPr/>
        </p:nvSpPr>
        <p:spPr>
          <a:xfrm>
            <a:off x="4438650" y="6419850"/>
            <a:ext cx="4267200" cy="260350"/>
          </a:xfrm>
          <a:prstGeom prst="rect">
            <a:avLst/>
          </a:prstGeom>
          <a:noFill/>
        </p:spPr>
        <p:txBody>
          <a:bodyPr lIns="0" rIns="0">
            <a:spAutoFit/>
          </a:bodyPr>
          <a:lstStyle/>
          <a:p>
            <a:pPr algn="r" fontAlgn="auto">
              <a:spcBef>
                <a:spcPts val="0"/>
              </a:spcBef>
              <a:spcAft>
                <a:spcPts val="0"/>
              </a:spcAft>
              <a:defRPr/>
            </a:pPr>
            <a:r>
              <a:rPr lang="en-US" sz="1100" dirty="0">
                <a:solidFill>
                  <a:prstClr val="white"/>
                </a:solidFill>
                <a:latin typeface="Calibri"/>
              </a:rPr>
              <a:t>www.pewcenteronthestates.com</a:t>
            </a:r>
          </a:p>
        </p:txBody>
      </p:sp>
      <p:sp>
        <p:nvSpPr>
          <p:cNvPr id="3081" name="Text Placeholder 2"/>
          <p:cNvSpPr>
            <a:spLocks noGrp="1"/>
          </p:cNvSpPr>
          <p:nvPr>
            <p:ph type="body" idx="1"/>
          </p:nvPr>
        </p:nvSpPr>
        <p:spPr bwMode="auto">
          <a:xfrm>
            <a:off x="457200" y="1600200"/>
            <a:ext cx="8229600" cy="4767263"/>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1" tx1="lt1" bg2="dk2" tx2="lt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Lst>
  <p:timing>
    <p:tnLst>
      <p:par>
        <p:cTn id="1" dur="indefinite" restart="never" nodeType="tmRoot"/>
      </p:par>
    </p:tnLst>
  </p:timing>
  <p:hf hdr="0" ftr="0" dt="0"/>
  <p:txStyles>
    <p:titleStyle>
      <a:lvl1pPr algn="l" rtl="0" eaLnBrk="0" fontAlgn="base" hangingPunct="0">
        <a:lnSpc>
          <a:spcPct val="82000"/>
        </a:lnSpc>
        <a:spcBef>
          <a:spcPct val="0"/>
        </a:spcBef>
        <a:spcAft>
          <a:spcPct val="0"/>
        </a:spcAft>
        <a:defRPr sz="3000" b="1" kern="1200">
          <a:solidFill>
            <a:schemeClr val="tx1"/>
          </a:solidFill>
          <a:effectLst>
            <a:outerShdw blurRad="38100" dist="38100" dir="2700000" algn="tl">
              <a:srgbClr val="000000">
                <a:alpha val="43137"/>
              </a:srgbClr>
            </a:outerShdw>
          </a:effectLst>
          <a:latin typeface="+mj-lt"/>
          <a:ea typeface="+mj-ea"/>
          <a:cs typeface="+mj-cs"/>
        </a:defRPr>
      </a:lvl1pPr>
      <a:lvl2pPr algn="l" rtl="0" eaLnBrk="0" fontAlgn="base" hangingPunct="0">
        <a:lnSpc>
          <a:spcPct val="82000"/>
        </a:lnSpc>
        <a:spcBef>
          <a:spcPct val="0"/>
        </a:spcBef>
        <a:spcAft>
          <a:spcPct val="0"/>
        </a:spcAft>
        <a:defRPr sz="3000" b="1">
          <a:solidFill>
            <a:schemeClr val="tx1"/>
          </a:solidFill>
          <a:latin typeface="Calibri" pitchFamily="34" charset="0"/>
        </a:defRPr>
      </a:lvl2pPr>
      <a:lvl3pPr algn="l" rtl="0" eaLnBrk="0" fontAlgn="base" hangingPunct="0">
        <a:lnSpc>
          <a:spcPct val="82000"/>
        </a:lnSpc>
        <a:spcBef>
          <a:spcPct val="0"/>
        </a:spcBef>
        <a:spcAft>
          <a:spcPct val="0"/>
        </a:spcAft>
        <a:defRPr sz="3000" b="1">
          <a:solidFill>
            <a:schemeClr val="tx1"/>
          </a:solidFill>
          <a:latin typeface="Calibri" pitchFamily="34" charset="0"/>
        </a:defRPr>
      </a:lvl3pPr>
      <a:lvl4pPr algn="l" rtl="0" eaLnBrk="0" fontAlgn="base" hangingPunct="0">
        <a:lnSpc>
          <a:spcPct val="82000"/>
        </a:lnSpc>
        <a:spcBef>
          <a:spcPct val="0"/>
        </a:spcBef>
        <a:spcAft>
          <a:spcPct val="0"/>
        </a:spcAft>
        <a:defRPr sz="3000" b="1">
          <a:solidFill>
            <a:schemeClr val="tx1"/>
          </a:solidFill>
          <a:latin typeface="Calibri" pitchFamily="34" charset="0"/>
        </a:defRPr>
      </a:lvl4pPr>
      <a:lvl5pPr algn="l" rtl="0" eaLnBrk="0" fontAlgn="base" hangingPunct="0">
        <a:lnSpc>
          <a:spcPct val="82000"/>
        </a:lnSpc>
        <a:spcBef>
          <a:spcPct val="0"/>
        </a:spcBef>
        <a:spcAft>
          <a:spcPct val="0"/>
        </a:spcAft>
        <a:defRPr sz="3000" b="1">
          <a:solidFill>
            <a:schemeClr val="tx1"/>
          </a:solidFill>
          <a:latin typeface="Calibri" pitchFamily="34" charset="0"/>
        </a:defRPr>
      </a:lvl5pPr>
      <a:lvl6pPr marL="457200" algn="l" rtl="0" fontAlgn="base">
        <a:lnSpc>
          <a:spcPct val="82000"/>
        </a:lnSpc>
        <a:spcBef>
          <a:spcPct val="0"/>
        </a:spcBef>
        <a:spcAft>
          <a:spcPct val="0"/>
        </a:spcAft>
        <a:defRPr sz="3000" b="1">
          <a:solidFill>
            <a:schemeClr val="tx1"/>
          </a:solidFill>
          <a:latin typeface="Calibri" pitchFamily="34" charset="0"/>
        </a:defRPr>
      </a:lvl6pPr>
      <a:lvl7pPr marL="914400" algn="l" rtl="0" fontAlgn="base">
        <a:lnSpc>
          <a:spcPct val="82000"/>
        </a:lnSpc>
        <a:spcBef>
          <a:spcPct val="0"/>
        </a:spcBef>
        <a:spcAft>
          <a:spcPct val="0"/>
        </a:spcAft>
        <a:defRPr sz="3000" b="1">
          <a:solidFill>
            <a:schemeClr val="tx1"/>
          </a:solidFill>
          <a:latin typeface="Calibri" pitchFamily="34" charset="0"/>
        </a:defRPr>
      </a:lvl7pPr>
      <a:lvl8pPr marL="1371600" algn="l" rtl="0" fontAlgn="base">
        <a:lnSpc>
          <a:spcPct val="82000"/>
        </a:lnSpc>
        <a:spcBef>
          <a:spcPct val="0"/>
        </a:spcBef>
        <a:spcAft>
          <a:spcPct val="0"/>
        </a:spcAft>
        <a:defRPr sz="3000" b="1">
          <a:solidFill>
            <a:schemeClr val="tx1"/>
          </a:solidFill>
          <a:latin typeface="Calibri" pitchFamily="34" charset="0"/>
        </a:defRPr>
      </a:lvl8pPr>
      <a:lvl9pPr marL="1828800" algn="l" rtl="0" fontAlgn="base">
        <a:lnSpc>
          <a:spcPct val="82000"/>
        </a:lnSpc>
        <a:spcBef>
          <a:spcPct val="0"/>
        </a:spcBef>
        <a:spcAft>
          <a:spcPct val="0"/>
        </a:spcAft>
        <a:defRPr sz="3000" b="1">
          <a:solidFill>
            <a:schemeClr val="tx1"/>
          </a:solidFill>
          <a:latin typeface="Calibri" pitchFamily="34" charset="0"/>
        </a:defRPr>
      </a:lvl9pPr>
    </p:titleStyle>
    <p:bodyStyle>
      <a:lvl1pPr marL="230188" indent="-230188" algn="l" rtl="0" eaLnBrk="0" fontAlgn="base" hangingPunct="0">
        <a:lnSpc>
          <a:spcPct val="90000"/>
        </a:lnSpc>
        <a:spcBef>
          <a:spcPct val="0"/>
        </a:spcBef>
        <a:spcAft>
          <a:spcPts val="1200"/>
        </a:spcAft>
        <a:buClr>
          <a:srgbClr val="BF4331"/>
        </a:buClr>
        <a:buSzPct val="100000"/>
        <a:buFont typeface="Arial" pitchFamily="34" charset="0"/>
        <a:buChar char="•"/>
        <a:defRPr sz="2200" kern="1200">
          <a:solidFill>
            <a:schemeClr val="bg1"/>
          </a:solidFill>
          <a:latin typeface="+mn-lt"/>
          <a:ea typeface="+mn-ea"/>
          <a:cs typeface="+mn-cs"/>
        </a:defRPr>
      </a:lvl1pPr>
      <a:lvl2pPr marL="514350" indent="-284163" algn="l" rtl="0" eaLnBrk="0" fontAlgn="base" hangingPunct="0">
        <a:lnSpc>
          <a:spcPct val="90000"/>
        </a:lnSpc>
        <a:spcBef>
          <a:spcPct val="0"/>
        </a:spcBef>
        <a:spcAft>
          <a:spcPts val="1200"/>
        </a:spcAft>
        <a:buClr>
          <a:srgbClr val="BF4331"/>
        </a:buClr>
        <a:buFont typeface="Arial" pitchFamily="34" charset="0"/>
        <a:buChar char="–"/>
        <a:defRPr sz="2200" kern="1200">
          <a:solidFill>
            <a:schemeClr val="bg1"/>
          </a:solidFill>
          <a:latin typeface="+mn-lt"/>
          <a:ea typeface="+mn-ea"/>
          <a:cs typeface="+mn-cs"/>
        </a:defRPr>
      </a:lvl2pPr>
      <a:lvl3pPr marL="746125" indent="-231775" algn="l" rtl="0" eaLnBrk="0" fontAlgn="base" hangingPunct="0">
        <a:lnSpc>
          <a:spcPct val="90000"/>
        </a:lnSpc>
        <a:spcBef>
          <a:spcPct val="0"/>
        </a:spcBef>
        <a:spcAft>
          <a:spcPts val="1200"/>
        </a:spcAft>
        <a:buClr>
          <a:srgbClr val="BF4331"/>
        </a:buClr>
        <a:buFont typeface="Arial" pitchFamily="34" charset="0"/>
        <a:buChar char="•"/>
        <a:defRPr sz="2000" kern="1200">
          <a:solidFill>
            <a:schemeClr val="bg1"/>
          </a:solidFill>
          <a:latin typeface="+mn-lt"/>
          <a:ea typeface="+mn-ea"/>
          <a:cs typeface="+mn-cs"/>
        </a:defRPr>
      </a:lvl3pPr>
      <a:lvl4pPr marL="1030288" indent="-284163" algn="l" rtl="0" eaLnBrk="0" fontAlgn="base" hangingPunct="0">
        <a:lnSpc>
          <a:spcPct val="90000"/>
        </a:lnSpc>
        <a:spcBef>
          <a:spcPct val="0"/>
        </a:spcBef>
        <a:spcAft>
          <a:spcPts val="1200"/>
        </a:spcAft>
        <a:buClr>
          <a:srgbClr val="BF4331"/>
        </a:buClr>
        <a:buFont typeface="Arial" pitchFamily="34" charset="0"/>
        <a:buChar char="–"/>
        <a:defRPr kern="1200">
          <a:solidFill>
            <a:schemeClr val="bg1"/>
          </a:solidFill>
          <a:latin typeface="+mn-lt"/>
          <a:ea typeface="+mn-ea"/>
          <a:cs typeface="+mn-cs"/>
        </a:defRPr>
      </a:lvl4pPr>
      <a:lvl5pPr marL="1260475" indent="-230188" algn="l" rtl="0" eaLnBrk="0" fontAlgn="base" hangingPunct="0">
        <a:lnSpc>
          <a:spcPct val="90000"/>
        </a:lnSpc>
        <a:spcBef>
          <a:spcPct val="0"/>
        </a:spcBef>
        <a:spcAft>
          <a:spcPts val="1200"/>
        </a:spcAft>
        <a:buClr>
          <a:srgbClr val="BF4331"/>
        </a:buClr>
        <a:buFont typeface="Arial" pitchFamily="34" charset="0"/>
        <a:buChar char="»"/>
        <a:defRPr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2.xml"/><Relationship Id="rId5" Type="http://schemas.openxmlformats.org/officeDocument/2006/relationships/image" Target="../media/image23.jpeg"/><Relationship Id="rId4" Type="http://schemas.openxmlformats.org/officeDocument/2006/relationships/image" Target="../media/image22.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png"/><Relationship Id="rId3" Type="http://schemas.openxmlformats.org/officeDocument/2006/relationships/image" Target="../media/image29.gif"/><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5" Type="http://schemas.openxmlformats.org/officeDocument/2006/relationships/image" Target="../media/image4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40.jpeg"/></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www.cdc.gov/oralhealth/publications/factsheets/sealants_faq.htm" TargetMode="External"/><Relationship Id="rId2" Type="http://schemas.openxmlformats.org/officeDocument/2006/relationships/image" Target="../media/image6.png"/><Relationship Id="rId1" Type="http://schemas.openxmlformats.org/officeDocument/2006/relationships/slideLayout" Target="../slideLayouts/slideLayout23.xml"/><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eg"/><Relationship Id="rId1" Type="http://schemas.openxmlformats.org/officeDocument/2006/relationships/slideLayout" Target="../slideLayouts/slideLayout23.xml"/><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3.xml"/><Relationship Id="rId4" Type="http://schemas.openxmlformats.org/officeDocument/2006/relationships/hyperlink" Target="http://www.cdc.gov/fluoridat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5" name="Picture 13" descr="Pew logo colored.png"/>
          <p:cNvPicPr>
            <a:picLocks noChangeAspect="1"/>
          </p:cNvPicPr>
          <p:nvPr/>
        </p:nvPicPr>
        <p:blipFill>
          <a:blip r:embed="rId3" cstate="print"/>
          <a:srcRect/>
          <a:stretch>
            <a:fillRect/>
          </a:stretch>
        </p:blipFill>
        <p:spPr bwMode="invGray">
          <a:xfrm>
            <a:off x="2030681" y="886037"/>
            <a:ext cx="5065314" cy="1850884"/>
          </a:xfrm>
          <a:prstGeom prst="rect">
            <a:avLst/>
          </a:prstGeom>
          <a:noFill/>
          <a:ln w="9525">
            <a:noFill/>
            <a:miter lim="800000"/>
            <a:headEnd/>
            <a:tailEnd/>
          </a:ln>
        </p:spPr>
      </p:pic>
      <p:sp>
        <p:nvSpPr>
          <p:cNvPr id="4" name="Title 3"/>
          <p:cNvSpPr>
            <a:spLocks noGrp="1"/>
          </p:cNvSpPr>
          <p:nvPr>
            <p:ph type="ctrTitle"/>
          </p:nvPr>
        </p:nvSpPr>
        <p:spPr>
          <a:xfrm>
            <a:off x="1080654" y="3429000"/>
            <a:ext cx="7065819" cy="1439884"/>
          </a:xfrm>
        </p:spPr>
        <p:txBody>
          <a:bodyPr/>
          <a:lstStyle/>
          <a:p>
            <a:pPr>
              <a:defRPr/>
            </a:pPr>
            <a:r>
              <a:rPr sz="3500" dirty="0" smtClean="0">
                <a:solidFill>
                  <a:srgbClr val="FFFF6D"/>
                </a:solidFill>
              </a:rPr>
              <a:t>A Prevention Agenda</a:t>
            </a:r>
            <a:br>
              <a:rPr sz="3500" dirty="0" smtClean="0">
                <a:solidFill>
                  <a:srgbClr val="FFFF6D"/>
                </a:solidFill>
              </a:rPr>
            </a:br>
            <a:r>
              <a:rPr sz="3500" dirty="0" smtClean="0">
                <a:solidFill>
                  <a:srgbClr val="FFFF6D"/>
                </a:solidFill>
              </a:rPr>
              <a:t>To Improve</a:t>
            </a:r>
            <a:br>
              <a:rPr sz="3500" dirty="0" smtClean="0">
                <a:solidFill>
                  <a:srgbClr val="FFFF6D"/>
                </a:solidFill>
              </a:rPr>
            </a:br>
            <a:r>
              <a:rPr lang="en-US" sz="3500" dirty="0" smtClean="0">
                <a:solidFill>
                  <a:srgbClr val="FFFF6D"/>
                </a:solidFill>
              </a:rPr>
              <a:t>Children’s Oral Health</a:t>
            </a:r>
            <a:endParaRPr sz="2900" i="1" dirty="0">
              <a:solidFill>
                <a:srgbClr val="FFFF6D"/>
              </a:solidFill>
            </a:endParaRPr>
          </a:p>
        </p:txBody>
      </p:sp>
      <p:sp>
        <p:nvSpPr>
          <p:cNvPr id="5" name="Subtitle 4"/>
          <p:cNvSpPr>
            <a:spLocks noGrp="1"/>
          </p:cNvSpPr>
          <p:nvPr>
            <p:ph type="subTitle" idx="1"/>
          </p:nvPr>
        </p:nvSpPr>
        <p:spPr>
          <a:xfrm>
            <a:off x="466725" y="5308270"/>
            <a:ext cx="8198973" cy="1056904"/>
          </a:xfrm>
        </p:spPr>
        <p:txBody>
          <a:bodyPr>
            <a:noAutofit/>
          </a:bodyPr>
          <a:lstStyle/>
          <a:p>
            <a:pPr>
              <a:lnSpc>
                <a:spcPct val="100000"/>
              </a:lnSpc>
              <a:spcAft>
                <a:spcPts val="0"/>
              </a:spcAft>
              <a:defRPr/>
            </a:pPr>
            <a:r>
              <a:rPr lang="en-US" sz="2000" dirty="0" smtClean="0">
                <a:solidFill>
                  <a:schemeClr val="tx1"/>
                </a:solidFill>
              </a:rPr>
              <a:t>Matt Jacob</a:t>
            </a:r>
          </a:p>
          <a:p>
            <a:pPr>
              <a:lnSpc>
                <a:spcPct val="100000"/>
              </a:lnSpc>
              <a:spcAft>
                <a:spcPts val="0"/>
              </a:spcAft>
              <a:defRPr/>
            </a:pPr>
            <a:r>
              <a:rPr lang="en-US" sz="2000" dirty="0" smtClean="0">
                <a:solidFill>
                  <a:schemeClr val="tx1"/>
                </a:solidFill>
              </a:rPr>
              <a:t>Florida Oral Health Conference</a:t>
            </a:r>
          </a:p>
          <a:p>
            <a:pPr>
              <a:lnSpc>
                <a:spcPct val="100000"/>
              </a:lnSpc>
              <a:spcAft>
                <a:spcPts val="0"/>
              </a:spcAft>
              <a:defRPr/>
            </a:pPr>
            <a:r>
              <a:rPr lang="en-US" sz="2000" dirty="0" smtClean="0">
                <a:solidFill>
                  <a:schemeClr val="tx1"/>
                </a:solidFill>
              </a:rPr>
              <a:t>August 23, 2012</a:t>
            </a:r>
          </a:p>
        </p:txBody>
      </p:sp>
    </p:spTree>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par>
                          <p:cTn id="10" fill="hold">
                            <p:stCondLst>
                              <p:cond delay="1000"/>
                            </p:stCondLst>
                            <p:childTnLst>
                              <p:par>
                                <p:cTn id="11" presetID="16" presetClass="entr" presetSubtype="37"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par>
                                <p:cTn id="14" presetID="14" presetClass="entr" presetSubtype="5" fill="hold" grpId="0" nodeType="withEffect">
                                  <p:stCondLst>
                                    <p:cond delay="50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randombar(vertical)">
                                      <p:cBhvr>
                                        <p:cTn id="16" dur="500"/>
                                        <p:tgtEl>
                                          <p:spTgt spid="5">
                                            <p:txEl>
                                              <p:pRg st="0" end="0"/>
                                            </p:txEl>
                                          </p:spTgt>
                                        </p:tgtEl>
                                      </p:cBhvr>
                                    </p:animEffect>
                                  </p:childTnLst>
                                </p:cTn>
                              </p:par>
                              <p:par>
                                <p:cTn id="17" presetID="14" presetClass="entr" presetSubtype="5" fill="hold" grpId="0" nodeType="withEffect">
                                  <p:stCondLst>
                                    <p:cond delay="50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randombar(vertical)">
                                      <p:cBhvr>
                                        <p:cTn id="19" dur="500"/>
                                        <p:tgtEl>
                                          <p:spTgt spid="5">
                                            <p:txEl>
                                              <p:pRg st="1" end="1"/>
                                            </p:txEl>
                                          </p:spTgt>
                                        </p:tgtEl>
                                      </p:cBhvr>
                                    </p:animEffect>
                                  </p:childTnLst>
                                </p:cTn>
                              </p:par>
                              <p:par>
                                <p:cTn id="20" presetID="14" presetClass="entr" presetSubtype="5" fill="hold" grpId="0" nodeType="withEffect">
                                  <p:stCondLst>
                                    <p:cond delay="50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vertic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Title 3"/>
          <p:cNvSpPr>
            <a:spLocks noGrp="1"/>
          </p:cNvSpPr>
          <p:nvPr>
            <p:ph type="ctrTitle"/>
          </p:nvPr>
        </p:nvSpPr>
        <p:spPr>
          <a:xfrm>
            <a:off x="2138289" y="2461846"/>
            <a:ext cx="5050302" cy="1786597"/>
          </a:xfrm>
        </p:spPr>
        <p:txBody>
          <a:bodyPr/>
          <a:lstStyle/>
          <a:p>
            <a:pPr>
              <a:defRPr/>
            </a:pPr>
            <a:r>
              <a:rPr sz="4600" dirty="0" smtClean="0">
                <a:solidFill>
                  <a:srgbClr val="FFFF7D"/>
                </a:solidFill>
              </a:rPr>
              <a:t>Fluoridation:</a:t>
            </a:r>
            <a:br>
              <a:rPr sz="4600" dirty="0" smtClean="0">
                <a:solidFill>
                  <a:srgbClr val="FFFF7D"/>
                </a:solidFill>
              </a:rPr>
            </a:br>
            <a:r>
              <a:rPr sz="4200" b="0" dirty="0" smtClean="0">
                <a:solidFill>
                  <a:schemeClr val="tx1"/>
                </a:solidFill>
              </a:rPr>
              <a:t>Lessons Learned</a:t>
            </a:r>
            <a:endParaRPr sz="4200" b="0" i="1" dirty="0">
              <a:solidFill>
                <a:schemeClr val="tx1"/>
              </a:solidFill>
            </a:endParaRPr>
          </a:p>
        </p:txBody>
      </p:sp>
    </p:spTree>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82834" y="2171700"/>
            <a:ext cx="6061166" cy="4171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2036" y="159027"/>
            <a:ext cx="6612834" cy="967408"/>
          </a:xfrm>
        </p:spPr>
        <p:txBody>
          <a:bodyPr/>
          <a:lstStyle/>
          <a:p>
            <a:r>
              <a:rPr lang="en-US" sz="2800" dirty="0" smtClean="0"/>
              <a:t>Public awareness is low</a:t>
            </a:r>
            <a:endParaRPr lang="en-US" sz="2800" dirty="0"/>
          </a:p>
        </p:txBody>
      </p:sp>
      <p:sp>
        <p:nvSpPr>
          <p:cNvPr id="13" name="Content Placeholder 2"/>
          <p:cNvSpPr>
            <a:spLocks noGrp="1"/>
          </p:cNvSpPr>
          <p:nvPr>
            <p:ph idx="1"/>
          </p:nvPr>
        </p:nvSpPr>
        <p:spPr>
          <a:xfrm>
            <a:off x="4786031" y="1570558"/>
            <a:ext cx="3095892" cy="3239589"/>
          </a:xfrm>
        </p:spPr>
        <p:txBody>
          <a:bodyPr/>
          <a:lstStyle/>
          <a:p>
            <a:pPr>
              <a:lnSpc>
                <a:spcPct val="100000"/>
              </a:lnSpc>
              <a:spcAft>
                <a:spcPts val="1400"/>
              </a:spcAft>
            </a:pPr>
            <a:r>
              <a:rPr lang="en-US" sz="1950" dirty="0" smtClean="0">
                <a:ea typeface="ヒラギノ角ゴ Pro W3" pitchFamily="1" charset="-128"/>
                <a:cs typeface="Arial" charset="0"/>
              </a:rPr>
              <a:t>Maryland survey: </a:t>
            </a:r>
            <a:r>
              <a:rPr lang="en-US" sz="1950" b="1" dirty="0" smtClean="0">
                <a:ea typeface="ヒラギノ角ゴ Pro W3" pitchFamily="1" charset="-128"/>
                <a:cs typeface="Arial" charset="0"/>
              </a:rPr>
              <a:t>58% </a:t>
            </a:r>
            <a:r>
              <a:rPr lang="en-US" sz="1950" dirty="0" smtClean="0">
                <a:ea typeface="ヒラギノ角ゴ Pro W3" pitchFamily="1" charset="-128"/>
                <a:cs typeface="Arial" charset="0"/>
              </a:rPr>
              <a:t>of residents could </a:t>
            </a:r>
            <a:r>
              <a:rPr lang="en-US" sz="1950" i="1" dirty="0" smtClean="0">
                <a:ea typeface="ヒラギノ角ゴ Pro W3" pitchFamily="1" charset="-128"/>
                <a:cs typeface="Arial" charset="0"/>
              </a:rPr>
              <a:t>not</a:t>
            </a:r>
            <a:r>
              <a:rPr lang="en-US" sz="1950" dirty="0" smtClean="0">
                <a:ea typeface="ヒラギノ角ゴ Pro W3" pitchFamily="1" charset="-128"/>
                <a:cs typeface="Arial" charset="0"/>
              </a:rPr>
              <a:t> identify the purpose for adjusting the fluoride in public drinking water.</a:t>
            </a:r>
          </a:p>
          <a:p>
            <a:pPr>
              <a:spcAft>
                <a:spcPts val="1400"/>
              </a:spcAft>
            </a:pPr>
            <a:r>
              <a:rPr lang="en-US" sz="1950" b="1" dirty="0" smtClean="0">
                <a:ea typeface="ヒラギノ角ゴ Pro W3" pitchFamily="1" charset="-128"/>
                <a:cs typeface="Arial" charset="0"/>
              </a:rPr>
              <a:t>80% </a:t>
            </a:r>
            <a:r>
              <a:rPr lang="en-US" sz="1950" dirty="0" smtClean="0">
                <a:ea typeface="ヒラギノ角ゴ Pro W3" pitchFamily="1" charset="-128"/>
                <a:cs typeface="Arial" charset="0"/>
              </a:rPr>
              <a:t>of Americans admit they have a low level of knowledge about fluoridation.</a:t>
            </a:r>
          </a:p>
          <a:p>
            <a:pPr>
              <a:lnSpc>
                <a:spcPct val="100000"/>
              </a:lnSpc>
              <a:spcAft>
                <a:spcPts val="800"/>
              </a:spcAft>
            </a:pPr>
            <a:endParaRPr lang="en-US" sz="1900" dirty="0" smtClean="0">
              <a:ea typeface="ヒラギノ角ゴ Pro W3" pitchFamily="1" charset="-128"/>
              <a:cs typeface="Arial" charset="0"/>
            </a:endParaRPr>
          </a:p>
        </p:txBody>
      </p:sp>
      <p:graphicFrame>
        <p:nvGraphicFramePr>
          <p:cNvPr id="12" name="Table 11"/>
          <p:cNvGraphicFramePr>
            <a:graphicFrameLocks noGrp="1"/>
          </p:cNvGraphicFramePr>
          <p:nvPr/>
        </p:nvGraphicFramePr>
        <p:xfrm>
          <a:off x="1321132" y="1599635"/>
          <a:ext cx="3137096" cy="4182144"/>
        </p:xfrm>
        <a:graphic>
          <a:graphicData uri="http://schemas.openxmlformats.org/drawingml/2006/table">
            <a:tbl>
              <a:tblPr firstRow="1" bandRow="1">
                <a:tableStyleId>{21E4AEA4-8DFA-4A89-87EB-49C32662AFE0}</a:tableStyleId>
              </a:tblPr>
              <a:tblGrid>
                <a:gridCol w="1801260"/>
                <a:gridCol w="1335836"/>
              </a:tblGrid>
              <a:tr h="970614">
                <a:tc gridSpan="2">
                  <a:txBody>
                    <a:bodyPr/>
                    <a:lstStyle/>
                    <a:p>
                      <a:pPr algn="ctr"/>
                      <a:r>
                        <a:rPr lang="en-US" sz="2300" dirty="0" smtClean="0">
                          <a:effectLst>
                            <a:outerShdw blurRad="38100" dist="38100" dir="2700000" algn="tl">
                              <a:srgbClr val="000000">
                                <a:alpha val="43137"/>
                              </a:srgbClr>
                            </a:outerShdw>
                          </a:effectLst>
                        </a:rPr>
                        <a:t>How</a:t>
                      </a:r>
                      <a:r>
                        <a:rPr lang="en-US" sz="2300" baseline="0" dirty="0" smtClean="0">
                          <a:effectLst>
                            <a:outerShdw blurRad="38100" dist="38100" dir="2700000" algn="tl">
                              <a:srgbClr val="000000">
                                <a:alpha val="43137"/>
                              </a:srgbClr>
                            </a:outerShdw>
                          </a:effectLst>
                        </a:rPr>
                        <a:t> Informed Are You About Fluoridation?</a:t>
                      </a:r>
                    </a:p>
                    <a:p>
                      <a:pPr algn="ctr"/>
                      <a:r>
                        <a:rPr lang="en-US" sz="1500" i="0" baseline="0" dirty="0" smtClean="0">
                          <a:solidFill>
                            <a:srgbClr val="FFFF00"/>
                          </a:solidFill>
                          <a:effectLst>
                            <a:outerShdw blurRad="38100" dist="38100" dir="2700000" algn="tl">
                              <a:srgbClr val="000000">
                                <a:alpha val="43137"/>
                              </a:srgbClr>
                            </a:outerShdw>
                          </a:effectLst>
                        </a:rPr>
                        <a:t>Survey of 1,503 adults (2010)</a:t>
                      </a:r>
                      <a:endParaRPr lang="en-US" sz="1500" i="0" dirty="0">
                        <a:solidFill>
                          <a:srgbClr val="FFFF00"/>
                        </a:solidFill>
                        <a:effectLst>
                          <a:outerShdw blurRad="38100" dist="38100" dir="2700000" algn="tl">
                            <a:srgbClr val="000000">
                              <a:alpha val="43137"/>
                            </a:srgbClr>
                          </a:outerShdw>
                        </a:effectLst>
                      </a:endParaRPr>
                    </a:p>
                  </a:txBody>
                  <a:tcPr>
                    <a:solidFill>
                      <a:schemeClr val="bg1">
                        <a:lumMod val="75000"/>
                        <a:lumOff val="25000"/>
                      </a:schemeClr>
                    </a:solidFill>
                  </a:tcPr>
                </a:tc>
                <a:tc hMerge="1">
                  <a:txBody>
                    <a:bodyPr/>
                    <a:lstStyle/>
                    <a:p>
                      <a:pPr algn="ctr"/>
                      <a:endParaRPr lang="en-US" sz="2400" dirty="0"/>
                    </a:p>
                  </a:txBody>
                  <a:tcPr>
                    <a:solidFill>
                      <a:srgbClr val="B00000"/>
                    </a:solidFill>
                  </a:tcPr>
                </a:tc>
              </a:tr>
              <a:tr h="1038926">
                <a:tc>
                  <a:txBody>
                    <a:bodyPr/>
                    <a:lstStyle/>
                    <a:p>
                      <a:pPr algn="r"/>
                      <a:endParaRPr lang="en-US" sz="1200" dirty="0" smtClean="0">
                        <a:solidFill>
                          <a:schemeClr val="bg1"/>
                        </a:solidFill>
                      </a:endParaRPr>
                    </a:p>
                    <a:p>
                      <a:pPr algn="ctr"/>
                      <a:r>
                        <a:rPr lang="en-US" sz="2200" dirty="0" smtClean="0">
                          <a:solidFill>
                            <a:schemeClr val="bg1"/>
                          </a:solidFill>
                        </a:rPr>
                        <a:t>Very</a:t>
                      </a:r>
                      <a:r>
                        <a:rPr lang="en-US" sz="2200" baseline="0" dirty="0" smtClean="0">
                          <a:solidFill>
                            <a:schemeClr val="bg1"/>
                          </a:solidFill>
                        </a:rPr>
                        <a:t> Informed</a:t>
                      </a:r>
                      <a:r>
                        <a:rPr lang="en-US" sz="2200" dirty="0" smtClean="0">
                          <a:solidFill>
                            <a:schemeClr val="bg1"/>
                          </a:solidFill>
                        </a:rPr>
                        <a:t> </a:t>
                      </a:r>
                      <a:endParaRPr lang="en-US" sz="2200" dirty="0">
                        <a:solidFill>
                          <a:schemeClr val="bg1"/>
                        </a:solidFill>
                      </a:endParaRPr>
                    </a:p>
                  </a:txBody>
                  <a:tcPr>
                    <a:solidFill>
                      <a:schemeClr val="tx1">
                        <a:lumMod val="75000"/>
                      </a:schemeClr>
                    </a:solidFill>
                  </a:tcPr>
                </a:tc>
                <a:tc>
                  <a:txBody>
                    <a:bodyPr/>
                    <a:lstStyle/>
                    <a:p>
                      <a:pPr algn="ctr"/>
                      <a:endParaRPr lang="en-US" sz="2200" dirty="0" smtClean="0">
                        <a:solidFill>
                          <a:schemeClr val="bg1"/>
                        </a:solidFill>
                      </a:endParaRPr>
                    </a:p>
                    <a:p>
                      <a:pPr algn="ctr"/>
                      <a:r>
                        <a:rPr lang="en-US" sz="2200" dirty="0" smtClean="0">
                          <a:solidFill>
                            <a:schemeClr val="bg1"/>
                          </a:solidFill>
                        </a:rPr>
                        <a:t>20%</a:t>
                      </a:r>
                      <a:endParaRPr lang="en-US" sz="2200" dirty="0">
                        <a:solidFill>
                          <a:schemeClr val="bg1"/>
                        </a:solidFill>
                      </a:endParaRPr>
                    </a:p>
                  </a:txBody>
                  <a:tcPr>
                    <a:solidFill>
                      <a:schemeClr val="tx1">
                        <a:lumMod val="75000"/>
                      </a:schemeClr>
                    </a:solidFill>
                  </a:tcPr>
                </a:tc>
              </a:tr>
              <a:tr h="1024923">
                <a:tc>
                  <a:txBody>
                    <a:bodyPr/>
                    <a:lstStyle/>
                    <a:p>
                      <a:pPr algn="r"/>
                      <a:endParaRPr lang="en-US" sz="1200" dirty="0" smtClean="0">
                        <a:solidFill>
                          <a:schemeClr val="bg1"/>
                        </a:solidFill>
                      </a:endParaRPr>
                    </a:p>
                    <a:p>
                      <a:pPr algn="ctr"/>
                      <a:r>
                        <a:rPr lang="en-US" sz="2200" dirty="0" smtClean="0">
                          <a:solidFill>
                            <a:schemeClr val="bg1"/>
                          </a:solidFill>
                        </a:rPr>
                        <a:t>Somewhat</a:t>
                      </a:r>
                      <a:r>
                        <a:rPr lang="en-US" sz="2200" baseline="0" dirty="0" smtClean="0">
                          <a:solidFill>
                            <a:schemeClr val="bg1"/>
                          </a:solidFill>
                        </a:rPr>
                        <a:t> Informed</a:t>
                      </a:r>
                      <a:endParaRPr lang="en-US" sz="2200" dirty="0">
                        <a:solidFill>
                          <a:schemeClr val="bg1"/>
                        </a:solidFill>
                      </a:endParaRPr>
                    </a:p>
                  </a:txBody>
                  <a:tcPr>
                    <a:solidFill>
                      <a:schemeClr val="tx1">
                        <a:lumMod val="75000"/>
                      </a:schemeClr>
                    </a:solidFill>
                  </a:tcPr>
                </a:tc>
                <a:tc>
                  <a:txBody>
                    <a:bodyPr/>
                    <a:lstStyle/>
                    <a:p>
                      <a:pPr algn="ctr"/>
                      <a:endParaRPr lang="en-US" sz="2200" dirty="0" smtClean="0">
                        <a:solidFill>
                          <a:schemeClr val="bg1"/>
                        </a:solidFill>
                      </a:endParaRPr>
                    </a:p>
                    <a:p>
                      <a:pPr algn="ctr"/>
                      <a:r>
                        <a:rPr lang="en-US" sz="2200" dirty="0" smtClean="0">
                          <a:solidFill>
                            <a:schemeClr val="bg1"/>
                          </a:solidFill>
                        </a:rPr>
                        <a:t>54%</a:t>
                      </a:r>
                      <a:endParaRPr lang="en-US" sz="2200" dirty="0">
                        <a:solidFill>
                          <a:schemeClr val="bg1"/>
                        </a:solidFill>
                      </a:endParaRPr>
                    </a:p>
                  </a:txBody>
                  <a:tcPr>
                    <a:solidFill>
                      <a:schemeClr val="tx1">
                        <a:lumMod val="75000"/>
                      </a:schemeClr>
                    </a:solidFill>
                  </a:tcPr>
                </a:tc>
              </a:tr>
              <a:tr h="1097215">
                <a:tc>
                  <a:txBody>
                    <a:bodyPr/>
                    <a:lstStyle/>
                    <a:p>
                      <a:pPr algn="r"/>
                      <a:endParaRPr lang="en-US" sz="1200" dirty="0" smtClean="0">
                        <a:solidFill>
                          <a:schemeClr val="bg1"/>
                        </a:solidFill>
                      </a:endParaRPr>
                    </a:p>
                    <a:p>
                      <a:pPr algn="ctr"/>
                      <a:r>
                        <a:rPr lang="en-US" sz="2200" dirty="0" smtClean="0">
                          <a:solidFill>
                            <a:schemeClr val="bg1"/>
                          </a:solidFill>
                        </a:rPr>
                        <a:t>Not</a:t>
                      </a:r>
                      <a:r>
                        <a:rPr lang="en-US" sz="2200" baseline="0" dirty="0" smtClean="0">
                          <a:solidFill>
                            <a:schemeClr val="bg1"/>
                          </a:solidFill>
                        </a:rPr>
                        <a:t> at All Informed</a:t>
                      </a:r>
                      <a:endParaRPr lang="en-US" sz="2200" dirty="0">
                        <a:solidFill>
                          <a:schemeClr val="bg1"/>
                        </a:solidFill>
                      </a:endParaRPr>
                    </a:p>
                  </a:txBody>
                  <a:tcPr>
                    <a:solidFill>
                      <a:schemeClr val="tx1">
                        <a:lumMod val="75000"/>
                      </a:schemeClr>
                    </a:solidFill>
                  </a:tcPr>
                </a:tc>
                <a:tc>
                  <a:txBody>
                    <a:bodyPr/>
                    <a:lstStyle/>
                    <a:p>
                      <a:pPr algn="ctr"/>
                      <a:endParaRPr lang="en-US" sz="2200" dirty="0" smtClean="0">
                        <a:solidFill>
                          <a:schemeClr val="bg1"/>
                        </a:solidFill>
                      </a:endParaRPr>
                    </a:p>
                    <a:p>
                      <a:pPr algn="ctr"/>
                      <a:r>
                        <a:rPr lang="en-US" sz="2200" dirty="0" smtClean="0">
                          <a:solidFill>
                            <a:schemeClr val="bg1"/>
                          </a:solidFill>
                        </a:rPr>
                        <a:t>26%</a:t>
                      </a:r>
                      <a:endParaRPr lang="en-US" sz="2200" dirty="0">
                        <a:solidFill>
                          <a:schemeClr val="bg1"/>
                        </a:solidFill>
                      </a:endParaRPr>
                    </a:p>
                  </a:txBody>
                  <a:tcPr>
                    <a:solidFill>
                      <a:schemeClr val="tx1">
                        <a:lumMod val="75000"/>
                      </a:schemeClr>
                    </a:solidFill>
                  </a:tcPr>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82834" y="2171700"/>
            <a:ext cx="6061166" cy="4171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2036" y="159027"/>
            <a:ext cx="6612834" cy="967408"/>
          </a:xfrm>
        </p:spPr>
        <p:txBody>
          <a:bodyPr/>
          <a:lstStyle/>
          <a:p>
            <a:r>
              <a:rPr lang="en-US" sz="2800" dirty="0" smtClean="0"/>
              <a:t>Public awareness is low</a:t>
            </a:r>
            <a:endParaRPr lang="en-US" sz="2800" dirty="0"/>
          </a:p>
        </p:txBody>
      </p:sp>
      <p:sp>
        <p:nvSpPr>
          <p:cNvPr id="13" name="Content Placeholder 2"/>
          <p:cNvSpPr>
            <a:spLocks noGrp="1"/>
          </p:cNvSpPr>
          <p:nvPr>
            <p:ph idx="1"/>
          </p:nvPr>
        </p:nvSpPr>
        <p:spPr>
          <a:xfrm>
            <a:off x="4786031" y="1570558"/>
            <a:ext cx="3095892" cy="3239589"/>
          </a:xfrm>
        </p:spPr>
        <p:txBody>
          <a:bodyPr/>
          <a:lstStyle/>
          <a:p>
            <a:pPr>
              <a:lnSpc>
                <a:spcPct val="100000"/>
              </a:lnSpc>
              <a:spcAft>
                <a:spcPts val="1400"/>
              </a:spcAft>
            </a:pPr>
            <a:r>
              <a:rPr lang="en-US" sz="1950" dirty="0" smtClean="0">
                <a:ea typeface="ヒラギノ角ゴ Pro W3" pitchFamily="1" charset="-128"/>
                <a:cs typeface="Arial" charset="0"/>
              </a:rPr>
              <a:t>Maryland survey: </a:t>
            </a:r>
            <a:r>
              <a:rPr lang="en-US" sz="1950" b="1" dirty="0" smtClean="0">
                <a:ea typeface="ヒラギノ角ゴ Pro W3" pitchFamily="1" charset="-128"/>
                <a:cs typeface="Arial" charset="0"/>
              </a:rPr>
              <a:t>58% </a:t>
            </a:r>
            <a:r>
              <a:rPr lang="en-US" sz="1950" dirty="0" smtClean="0">
                <a:ea typeface="ヒラギノ角ゴ Pro W3" pitchFamily="1" charset="-128"/>
                <a:cs typeface="Arial" charset="0"/>
              </a:rPr>
              <a:t>of residents could </a:t>
            </a:r>
            <a:r>
              <a:rPr lang="en-US" sz="1950" i="1" dirty="0" smtClean="0">
                <a:ea typeface="ヒラギノ角ゴ Pro W3" pitchFamily="1" charset="-128"/>
                <a:cs typeface="Arial" charset="0"/>
              </a:rPr>
              <a:t>not</a:t>
            </a:r>
            <a:r>
              <a:rPr lang="en-US" sz="1950" dirty="0" smtClean="0">
                <a:ea typeface="ヒラギノ角ゴ Pro W3" pitchFamily="1" charset="-128"/>
                <a:cs typeface="Arial" charset="0"/>
              </a:rPr>
              <a:t> identify the purpose for adjusting the fluoride in public drinking water.</a:t>
            </a:r>
          </a:p>
          <a:p>
            <a:pPr>
              <a:spcAft>
                <a:spcPts val="1400"/>
              </a:spcAft>
            </a:pPr>
            <a:r>
              <a:rPr lang="en-US" sz="1950" b="1" dirty="0" smtClean="0">
                <a:ea typeface="ヒラギノ角ゴ Pro W3" pitchFamily="1" charset="-128"/>
                <a:cs typeface="Arial" charset="0"/>
              </a:rPr>
              <a:t>80% </a:t>
            </a:r>
            <a:r>
              <a:rPr lang="en-US" sz="1950" dirty="0" smtClean="0">
                <a:ea typeface="ヒラギノ角ゴ Pro W3" pitchFamily="1" charset="-128"/>
                <a:cs typeface="Arial" charset="0"/>
              </a:rPr>
              <a:t>of Americans admit they have a low level of knowledge about fluoridation.</a:t>
            </a:r>
          </a:p>
          <a:p>
            <a:pPr>
              <a:lnSpc>
                <a:spcPct val="100000"/>
              </a:lnSpc>
              <a:spcAft>
                <a:spcPts val="800"/>
              </a:spcAft>
            </a:pPr>
            <a:endParaRPr lang="en-US" sz="1900" dirty="0" smtClean="0">
              <a:ea typeface="ヒラギノ角ゴ Pro W3" pitchFamily="1" charset="-128"/>
              <a:cs typeface="Arial" charset="0"/>
            </a:endParaRPr>
          </a:p>
        </p:txBody>
      </p:sp>
      <p:graphicFrame>
        <p:nvGraphicFramePr>
          <p:cNvPr id="12" name="Table 11"/>
          <p:cNvGraphicFramePr>
            <a:graphicFrameLocks noGrp="1"/>
          </p:cNvGraphicFramePr>
          <p:nvPr/>
        </p:nvGraphicFramePr>
        <p:xfrm>
          <a:off x="1321132" y="1599635"/>
          <a:ext cx="3137096" cy="4182144"/>
        </p:xfrm>
        <a:graphic>
          <a:graphicData uri="http://schemas.openxmlformats.org/drawingml/2006/table">
            <a:tbl>
              <a:tblPr firstRow="1" bandRow="1">
                <a:tableStyleId>{21E4AEA4-8DFA-4A89-87EB-49C32662AFE0}</a:tableStyleId>
              </a:tblPr>
              <a:tblGrid>
                <a:gridCol w="1801260"/>
                <a:gridCol w="1335836"/>
              </a:tblGrid>
              <a:tr h="970614">
                <a:tc gridSpan="2">
                  <a:txBody>
                    <a:bodyPr/>
                    <a:lstStyle/>
                    <a:p>
                      <a:pPr algn="ctr"/>
                      <a:r>
                        <a:rPr lang="en-US" sz="2300" dirty="0" smtClean="0">
                          <a:effectLst>
                            <a:outerShdw blurRad="38100" dist="38100" dir="2700000" algn="tl">
                              <a:srgbClr val="000000">
                                <a:alpha val="43137"/>
                              </a:srgbClr>
                            </a:outerShdw>
                          </a:effectLst>
                        </a:rPr>
                        <a:t>How</a:t>
                      </a:r>
                      <a:r>
                        <a:rPr lang="en-US" sz="2300" baseline="0" dirty="0" smtClean="0">
                          <a:effectLst>
                            <a:outerShdw blurRad="38100" dist="38100" dir="2700000" algn="tl">
                              <a:srgbClr val="000000">
                                <a:alpha val="43137"/>
                              </a:srgbClr>
                            </a:outerShdw>
                          </a:effectLst>
                        </a:rPr>
                        <a:t> Informed Are You About Fluoridation?</a:t>
                      </a:r>
                    </a:p>
                    <a:p>
                      <a:pPr algn="ctr"/>
                      <a:r>
                        <a:rPr lang="en-US" sz="1500" i="0" baseline="0" dirty="0" smtClean="0">
                          <a:solidFill>
                            <a:srgbClr val="FFFF00"/>
                          </a:solidFill>
                          <a:effectLst>
                            <a:outerShdw blurRad="38100" dist="38100" dir="2700000" algn="tl">
                              <a:srgbClr val="000000">
                                <a:alpha val="43137"/>
                              </a:srgbClr>
                            </a:outerShdw>
                          </a:effectLst>
                        </a:rPr>
                        <a:t>Survey of 1,503 adults (2010)</a:t>
                      </a:r>
                      <a:endParaRPr lang="en-US" sz="1500" i="0" dirty="0">
                        <a:solidFill>
                          <a:srgbClr val="FFFF00"/>
                        </a:solidFill>
                        <a:effectLst>
                          <a:outerShdw blurRad="38100" dist="38100" dir="2700000" algn="tl">
                            <a:srgbClr val="000000">
                              <a:alpha val="43137"/>
                            </a:srgbClr>
                          </a:outerShdw>
                        </a:effectLst>
                      </a:endParaRPr>
                    </a:p>
                  </a:txBody>
                  <a:tcPr>
                    <a:solidFill>
                      <a:schemeClr val="bg1">
                        <a:lumMod val="75000"/>
                        <a:lumOff val="25000"/>
                      </a:schemeClr>
                    </a:solidFill>
                  </a:tcPr>
                </a:tc>
                <a:tc hMerge="1">
                  <a:txBody>
                    <a:bodyPr/>
                    <a:lstStyle/>
                    <a:p>
                      <a:pPr algn="ctr"/>
                      <a:endParaRPr lang="en-US" sz="2400" dirty="0"/>
                    </a:p>
                  </a:txBody>
                  <a:tcPr>
                    <a:solidFill>
                      <a:srgbClr val="B00000"/>
                    </a:solidFill>
                  </a:tcPr>
                </a:tc>
              </a:tr>
              <a:tr h="1038926">
                <a:tc>
                  <a:txBody>
                    <a:bodyPr/>
                    <a:lstStyle/>
                    <a:p>
                      <a:pPr algn="r"/>
                      <a:endParaRPr lang="en-US" sz="1200" dirty="0" smtClean="0">
                        <a:solidFill>
                          <a:schemeClr val="bg1"/>
                        </a:solidFill>
                      </a:endParaRPr>
                    </a:p>
                    <a:p>
                      <a:pPr algn="ctr"/>
                      <a:r>
                        <a:rPr lang="en-US" sz="2200" dirty="0" smtClean="0">
                          <a:solidFill>
                            <a:schemeClr val="bg1"/>
                          </a:solidFill>
                        </a:rPr>
                        <a:t>Very</a:t>
                      </a:r>
                      <a:r>
                        <a:rPr lang="en-US" sz="2200" baseline="0" dirty="0" smtClean="0">
                          <a:solidFill>
                            <a:schemeClr val="bg1"/>
                          </a:solidFill>
                        </a:rPr>
                        <a:t> Informed</a:t>
                      </a:r>
                      <a:r>
                        <a:rPr lang="en-US" sz="2200" dirty="0" smtClean="0">
                          <a:solidFill>
                            <a:schemeClr val="bg1"/>
                          </a:solidFill>
                        </a:rPr>
                        <a:t> </a:t>
                      </a:r>
                      <a:endParaRPr lang="en-US" sz="2200" dirty="0">
                        <a:solidFill>
                          <a:schemeClr val="bg1"/>
                        </a:solidFill>
                      </a:endParaRPr>
                    </a:p>
                  </a:txBody>
                  <a:tcPr>
                    <a:solidFill>
                      <a:schemeClr val="tx1">
                        <a:lumMod val="75000"/>
                      </a:schemeClr>
                    </a:solidFill>
                  </a:tcPr>
                </a:tc>
                <a:tc>
                  <a:txBody>
                    <a:bodyPr/>
                    <a:lstStyle/>
                    <a:p>
                      <a:pPr algn="ctr"/>
                      <a:endParaRPr lang="en-US" sz="2200" dirty="0" smtClean="0">
                        <a:solidFill>
                          <a:schemeClr val="bg1"/>
                        </a:solidFill>
                      </a:endParaRPr>
                    </a:p>
                    <a:p>
                      <a:pPr algn="ctr"/>
                      <a:r>
                        <a:rPr lang="en-US" sz="2200" dirty="0" smtClean="0">
                          <a:solidFill>
                            <a:schemeClr val="bg1"/>
                          </a:solidFill>
                        </a:rPr>
                        <a:t>20%</a:t>
                      </a:r>
                      <a:endParaRPr lang="en-US" sz="2200" dirty="0">
                        <a:solidFill>
                          <a:schemeClr val="bg1"/>
                        </a:solidFill>
                      </a:endParaRPr>
                    </a:p>
                  </a:txBody>
                  <a:tcPr>
                    <a:solidFill>
                      <a:schemeClr val="tx1">
                        <a:lumMod val="75000"/>
                      </a:schemeClr>
                    </a:solidFill>
                  </a:tcPr>
                </a:tc>
              </a:tr>
              <a:tr h="1024923">
                <a:tc>
                  <a:txBody>
                    <a:bodyPr/>
                    <a:lstStyle/>
                    <a:p>
                      <a:pPr algn="r"/>
                      <a:endParaRPr lang="en-US" sz="1200" dirty="0" smtClean="0">
                        <a:solidFill>
                          <a:schemeClr val="bg1"/>
                        </a:solidFill>
                      </a:endParaRPr>
                    </a:p>
                    <a:p>
                      <a:pPr algn="ctr"/>
                      <a:r>
                        <a:rPr lang="en-US" sz="2200" dirty="0" smtClean="0">
                          <a:solidFill>
                            <a:schemeClr val="bg1"/>
                          </a:solidFill>
                        </a:rPr>
                        <a:t>Somewhat</a:t>
                      </a:r>
                      <a:r>
                        <a:rPr lang="en-US" sz="2200" baseline="0" dirty="0" smtClean="0">
                          <a:solidFill>
                            <a:schemeClr val="bg1"/>
                          </a:solidFill>
                        </a:rPr>
                        <a:t> Informed</a:t>
                      </a:r>
                      <a:endParaRPr lang="en-US" sz="2200" dirty="0">
                        <a:solidFill>
                          <a:schemeClr val="bg1"/>
                        </a:solidFill>
                      </a:endParaRPr>
                    </a:p>
                  </a:txBody>
                  <a:tcPr>
                    <a:solidFill>
                      <a:schemeClr val="tx1">
                        <a:lumMod val="75000"/>
                      </a:schemeClr>
                    </a:solidFill>
                  </a:tcPr>
                </a:tc>
                <a:tc>
                  <a:txBody>
                    <a:bodyPr/>
                    <a:lstStyle/>
                    <a:p>
                      <a:pPr algn="ctr"/>
                      <a:endParaRPr lang="en-US" sz="2200" dirty="0" smtClean="0">
                        <a:solidFill>
                          <a:schemeClr val="bg1"/>
                        </a:solidFill>
                      </a:endParaRPr>
                    </a:p>
                    <a:p>
                      <a:pPr algn="ctr"/>
                      <a:r>
                        <a:rPr lang="en-US" sz="2200" dirty="0" smtClean="0">
                          <a:solidFill>
                            <a:schemeClr val="bg1"/>
                          </a:solidFill>
                        </a:rPr>
                        <a:t>54%</a:t>
                      </a:r>
                      <a:endParaRPr lang="en-US" sz="2200" dirty="0">
                        <a:solidFill>
                          <a:schemeClr val="bg1"/>
                        </a:solidFill>
                      </a:endParaRPr>
                    </a:p>
                  </a:txBody>
                  <a:tcPr>
                    <a:solidFill>
                      <a:schemeClr val="tx1">
                        <a:lumMod val="75000"/>
                      </a:schemeClr>
                    </a:solidFill>
                  </a:tcPr>
                </a:tc>
              </a:tr>
              <a:tr h="1097215">
                <a:tc>
                  <a:txBody>
                    <a:bodyPr/>
                    <a:lstStyle/>
                    <a:p>
                      <a:pPr algn="r"/>
                      <a:endParaRPr lang="en-US" sz="1200" dirty="0" smtClean="0">
                        <a:solidFill>
                          <a:schemeClr val="bg1"/>
                        </a:solidFill>
                      </a:endParaRPr>
                    </a:p>
                    <a:p>
                      <a:pPr algn="ctr"/>
                      <a:r>
                        <a:rPr lang="en-US" sz="2200" dirty="0" smtClean="0">
                          <a:solidFill>
                            <a:schemeClr val="bg1"/>
                          </a:solidFill>
                        </a:rPr>
                        <a:t>Not</a:t>
                      </a:r>
                      <a:r>
                        <a:rPr lang="en-US" sz="2200" baseline="0" dirty="0" smtClean="0">
                          <a:solidFill>
                            <a:schemeClr val="bg1"/>
                          </a:solidFill>
                        </a:rPr>
                        <a:t> at All Informed</a:t>
                      </a:r>
                      <a:endParaRPr lang="en-US" sz="2200" dirty="0">
                        <a:solidFill>
                          <a:schemeClr val="bg1"/>
                        </a:solidFill>
                      </a:endParaRPr>
                    </a:p>
                  </a:txBody>
                  <a:tcPr>
                    <a:solidFill>
                      <a:schemeClr val="tx1">
                        <a:lumMod val="75000"/>
                      </a:schemeClr>
                    </a:solidFill>
                  </a:tcPr>
                </a:tc>
                <a:tc>
                  <a:txBody>
                    <a:bodyPr/>
                    <a:lstStyle/>
                    <a:p>
                      <a:pPr algn="ctr"/>
                      <a:endParaRPr lang="en-US" sz="2200" dirty="0" smtClean="0">
                        <a:solidFill>
                          <a:schemeClr val="bg1"/>
                        </a:solidFill>
                      </a:endParaRPr>
                    </a:p>
                    <a:p>
                      <a:pPr algn="ctr"/>
                      <a:r>
                        <a:rPr lang="en-US" sz="2200" dirty="0" smtClean="0">
                          <a:solidFill>
                            <a:schemeClr val="bg1"/>
                          </a:solidFill>
                        </a:rPr>
                        <a:t>26%</a:t>
                      </a:r>
                      <a:endParaRPr lang="en-US" sz="2200" dirty="0">
                        <a:solidFill>
                          <a:schemeClr val="bg1"/>
                        </a:solidFill>
                      </a:endParaRPr>
                    </a:p>
                  </a:txBody>
                  <a:tcPr>
                    <a:solidFill>
                      <a:schemeClr val="tx1">
                        <a:lumMod val="75000"/>
                      </a:schemeClr>
                    </a:solidFill>
                  </a:tcPr>
                </a:tc>
              </a:tr>
            </a:tbl>
          </a:graphicData>
        </a:graphic>
      </p:graphicFrame>
      <p:sp>
        <p:nvSpPr>
          <p:cNvPr id="6" name="Rounded Rectangle 5"/>
          <p:cNvSpPr/>
          <p:nvPr/>
        </p:nvSpPr>
        <p:spPr>
          <a:xfrm>
            <a:off x="3405726" y="3888499"/>
            <a:ext cx="708338" cy="1609860"/>
          </a:xfrm>
          <a:prstGeom prst="roundRect">
            <a:avLst/>
          </a:prstGeom>
          <a:noFill/>
          <a:ln w="34925">
            <a:solidFill>
              <a:srgbClr val="B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4193177" y="3518933"/>
            <a:ext cx="731520" cy="496389"/>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4895557" y="3221502"/>
            <a:ext cx="604911" cy="393895"/>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82834" y="2171700"/>
            <a:ext cx="6061166" cy="4171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2036" y="159027"/>
            <a:ext cx="6612834" cy="967408"/>
          </a:xfrm>
        </p:spPr>
        <p:txBody>
          <a:bodyPr/>
          <a:lstStyle/>
          <a:p>
            <a:r>
              <a:rPr lang="en-US" sz="2800" dirty="0" smtClean="0"/>
              <a:t>Opponents: Persistent and web-savvy</a:t>
            </a:r>
            <a:endParaRPr lang="en-US" sz="2800" dirty="0"/>
          </a:p>
        </p:txBody>
      </p:sp>
      <p:pic>
        <p:nvPicPr>
          <p:cNvPr id="25" name="Picture 3"/>
          <p:cNvPicPr>
            <a:picLocks noChangeAspect="1" noChangeArrowheads="1"/>
          </p:cNvPicPr>
          <p:nvPr/>
        </p:nvPicPr>
        <p:blipFill>
          <a:blip r:embed="rId3" cstate="print"/>
          <a:srcRect l="12078" t="9901" r="28134" b="7789"/>
          <a:stretch>
            <a:fillRect/>
          </a:stretch>
        </p:blipFill>
        <p:spPr bwMode="auto">
          <a:xfrm>
            <a:off x="973905" y="1488161"/>
            <a:ext cx="5031112" cy="4328888"/>
          </a:xfrm>
          <a:prstGeom prst="rect">
            <a:avLst/>
          </a:prstGeom>
          <a:noFill/>
          <a:ln w="22225">
            <a:solidFill>
              <a:schemeClr val="bg1"/>
            </a:solidFill>
            <a:miter lim="800000"/>
            <a:headEnd/>
            <a:tailEnd/>
          </a:ln>
        </p:spPr>
      </p:pic>
      <p:pic>
        <p:nvPicPr>
          <p:cNvPr id="26" name="Picture 25" descr="Anti-CWF Video.jpg"/>
          <p:cNvPicPr>
            <a:picLocks noChangeAspect="1"/>
          </p:cNvPicPr>
          <p:nvPr/>
        </p:nvPicPr>
        <p:blipFill>
          <a:blip r:embed="rId4" cstate="print"/>
          <a:srcRect l="10886" t="8461" r="12910" b="12031"/>
          <a:stretch>
            <a:fillRect/>
          </a:stretch>
        </p:blipFill>
        <p:spPr>
          <a:xfrm>
            <a:off x="3907727" y="2221550"/>
            <a:ext cx="2617672" cy="1934298"/>
          </a:xfrm>
          <a:prstGeom prst="rect">
            <a:avLst/>
          </a:prstGeom>
          <a:ln w="76200">
            <a:solidFill>
              <a:srgbClr val="9B1309"/>
            </a:solidFill>
          </a:ln>
        </p:spPr>
      </p:pic>
      <p:pic>
        <p:nvPicPr>
          <p:cNvPr id="27" name="Picture 2"/>
          <p:cNvPicPr>
            <a:picLocks noChangeAspect="1" noChangeArrowheads="1"/>
          </p:cNvPicPr>
          <p:nvPr/>
        </p:nvPicPr>
        <p:blipFill>
          <a:blip r:embed="rId3" cstate="print"/>
          <a:srcRect l="61043" t="40592" r="17623" b="35788"/>
          <a:stretch>
            <a:fillRect/>
          </a:stretch>
        </p:blipFill>
        <p:spPr bwMode="auto">
          <a:xfrm>
            <a:off x="3270555" y="4181430"/>
            <a:ext cx="2824058" cy="1954148"/>
          </a:xfrm>
          <a:prstGeom prst="rect">
            <a:avLst/>
          </a:prstGeom>
          <a:noFill/>
          <a:ln w="101600">
            <a:solidFill>
              <a:schemeClr val="bg1">
                <a:lumMod val="50000"/>
                <a:lumOff val="50000"/>
              </a:schemeClr>
            </a:solidFill>
            <a:miter lim="800000"/>
            <a:headEnd/>
            <a:tailEnd/>
          </a:ln>
        </p:spPr>
      </p:pic>
      <p:pic>
        <p:nvPicPr>
          <p:cNvPr id="28" name="Picture 27" descr="Fluoride_ConnettBook.jpg"/>
          <p:cNvPicPr>
            <a:picLocks noChangeAspect="1"/>
          </p:cNvPicPr>
          <p:nvPr/>
        </p:nvPicPr>
        <p:blipFill>
          <a:blip r:embed="rId5" cstate="print"/>
          <a:srcRect t="1537" b="6218"/>
          <a:stretch>
            <a:fillRect/>
          </a:stretch>
        </p:blipFill>
        <p:spPr>
          <a:xfrm>
            <a:off x="679269" y="2568705"/>
            <a:ext cx="1777034" cy="2464006"/>
          </a:xfrm>
          <a:prstGeom prst="rect">
            <a:avLst/>
          </a:prstGeom>
          <a:ln w="22225">
            <a:solidFill>
              <a:schemeClr val="bg1"/>
            </a:solidFill>
          </a:ln>
        </p:spPr>
      </p:pic>
      <p:sp>
        <p:nvSpPr>
          <p:cNvPr id="29" name="TextBox 28"/>
          <p:cNvSpPr txBox="1"/>
          <p:nvPr/>
        </p:nvSpPr>
        <p:spPr>
          <a:xfrm>
            <a:off x="6791601" y="2069024"/>
            <a:ext cx="1814285" cy="2431435"/>
          </a:xfrm>
          <a:prstGeom prst="rect">
            <a:avLst/>
          </a:prstGeom>
          <a:noFill/>
        </p:spPr>
        <p:txBody>
          <a:bodyPr wrap="square" lIns="0" rIns="0" rtlCol="0">
            <a:spAutoFit/>
          </a:bodyPr>
          <a:lstStyle/>
          <a:p>
            <a:r>
              <a:rPr lang="en-US" sz="1900" dirty="0" smtClean="0">
                <a:solidFill>
                  <a:schemeClr val="bg1"/>
                </a:solidFill>
                <a:latin typeface="+mn-lt"/>
              </a:rPr>
              <a:t>Opponents</a:t>
            </a:r>
          </a:p>
          <a:p>
            <a:r>
              <a:rPr lang="en-US" sz="1900" dirty="0" smtClean="0">
                <a:solidFill>
                  <a:schemeClr val="bg1"/>
                </a:solidFill>
                <a:latin typeface="+mn-lt"/>
              </a:rPr>
              <a:t>are aggressively posting web content, courting media coverage and circulating anti-fluoride videos.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62539" y="2782957"/>
            <a:ext cx="7381461" cy="363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2278" y="219075"/>
            <a:ext cx="6542847" cy="933450"/>
          </a:xfrm>
        </p:spPr>
        <p:txBody>
          <a:bodyPr/>
          <a:lstStyle/>
          <a:p>
            <a:r>
              <a:rPr lang="en-US" sz="2800" dirty="0" smtClean="0"/>
              <a:t>Comparing each side’s tactics</a:t>
            </a:r>
            <a:endParaRPr lang="en-US" sz="2800" dirty="0"/>
          </a:p>
        </p:txBody>
      </p:sp>
      <p:sp>
        <p:nvSpPr>
          <p:cNvPr id="3" name="Content Placeholder 2"/>
          <p:cNvSpPr>
            <a:spLocks noGrp="1"/>
          </p:cNvSpPr>
          <p:nvPr>
            <p:ph idx="1"/>
          </p:nvPr>
        </p:nvSpPr>
        <p:spPr>
          <a:xfrm>
            <a:off x="655908" y="1463039"/>
            <a:ext cx="3942218" cy="4598127"/>
          </a:xfrm>
        </p:spPr>
        <p:txBody>
          <a:bodyPr/>
          <a:lstStyle/>
          <a:p>
            <a:r>
              <a:rPr lang="en-US" sz="1950" b="1" dirty="0" smtClean="0">
                <a:ea typeface="ヒラギノ角ゴ Pro W3" pitchFamily="1" charset="-128"/>
                <a:cs typeface="Arial" charset="0"/>
              </a:rPr>
              <a:t>They</a:t>
            </a:r>
            <a:r>
              <a:rPr lang="en-US" sz="1950" dirty="0" smtClean="0">
                <a:ea typeface="ヒラギノ角ゴ Pro W3" pitchFamily="1" charset="-128"/>
                <a:cs typeface="Arial" charset="0"/>
              </a:rPr>
              <a:t> are speaking to the </a:t>
            </a:r>
            <a:r>
              <a:rPr lang="en-US" sz="1950" u="sng" dirty="0" smtClean="0">
                <a:ea typeface="ヒラギノ角ゴ Pro W3" pitchFamily="1" charset="-128"/>
                <a:cs typeface="Arial" charset="0"/>
              </a:rPr>
              <a:t>public</a:t>
            </a:r>
            <a:r>
              <a:rPr lang="en-US" sz="1950" dirty="0" smtClean="0">
                <a:ea typeface="ヒラギノ角ゴ Pro W3" pitchFamily="1" charset="-128"/>
                <a:cs typeface="Arial" charset="0"/>
              </a:rPr>
              <a:t> and successfully targeting key audiences.</a:t>
            </a:r>
          </a:p>
          <a:p>
            <a:r>
              <a:rPr lang="en-US" sz="1950" b="1" dirty="0" smtClean="0">
                <a:ea typeface="ヒラギノ角ゴ Pro W3" pitchFamily="1" charset="-128"/>
                <a:cs typeface="Arial" charset="0"/>
              </a:rPr>
              <a:t>They</a:t>
            </a:r>
            <a:r>
              <a:rPr lang="en-US" sz="1950" dirty="0" smtClean="0">
                <a:ea typeface="ヒラギノ角ゴ Pro W3" pitchFamily="1" charset="-128"/>
                <a:cs typeface="Arial" charset="0"/>
              </a:rPr>
              <a:t> use </a:t>
            </a:r>
            <a:r>
              <a:rPr lang="en-US" sz="1950" u="sng" dirty="0" smtClean="0">
                <a:ea typeface="ヒラギノ角ゴ Pro W3" pitchFamily="1" charset="-128"/>
                <a:cs typeface="Arial" charset="0"/>
              </a:rPr>
              <a:t>ordinary</a:t>
            </a:r>
            <a:r>
              <a:rPr lang="en-US" sz="1950" dirty="0" smtClean="0">
                <a:ea typeface="ヒラギノ角ゴ Pro W3" pitchFamily="1" charset="-128"/>
                <a:cs typeface="Arial" charset="0"/>
              </a:rPr>
              <a:t> </a:t>
            </a:r>
            <a:r>
              <a:rPr lang="en-US" sz="1950" u="sng" dirty="0" smtClean="0">
                <a:ea typeface="ヒラギノ角ゴ Pro W3" pitchFamily="1" charset="-128"/>
                <a:cs typeface="Arial" charset="0"/>
              </a:rPr>
              <a:t>language</a:t>
            </a:r>
            <a:r>
              <a:rPr lang="en-US" sz="1950" dirty="0" smtClean="0">
                <a:ea typeface="ヒラギノ角ゴ Pro W3" pitchFamily="1" charset="-128"/>
                <a:cs typeface="Arial" charset="0"/>
              </a:rPr>
              <a:t> to spread fear and doubt.</a:t>
            </a:r>
          </a:p>
          <a:p>
            <a:r>
              <a:rPr lang="en-US" sz="1950" b="1" dirty="0" smtClean="0">
                <a:ea typeface="ヒラギノ角ゴ Pro W3" pitchFamily="1" charset="-128"/>
                <a:cs typeface="Arial" charset="0"/>
              </a:rPr>
              <a:t>They</a:t>
            </a:r>
            <a:r>
              <a:rPr lang="en-US" sz="1950" dirty="0" smtClean="0">
                <a:ea typeface="ヒラギノ角ゴ Pro W3" pitchFamily="1" charset="-128"/>
                <a:cs typeface="Arial" charset="0"/>
              </a:rPr>
              <a:t> have a </a:t>
            </a:r>
            <a:r>
              <a:rPr lang="en-US" sz="1950" u="sng" dirty="0" smtClean="0">
                <a:ea typeface="ヒラギノ角ゴ Pro W3" pitchFamily="1" charset="-128"/>
                <a:cs typeface="Arial" charset="0"/>
              </a:rPr>
              <a:t>strong</a:t>
            </a:r>
            <a:r>
              <a:rPr lang="en-US" sz="1950" dirty="0" smtClean="0">
                <a:ea typeface="ヒラギノ角ゴ Pro W3" pitchFamily="1" charset="-128"/>
                <a:cs typeface="Arial" charset="0"/>
              </a:rPr>
              <a:t> </a:t>
            </a:r>
            <a:r>
              <a:rPr lang="en-US" sz="1950" u="sng" dirty="0" smtClean="0">
                <a:ea typeface="ヒラギノ角ゴ Pro W3" pitchFamily="1" charset="-128"/>
                <a:cs typeface="Arial" charset="0"/>
              </a:rPr>
              <a:t>presence</a:t>
            </a:r>
            <a:r>
              <a:rPr lang="en-US" sz="1950" dirty="0" smtClean="0">
                <a:ea typeface="ヒラギノ角ゴ Pro W3" pitchFamily="1" charset="-128"/>
                <a:cs typeface="Arial" charset="0"/>
              </a:rPr>
              <a:t> online and in social media.</a:t>
            </a:r>
          </a:p>
          <a:p>
            <a:pPr>
              <a:buNone/>
            </a:pPr>
            <a:endParaRPr lang="en-US" sz="1200" dirty="0" smtClean="0">
              <a:ea typeface="ヒラギノ角ゴ Pro W3" pitchFamily="1" charset="-128"/>
              <a:cs typeface="Arial" charset="0"/>
            </a:endParaRPr>
          </a:p>
          <a:p>
            <a:r>
              <a:rPr lang="en-US" sz="1950" b="1" dirty="0" smtClean="0">
                <a:ea typeface="ヒラギノ角ゴ Pro W3" pitchFamily="1" charset="-128"/>
                <a:cs typeface="Arial" charset="0"/>
              </a:rPr>
              <a:t>We </a:t>
            </a:r>
            <a:r>
              <a:rPr lang="en-US" sz="1950" dirty="0" smtClean="0">
                <a:ea typeface="ヒラギノ角ゴ Pro W3" pitchFamily="1" charset="-128"/>
                <a:cs typeface="Arial" charset="0"/>
              </a:rPr>
              <a:t>are more likely to communicate through conferences and list-</a:t>
            </a:r>
            <a:r>
              <a:rPr lang="en-US" sz="1950" dirty="0" err="1" smtClean="0">
                <a:ea typeface="ヒラギノ角ゴ Pro W3" pitchFamily="1" charset="-128"/>
                <a:cs typeface="Arial" charset="0"/>
              </a:rPr>
              <a:t>servs</a:t>
            </a:r>
            <a:r>
              <a:rPr lang="en-US" sz="1950" dirty="0" smtClean="0">
                <a:ea typeface="ヒラギノ角ゴ Pro W3" pitchFamily="1" charset="-128"/>
                <a:cs typeface="Arial" charset="0"/>
              </a:rPr>
              <a:t>.</a:t>
            </a:r>
          </a:p>
          <a:p>
            <a:r>
              <a:rPr lang="en-US" sz="1950" b="1" dirty="0" smtClean="0">
                <a:ea typeface="ヒラギノ角ゴ Pro W3" pitchFamily="1" charset="-128"/>
                <a:cs typeface="Arial" charset="0"/>
              </a:rPr>
              <a:t>We </a:t>
            </a:r>
            <a:r>
              <a:rPr lang="en-US" sz="1950" dirty="0" smtClean="0">
                <a:ea typeface="ヒラギノ角ゴ Pro W3" pitchFamily="1" charset="-128"/>
                <a:cs typeface="Arial" charset="0"/>
              </a:rPr>
              <a:t>often use </a:t>
            </a:r>
            <a:r>
              <a:rPr lang="en-US" sz="1950" u="sng" dirty="0" smtClean="0">
                <a:ea typeface="ヒラギノ角ゴ Pro W3" pitchFamily="1" charset="-128"/>
                <a:cs typeface="Arial" charset="0"/>
              </a:rPr>
              <a:t>clinical</a:t>
            </a:r>
            <a:r>
              <a:rPr lang="en-US" sz="1950" dirty="0" smtClean="0">
                <a:ea typeface="ヒラギノ角ゴ Pro W3" pitchFamily="1" charset="-128"/>
                <a:cs typeface="Arial" charset="0"/>
              </a:rPr>
              <a:t> </a:t>
            </a:r>
            <a:r>
              <a:rPr lang="en-US" sz="1950" u="sng" dirty="0" smtClean="0">
                <a:ea typeface="ヒラギノ角ゴ Pro W3" pitchFamily="1" charset="-128"/>
                <a:cs typeface="Arial" charset="0"/>
              </a:rPr>
              <a:t>language</a:t>
            </a:r>
            <a:r>
              <a:rPr lang="en-US" sz="1950" dirty="0" smtClean="0">
                <a:ea typeface="ヒラギノ角ゴ Pro W3" pitchFamily="1" charset="-128"/>
                <a:cs typeface="Arial" charset="0"/>
              </a:rPr>
              <a:t> and don’t do much to correct distortions.</a:t>
            </a:r>
          </a:p>
          <a:p>
            <a:r>
              <a:rPr lang="en-US" sz="1950" b="1" dirty="0" smtClean="0">
                <a:ea typeface="ヒラギノ角ゴ Pro W3" pitchFamily="1" charset="-128"/>
                <a:cs typeface="Arial" charset="0"/>
              </a:rPr>
              <a:t>We </a:t>
            </a:r>
            <a:r>
              <a:rPr lang="en-US" sz="1950" dirty="0" smtClean="0">
                <a:ea typeface="ヒラギノ角ゴ Pro W3" pitchFamily="1" charset="-128"/>
                <a:cs typeface="Arial" charset="0"/>
              </a:rPr>
              <a:t>have a relatively </a:t>
            </a:r>
            <a:r>
              <a:rPr lang="en-US" sz="1950" u="sng" dirty="0" smtClean="0">
                <a:ea typeface="ヒラギノ角ゴ Pro W3" pitchFamily="1" charset="-128"/>
                <a:cs typeface="Arial" charset="0"/>
              </a:rPr>
              <a:t>low</a:t>
            </a:r>
            <a:r>
              <a:rPr lang="en-US" sz="1950" dirty="0" smtClean="0">
                <a:ea typeface="ヒラギノ角ゴ Pro W3" pitchFamily="1" charset="-128"/>
                <a:cs typeface="Arial" charset="0"/>
              </a:rPr>
              <a:t> </a:t>
            </a:r>
            <a:r>
              <a:rPr lang="en-US" sz="1950" u="sng" dirty="0" smtClean="0">
                <a:ea typeface="ヒラギノ角ゴ Pro W3" pitchFamily="1" charset="-128"/>
                <a:cs typeface="Arial" charset="0"/>
              </a:rPr>
              <a:t>profile</a:t>
            </a:r>
            <a:r>
              <a:rPr lang="en-US" sz="1950" dirty="0" smtClean="0">
                <a:ea typeface="ヒラギノ角ゴ Pro W3" pitchFamily="1" charset="-128"/>
                <a:cs typeface="Arial" charset="0"/>
              </a:rPr>
              <a:t> on the web and in social media.</a:t>
            </a:r>
          </a:p>
        </p:txBody>
      </p:sp>
      <p:cxnSp>
        <p:nvCxnSpPr>
          <p:cNvPr id="6" name="Straight Connector 5"/>
          <p:cNvCxnSpPr/>
          <p:nvPr/>
        </p:nvCxnSpPr>
        <p:spPr>
          <a:xfrm>
            <a:off x="680634" y="3614343"/>
            <a:ext cx="3812988" cy="0"/>
          </a:xfrm>
          <a:prstGeom prst="line">
            <a:avLst/>
          </a:prstGeom>
          <a:ln w="50800">
            <a:solidFill>
              <a:srgbClr val="A20000"/>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2" cstate="print"/>
          <a:srcRect l="9722" t="28478" r="62778" b="57174"/>
          <a:stretch>
            <a:fillRect/>
          </a:stretch>
        </p:blipFill>
        <p:spPr bwMode="auto">
          <a:xfrm>
            <a:off x="4893412" y="1474170"/>
            <a:ext cx="3352799" cy="1093304"/>
          </a:xfrm>
          <a:prstGeom prst="rect">
            <a:avLst/>
          </a:prstGeom>
          <a:noFill/>
          <a:ln w="9525">
            <a:noFill/>
            <a:miter lim="800000"/>
            <a:headEnd/>
            <a:tailEnd/>
          </a:ln>
        </p:spPr>
      </p:pic>
      <p:pic>
        <p:nvPicPr>
          <p:cNvPr id="1026" name="Picture 2"/>
          <p:cNvPicPr>
            <a:picLocks noChangeAspect="1" noChangeArrowheads="1"/>
          </p:cNvPicPr>
          <p:nvPr/>
        </p:nvPicPr>
        <p:blipFill>
          <a:blip r:embed="rId2" cstate="print"/>
          <a:srcRect l="11679" t="63052" r="58834" b="29087"/>
          <a:stretch>
            <a:fillRect/>
          </a:stretch>
        </p:blipFill>
        <p:spPr bwMode="auto">
          <a:xfrm>
            <a:off x="4945480" y="3137315"/>
            <a:ext cx="3340488" cy="556593"/>
          </a:xfrm>
          <a:prstGeom prst="rect">
            <a:avLst/>
          </a:prstGeom>
          <a:noFill/>
          <a:ln w="9525">
            <a:noFill/>
            <a:miter lim="800000"/>
            <a:headEnd/>
            <a:tailEnd/>
          </a:ln>
        </p:spPr>
      </p:pic>
      <p:sp>
        <p:nvSpPr>
          <p:cNvPr id="13" name="Rectangle 12"/>
          <p:cNvSpPr/>
          <p:nvPr/>
        </p:nvSpPr>
        <p:spPr>
          <a:xfrm>
            <a:off x="4906664" y="1467543"/>
            <a:ext cx="3352799" cy="2252869"/>
          </a:xfrm>
          <a:prstGeom prst="rect">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919503" y="2419836"/>
            <a:ext cx="3319462" cy="2271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943314" y="2448458"/>
            <a:ext cx="3267075" cy="707838"/>
          </a:xfrm>
          <a:prstGeom prst="rect">
            <a:avLst/>
          </a:prstGeom>
          <a:solidFill>
            <a:schemeClr val="tx1"/>
          </a:solidFill>
        </p:spPr>
        <p:txBody>
          <a:bodyPr wrap="square">
            <a:spAutoFit/>
          </a:bodyPr>
          <a:lstStyle/>
          <a:p>
            <a:r>
              <a:rPr lang="en-US" sz="2000" b="1" dirty="0" smtClean="0">
                <a:solidFill>
                  <a:schemeClr val="bg1"/>
                </a:solidFill>
                <a:latin typeface="Times New Roman" pitchFamily="18" charset="0"/>
                <a:ea typeface="ヒラギノ角ゴ Pro W3" pitchFamily="1" charset="-128"/>
                <a:cs typeface="Times New Roman" pitchFamily="18" charset="0"/>
              </a:rPr>
              <a:t>Water Fluoridation:</a:t>
            </a:r>
          </a:p>
          <a:p>
            <a:r>
              <a:rPr lang="en-US" sz="2000" b="1" dirty="0" smtClean="0">
                <a:solidFill>
                  <a:schemeClr val="bg1"/>
                </a:solidFill>
                <a:latin typeface="Times New Roman" pitchFamily="18" charset="0"/>
                <a:ea typeface="ヒラギノ角ゴ Pro W3" pitchFamily="1" charset="-128"/>
                <a:cs typeface="Times New Roman" pitchFamily="18" charset="0"/>
              </a:rPr>
              <a:t>A Corporate-Inspired Scam</a:t>
            </a:r>
            <a:endParaRPr lang="en-US" sz="2000" b="1" dirty="0">
              <a:solidFill>
                <a:schemeClr val="bg1"/>
              </a:solidFill>
              <a:latin typeface="Times New Roman" pitchFamily="18" charset="0"/>
              <a:cs typeface="Times New Roman" pitchFamily="18" charset="0"/>
            </a:endParaRPr>
          </a:p>
        </p:txBody>
      </p:sp>
      <p:pic>
        <p:nvPicPr>
          <p:cNvPr id="15" name="Picture 14" descr="CWF Protester.jpg"/>
          <p:cNvPicPr>
            <a:picLocks noChangeAspect="1"/>
          </p:cNvPicPr>
          <p:nvPr/>
        </p:nvPicPr>
        <p:blipFill>
          <a:blip r:embed="rId3" cstate="print"/>
          <a:srcRect l="9740" t="5745" r="16372" b="31434"/>
          <a:stretch>
            <a:fillRect/>
          </a:stretch>
        </p:blipFill>
        <p:spPr>
          <a:xfrm>
            <a:off x="5105796" y="3492696"/>
            <a:ext cx="1944382" cy="2486074"/>
          </a:xfrm>
          <a:prstGeom prst="rect">
            <a:avLst/>
          </a:prstGeom>
          <a:ln w="22225">
            <a:solidFill>
              <a:schemeClr val="bg1"/>
            </a:solidFill>
          </a:ln>
        </p:spPr>
      </p:pic>
      <p:pic>
        <p:nvPicPr>
          <p:cNvPr id="21" name="Picture 20" descr="Fluoride Book.jpg"/>
          <p:cNvPicPr>
            <a:picLocks noChangeAspect="1"/>
          </p:cNvPicPr>
          <p:nvPr/>
        </p:nvPicPr>
        <p:blipFill>
          <a:blip r:embed="rId4" cstate="print"/>
          <a:srcRect t="10969"/>
          <a:stretch>
            <a:fillRect/>
          </a:stretch>
        </p:blipFill>
        <p:spPr>
          <a:xfrm>
            <a:off x="6888988" y="3143124"/>
            <a:ext cx="1678676" cy="2400131"/>
          </a:xfrm>
          <a:prstGeom prst="rect">
            <a:avLst/>
          </a:prstGeom>
          <a:ln w="22225">
            <a:solidFill>
              <a:schemeClr val="bg1"/>
            </a:solid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56709" y="2952206"/>
            <a:ext cx="6087291" cy="34485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69818" y="219075"/>
            <a:ext cx="6545308" cy="933450"/>
          </a:xfrm>
        </p:spPr>
        <p:txBody>
          <a:bodyPr/>
          <a:lstStyle/>
          <a:p>
            <a:r>
              <a:rPr lang="en-US" sz="2800" dirty="0" smtClean="0"/>
              <a:t>A perfect storm</a:t>
            </a:r>
            <a:endParaRPr lang="en-US" sz="2800" dirty="0"/>
          </a:p>
        </p:txBody>
      </p:sp>
      <p:sp>
        <p:nvSpPr>
          <p:cNvPr id="3" name="Content Placeholder 2"/>
          <p:cNvSpPr>
            <a:spLocks noGrp="1"/>
          </p:cNvSpPr>
          <p:nvPr>
            <p:ph sz="half" idx="1"/>
          </p:nvPr>
        </p:nvSpPr>
        <p:spPr>
          <a:xfrm>
            <a:off x="5180933" y="1491177"/>
            <a:ext cx="2964262" cy="4698608"/>
          </a:xfrm>
        </p:spPr>
        <p:txBody>
          <a:bodyPr/>
          <a:lstStyle/>
          <a:p>
            <a:pPr>
              <a:spcAft>
                <a:spcPts val="1500"/>
              </a:spcAft>
            </a:pPr>
            <a:r>
              <a:rPr lang="en-US" sz="1950" dirty="0" smtClean="0"/>
              <a:t>The vacuum of public knowledge gets filled by the misinformation online</a:t>
            </a:r>
          </a:p>
          <a:p>
            <a:pPr>
              <a:spcAft>
                <a:spcPts val="1500"/>
              </a:spcAft>
            </a:pPr>
            <a:r>
              <a:rPr lang="en-US" sz="1950" dirty="0" smtClean="0"/>
              <a:t>The growing distrust of government’s role in health or other issues</a:t>
            </a:r>
          </a:p>
          <a:p>
            <a:pPr>
              <a:spcAft>
                <a:spcPts val="1500"/>
              </a:spcAft>
            </a:pPr>
            <a:r>
              <a:rPr lang="en-US" sz="1950" dirty="0" smtClean="0"/>
              <a:t>The public health community is complacent</a:t>
            </a:r>
          </a:p>
          <a:p>
            <a:pPr>
              <a:spcAft>
                <a:spcPts val="1500"/>
              </a:spcAft>
            </a:pPr>
            <a:r>
              <a:rPr lang="en-US" sz="1950" dirty="0" smtClean="0"/>
              <a:t>Opponents have learned to package their arguments as science</a:t>
            </a:r>
          </a:p>
        </p:txBody>
      </p:sp>
      <p:pic>
        <p:nvPicPr>
          <p:cNvPr id="6" name="Picture 5" descr="Road Ahead - Trouble.jpg"/>
          <p:cNvPicPr>
            <a:picLocks noChangeAspect="1"/>
          </p:cNvPicPr>
          <p:nvPr/>
        </p:nvPicPr>
        <p:blipFill>
          <a:blip r:embed="rId2" cstate="print"/>
          <a:srcRect l="4178" t="1104" r="5345"/>
          <a:stretch>
            <a:fillRect/>
          </a:stretch>
        </p:blipFill>
        <p:spPr>
          <a:xfrm>
            <a:off x="0" y="1094749"/>
            <a:ext cx="4872446" cy="532576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9256" y="2975020"/>
            <a:ext cx="7044744" cy="3438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6063" y="520505"/>
            <a:ext cx="5350676" cy="632020"/>
          </a:xfrm>
        </p:spPr>
        <p:txBody>
          <a:bodyPr/>
          <a:lstStyle/>
          <a:p>
            <a:r>
              <a:rPr lang="en-US" sz="2800" dirty="0" smtClean="0"/>
              <a:t>Takeaway: Avoid clinical language</a:t>
            </a:r>
            <a:endParaRPr lang="en-US" sz="2800" dirty="0"/>
          </a:p>
        </p:txBody>
      </p:sp>
      <p:grpSp>
        <p:nvGrpSpPr>
          <p:cNvPr id="5" name="Group 20"/>
          <p:cNvGrpSpPr/>
          <p:nvPr/>
        </p:nvGrpSpPr>
        <p:grpSpPr>
          <a:xfrm>
            <a:off x="404002" y="1866248"/>
            <a:ext cx="4494725" cy="3245477"/>
            <a:chOff x="347730" y="1880315"/>
            <a:chExt cx="4494725" cy="3245477"/>
          </a:xfrm>
        </p:grpSpPr>
        <p:pic>
          <p:nvPicPr>
            <p:cNvPr id="3" name="Picture 2"/>
            <p:cNvPicPr>
              <a:picLocks noChangeAspect="1" noChangeArrowheads="1"/>
            </p:cNvPicPr>
            <p:nvPr/>
          </p:nvPicPr>
          <p:blipFill>
            <a:blip r:embed="rId2" cstate="print"/>
            <a:srcRect l="15882" t="11118" r="33451" b="75361"/>
            <a:stretch>
              <a:fillRect/>
            </a:stretch>
          </p:blipFill>
          <p:spPr bwMode="auto">
            <a:xfrm>
              <a:off x="390109" y="1914696"/>
              <a:ext cx="4452346" cy="742610"/>
            </a:xfrm>
            <a:prstGeom prst="rect">
              <a:avLst/>
            </a:prstGeom>
            <a:noFill/>
            <a:ln w="9525">
              <a:noFill/>
              <a:miter lim="800000"/>
              <a:headEnd/>
              <a:tailEnd/>
            </a:ln>
          </p:spPr>
        </p:pic>
        <p:sp>
          <p:nvSpPr>
            <p:cNvPr id="19" name="Rectangle 18"/>
            <p:cNvSpPr/>
            <p:nvPr/>
          </p:nvSpPr>
          <p:spPr>
            <a:xfrm>
              <a:off x="347730" y="1880315"/>
              <a:ext cx="4288664" cy="3245477"/>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2" cstate="print"/>
            <a:srcRect l="28719" t="29706" r="43611" b="45127"/>
            <a:stretch>
              <a:fillRect/>
            </a:stretch>
          </p:blipFill>
          <p:spPr bwMode="auto">
            <a:xfrm>
              <a:off x="376084" y="2675966"/>
              <a:ext cx="4210664" cy="2393576"/>
            </a:xfrm>
            <a:prstGeom prst="rect">
              <a:avLst/>
            </a:prstGeom>
            <a:noFill/>
            <a:ln w="9525">
              <a:noFill/>
              <a:miter lim="800000"/>
              <a:headEnd/>
              <a:tailEnd/>
            </a:ln>
          </p:spPr>
        </p:pic>
      </p:grpSp>
      <p:sp>
        <p:nvSpPr>
          <p:cNvPr id="17" name="Rectangle 16"/>
          <p:cNvSpPr/>
          <p:nvPr/>
        </p:nvSpPr>
        <p:spPr>
          <a:xfrm>
            <a:off x="253219" y="5227635"/>
            <a:ext cx="3446586" cy="992579"/>
          </a:xfrm>
          <a:prstGeom prst="rect">
            <a:avLst/>
          </a:prstGeom>
        </p:spPr>
        <p:txBody>
          <a:bodyPr wrap="square">
            <a:spAutoFit/>
          </a:bodyPr>
          <a:lstStyle/>
          <a:p>
            <a:pPr algn="r"/>
            <a:r>
              <a:rPr lang="en-US" sz="1950" i="1" dirty="0" smtClean="0">
                <a:solidFill>
                  <a:schemeClr val="bg1"/>
                </a:solidFill>
                <a:latin typeface="+mn-lt"/>
              </a:rPr>
              <a:t>Using the word “chemical” plays into the fear-based message of anti-fluoride activists</a:t>
            </a:r>
            <a:endParaRPr lang="en-US" sz="1950" i="1" dirty="0">
              <a:solidFill>
                <a:schemeClr val="bg1"/>
              </a:solidFill>
              <a:latin typeface="+mn-lt"/>
            </a:endParaRPr>
          </a:p>
        </p:txBody>
      </p:sp>
      <p:pic>
        <p:nvPicPr>
          <p:cNvPr id="1026" name="Picture 2"/>
          <p:cNvPicPr>
            <a:picLocks noChangeAspect="1" noChangeArrowheads="1"/>
          </p:cNvPicPr>
          <p:nvPr/>
        </p:nvPicPr>
        <p:blipFill>
          <a:blip r:embed="rId3" cstate="print"/>
          <a:srcRect l="24044" t="28226" r="43587" b="46253"/>
          <a:stretch>
            <a:fillRect/>
          </a:stretch>
        </p:blipFill>
        <p:spPr bwMode="auto">
          <a:xfrm>
            <a:off x="3392863" y="1625389"/>
            <a:ext cx="5301510" cy="2612412"/>
          </a:xfrm>
          <a:prstGeom prst="rect">
            <a:avLst/>
          </a:prstGeom>
          <a:noFill/>
          <a:ln w="9525">
            <a:noFill/>
            <a:miter lim="800000"/>
            <a:headEnd/>
            <a:tailEnd/>
          </a:ln>
        </p:spPr>
      </p:pic>
      <p:sp>
        <p:nvSpPr>
          <p:cNvPr id="9" name="Rectangle 8"/>
          <p:cNvSpPr/>
          <p:nvPr/>
        </p:nvSpPr>
        <p:spPr>
          <a:xfrm>
            <a:off x="3413113" y="1644467"/>
            <a:ext cx="4958366" cy="572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320826" y="1505171"/>
            <a:ext cx="133350" cy="2733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377695" y="2252615"/>
            <a:ext cx="2026908" cy="283336"/>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16063" y="1617573"/>
            <a:ext cx="5478793" cy="2640381"/>
          </a:xfrm>
          <a:prstGeom prst="rect">
            <a:avLst/>
          </a:prstGeom>
          <a:noFill/>
          <a:ln>
            <a:solidFill>
              <a:srgbClr val="005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498718" y="1846173"/>
            <a:ext cx="4922001" cy="415498"/>
          </a:xfrm>
          <a:prstGeom prst="rect">
            <a:avLst/>
          </a:prstGeom>
          <a:noFill/>
        </p:spPr>
        <p:txBody>
          <a:bodyPr wrap="square" lIns="0" rIns="0" rtlCol="0">
            <a:spAutoFit/>
          </a:bodyPr>
          <a:lstStyle/>
          <a:p>
            <a:r>
              <a:rPr lang="en-US" sz="2100" b="1" dirty="0" smtClean="0">
                <a:solidFill>
                  <a:srgbClr val="643200"/>
                </a:solidFill>
              </a:rPr>
              <a:t>Dental Health and Fluoride Treatment</a:t>
            </a:r>
          </a:p>
        </p:txBody>
      </p:sp>
      <p:pic>
        <p:nvPicPr>
          <p:cNvPr id="7" name="Picture 6" descr="WebMD.gif"/>
          <p:cNvPicPr>
            <a:picLocks noChangeAspect="1"/>
          </p:cNvPicPr>
          <p:nvPr/>
        </p:nvPicPr>
        <p:blipFill>
          <a:blip r:embed="rId4" cstate="print"/>
          <a:stretch>
            <a:fillRect/>
          </a:stretch>
        </p:blipFill>
        <p:spPr>
          <a:xfrm>
            <a:off x="5448734" y="1322609"/>
            <a:ext cx="1330310" cy="452046"/>
          </a:xfrm>
          <a:prstGeom prst="rect">
            <a:avLst/>
          </a:prstGeom>
          <a:ln w="22225">
            <a:solidFill>
              <a:srgbClr val="004FC4"/>
            </a:solidFill>
          </a:ln>
        </p:spPr>
      </p:pic>
      <p:sp>
        <p:nvSpPr>
          <p:cNvPr id="14" name="Rectangle 13"/>
          <p:cNvSpPr/>
          <p:nvPr/>
        </p:nvSpPr>
        <p:spPr>
          <a:xfrm>
            <a:off x="3813494" y="3558307"/>
            <a:ext cx="4639235" cy="2353235"/>
          </a:xfrm>
          <a:prstGeom prst="rect">
            <a:avLst/>
          </a:prstGeom>
          <a:solidFill>
            <a:srgbClr val="CFD9DB"/>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947967" y="4365131"/>
            <a:ext cx="4437528" cy="1477328"/>
          </a:xfrm>
          <a:prstGeom prst="rect">
            <a:avLst/>
          </a:prstGeom>
          <a:noFill/>
        </p:spPr>
        <p:txBody>
          <a:bodyPr wrap="square" lIns="0" rIns="0" rtlCol="0">
            <a:spAutoFit/>
          </a:bodyPr>
          <a:lstStyle/>
          <a:p>
            <a:r>
              <a:rPr lang="en-US" sz="1500" dirty="0" smtClean="0">
                <a:solidFill>
                  <a:schemeClr val="bg1">
                    <a:lumMod val="95000"/>
                    <a:lumOff val="5000"/>
                  </a:schemeClr>
                </a:solidFill>
                <a:latin typeface="Times New Roman" pitchFamily="18" charset="0"/>
                <a:cs typeface="Times New Roman" pitchFamily="18" charset="0"/>
              </a:rPr>
              <a:t>Wichita’s water supply has sparked</a:t>
            </a:r>
          </a:p>
          <a:p>
            <a:r>
              <a:rPr lang="en-US" sz="1500" dirty="0" smtClean="0">
                <a:solidFill>
                  <a:schemeClr val="bg1">
                    <a:lumMod val="95000"/>
                    <a:lumOff val="5000"/>
                  </a:schemeClr>
                </a:solidFill>
                <a:latin typeface="Times New Roman" pitchFamily="18" charset="0"/>
                <a:cs typeface="Times New Roman" pitchFamily="18" charset="0"/>
              </a:rPr>
              <a:t>a debate for decades that has pitted</a:t>
            </a:r>
          </a:p>
          <a:p>
            <a:r>
              <a:rPr lang="en-US" sz="1500" dirty="0" smtClean="0">
                <a:solidFill>
                  <a:schemeClr val="bg1">
                    <a:lumMod val="95000"/>
                    <a:lumOff val="5000"/>
                  </a:schemeClr>
                </a:solidFill>
                <a:latin typeface="Times New Roman" pitchFamily="18" charset="0"/>
                <a:cs typeface="Times New Roman" pitchFamily="18" charset="0"/>
              </a:rPr>
              <a:t>health professionals against every-</a:t>
            </a:r>
          </a:p>
          <a:p>
            <a:r>
              <a:rPr lang="en-US" sz="1500" dirty="0" smtClean="0">
                <a:solidFill>
                  <a:schemeClr val="bg1">
                    <a:lumMod val="95000"/>
                    <a:lumOff val="5000"/>
                  </a:schemeClr>
                </a:solidFill>
                <a:latin typeface="Times New Roman" pitchFamily="18" charset="0"/>
                <a:cs typeface="Times New Roman" pitchFamily="18" charset="0"/>
              </a:rPr>
              <a:t>day Kansans as to whether to flouridate it or not. “It's one of the most highly studied chemicals we've ever had," said Wichita dentist Dr. Brick Scheer.</a:t>
            </a:r>
          </a:p>
        </p:txBody>
      </p:sp>
      <p:sp>
        <p:nvSpPr>
          <p:cNvPr id="15" name="Rectangle 14"/>
          <p:cNvSpPr/>
          <p:nvPr/>
        </p:nvSpPr>
        <p:spPr>
          <a:xfrm>
            <a:off x="3867281" y="3598648"/>
            <a:ext cx="3039036" cy="800219"/>
          </a:xfrm>
          <a:prstGeom prst="rect">
            <a:avLst/>
          </a:prstGeom>
        </p:spPr>
        <p:txBody>
          <a:bodyPr wrap="square">
            <a:spAutoFit/>
          </a:bodyPr>
          <a:lstStyle/>
          <a:p>
            <a:r>
              <a:rPr lang="en-US" sz="2300" b="1" spc="-20" dirty="0" smtClean="0">
                <a:solidFill>
                  <a:schemeClr val="bg1">
                    <a:lumMod val="95000"/>
                    <a:lumOff val="5000"/>
                  </a:schemeClr>
                </a:solidFill>
                <a:latin typeface="Times New Roman" pitchFamily="18" charset="0"/>
                <a:cs typeface="Times New Roman" pitchFamily="18" charset="0"/>
              </a:rPr>
              <a:t>Debate Continues    Over Fluoridation</a:t>
            </a:r>
            <a:endParaRPr lang="en-US" sz="2300" spc="-20" dirty="0">
              <a:solidFill>
                <a:schemeClr val="bg1">
                  <a:lumMod val="95000"/>
                  <a:lumOff val="5000"/>
                </a:schemeClr>
              </a:solidFill>
              <a:latin typeface="Times New Roman" pitchFamily="18" charset="0"/>
              <a:cs typeface="Times New Roman" pitchFamily="18" charset="0"/>
            </a:endParaRPr>
          </a:p>
        </p:txBody>
      </p:sp>
      <p:pic>
        <p:nvPicPr>
          <p:cNvPr id="16" name="Picture 15" descr="KSN-Wichita.jpg"/>
          <p:cNvPicPr>
            <a:picLocks noChangeAspect="1"/>
          </p:cNvPicPr>
          <p:nvPr/>
        </p:nvPicPr>
        <p:blipFill>
          <a:blip r:embed="rId5" cstate="print"/>
          <a:srcRect l="7692" r="7692" b="2923"/>
          <a:stretch>
            <a:fillRect/>
          </a:stretch>
        </p:blipFill>
        <p:spPr>
          <a:xfrm>
            <a:off x="6771846" y="3623300"/>
            <a:ext cx="1479176" cy="1414183"/>
          </a:xfrm>
          <a:prstGeom prst="rect">
            <a:avLst/>
          </a:prstGeom>
        </p:spPr>
      </p:pic>
      <p:cxnSp>
        <p:nvCxnSpPr>
          <p:cNvPr id="20" name="Straight Connector 19"/>
          <p:cNvCxnSpPr/>
          <p:nvPr/>
        </p:nvCxnSpPr>
        <p:spPr>
          <a:xfrm>
            <a:off x="7743899" y="5312377"/>
            <a:ext cx="618565"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34517" y="5548472"/>
            <a:ext cx="402067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80135" y="3370113"/>
            <a:ext cx="219192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818" y="520505"/>
            <a:ext cx="5640139" cy="632020"/>
          </a:xfrm>
        </p:spPr>
        <p:txBody>
          <a:bodyPr/>
          <a:lstStyle/>
          <a:p>
            <a:r>
              <a:rPr lang="en-US" sz="2800" dirty="0" smtClean="0"/>
              <a:t>Takeaway: Frame the issue correctly</a:t>
            </a:r>
            <a:endParaRPr lang="en-US" sz="2800" dirty="0"/>
          </a:p>
        </p:txBody>
      </p:sp>
      <p:sp>
        <p:nvSpPr>
          <p:cNvPr id="3" name="Rectangle 2"/>
          <p:cNvSpPr/>
          <p:nvPr/>
        </p:nvSpPr>
        <p:spPr>
          <a:xfrm>
            <a:off x="2194560" y="2259874"/>
            <a:ext cx="6949440" cy="41670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118193" y="1391698"/>
            <a:ext cx="5345723" cy="4839286"/>
          </a:xfrm>
          <a:prstGeom prst="ellipse">
            <a:avLst/>
          </a:prstGeom>
          <a:ln>
            <a:solidFill>
              <a:schemeClr val="bg2">
                <a:lumMod val="75000"/>
              </a:schemeClr>
            </a:solidFill>
          </a:ln>
          <a:effectLst>
            <a:outerShdw blurRad="304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591930" y="4864880"/>
            <a:ext cx="1248258" cy="1061829"/>
          </a:xfrm>
          <a:prstGeom prst="rect">
            <a:avLst/>
          </a:prstGeom>
        </p:spPr>
        <p:txBody>
          <a:bodyPr wrap="square">
            <a:spAutoFit/>
          </a:bodyPr>
          <a:lstStyle/>
          <a:p>
            <a:pPr algn="ctr">
              <a:buNone/>
            </a:pPr>
            <a:r>
              <a:rPr lang="en-US" sz="2100" dirty="0" smtClean="0">
                <a:solidFill>
                  <a:schemeClr val="bg1"/>
                </a:solidFill>
                <a:latin typeface="+mn-lt"/>
              </a:rPr>
              <a:t>Better Job</a:t>
            </a:r>
          </a:p>
          <a:p>
            <a:pPr algn="ctr">
              <a:buNone/>
            </a:pPr>
            <a:r>
              <a:rPr lang="en-US" sz="2100" dirty="0" smtClean="0">
                <a:solidFill>
                  <a:schemeClr val="bg1"/>
                </a:solidFill>
                <a:latin typeface="+mn-lt"/>
              </a:rPr>
              <a:t>Prospects</a:t>
            </a:r>
            <a:endParaRPr lang="en-US" sz="2100" dirty="0">
              <a:solidFill>
                <a:schemeClr val="bg1"/>
              </a:solidFill>
              <a:latin typeface="+mn-lt"/>
            </a:endParaRPr>
          </a:p>
        </p:txBody>
      </p:sp>
      <p:sp>
        <p:nvSpPr>
          <p:cNvPr id="6" name="Rectangle 5"/>
          <p:cNvSpPr/>
          <p:nvPr/>
        </p:nvSpPr>
        <p:spPr>
          <a:xfrm>
            <a:off x="3017337" y="4601311"/>
            <a:ext cx="1493949" cy="1061829"/>
          </a:xfrm>
          <a:prstGeom prst="rect">
            <a:avLst/>
          </a:prstGeom>
        </p:spPr>
        <p:txBody>
          <a:bodyPr wrap="square">
            <a:spAutoFit/>
          </a:bodyPr>
          <a:lstStyle/>
          <a:p>
            <a:pPr algn="ctr">
              <a:buNone/>
            </a:pPr>
            <a:r>
              <a:rPr lang="en-US" sz="2100" dirty="0" smtClean="0">
                <a:solidFill>
                  <a:schemeClr val="bg1"/>
                </a:solidFill>
                <a:latin typeface="+mn-lt"/>
              </a:rPr>
              <a:t>Kids Miss Fewer School Days</a:t>
            </a:r>
          </a:p>
        </p:txBody>
      </p:sp>
      <p:sp>
        <p:nvSpPr>
          <p:cNvPr id="7" name="Rectangle 6"/>
          <p:cNvSpPr/>
          <p:nvPr/>
        </p:nvSpPr>
        <p:spPr>
          <a:xfrm>
            <a:off x="2112764" y="3495755"/>
            <a:ext cx="1384063" cy="1061829"/>
          </a:xfrm>
          <a:prstGeom prst="rect">
            <a:avLst/>
          </a:prstGeom>
        </p:spPr>
        <p:txBody>
          <a:bodyPr wrap="square">
            <a:spAutoFit/>
          </a:bodyPr>
          <a:lstStyle/>
          <a:p>
            <a:pPr algn="ctr">
              <a:buNone/>
            </a:pPr>
            <a:r>
              <a:rPr lang="en-US" sz="2100" dirty="0" smtClean="0">
                <a:solidFill>
                  <a:schemeClr val="bg1"/>
                </a:solidFill>
                <a:latin typeface="+mn-lt"/>
              </a:rPr>
              <a:t>Reduce Health Care Costs</a:t>
            </a:r>
          </a:p>
        </p:txBody>
      </p:sp>
      <p:sp>
        <p:nvSpPr>
          <p:cNvPr id="8" name="Rectangle 7"/>
          <p:cNvSpPr/>
          <p:nvPr/>
        </p:nvSpPr>
        <p:spPr>
          <a:xfrm>
            <a:off x="2472747" y="2251909"/>
            <a:ext cx="1367734" cy="1061829"/>
          </a:xfrm>
          <a:prstGeom prst="rect">
            <a:avLst/>
          </a:prstGeom>
        </p:spPr>
        <p:txBody>
          <a:bodyPr wrap="square">
            <a:spAutoFit/>
          </a:bodyPr>
          <a:lstStyle/>
          <a:p>
            <a:pPr algn="ctr">
              <a:buNone/>
            </a:pPr>
            <a:r>
              <a:rPr lang="en-US" sz="2100" dirty="0" smtClean="0">
                <a:solidFill>
                  <a:schemeClr val="bg1"/>
                </a:solidFill>
                <a:latin typeface="+mn-lt"/>
              </a:rPr>
              <a:t>Kids and Adults Avoid Pain</a:t>
            </a:r>
          </a:p>
        </p:txBody>
      </p:sp>
      <p:sp>
        <p:nvSpPr>
          <p:cNvPr id="9" name="Rectangle 8"/>
          <p:cNvSpPr/>
          <p:nvPr/>
        </p:nvSpPr>
        <p:spPr>
          <a:xfrm>
            <a:off x="5231008" y="1780288"/>
            <a:ext cx="996940" cy="1061829"/>
          </a:xfrm>
          <a:prstGeom prst="rect">
            <a:avLst/>
          </a:prstGeom>
        </p:spPr>
        <p:txBody>
          <a:bodyPr wrap="none">
            <a:spAutoFit/>
          </a:bodyPr>
          <a:lstStyle/>
          <a:p>
            <a:pPr algn="ctr">
              <a:buNone/>
            </a:pPr>
            <a:r>
              <a:rPr lang="en-US" sz="2100" dirty="0" smtClean="0">
                <a:solidFill>
                  <a:schemeClr val="bg1"/>
                </a:solidFill>
                <a:latin typeface="+mn-lt"/>
              </a:rPr>
              <a:t>Better</a:t>
            </a:r>
          </a:p>
          <a:p>
            <a:pPr algn="ctr">
              <a:buNone/>
            </a:pPr>
            <a:r>
              <a:rPr lang="en-US" sz="2100" dirty="0" smtClean="0">
                <a:solidFill>
                  <a:schemeClr val="bg1"/>
                </a:solidFill>
                <a:latin typeface="+mn-lt"/>
              </a:rPr>
              <a:t>Overall</a:t>
            </a:r>
          </a:p>
          <a:p>
            <a:pPr algn="ctr">
              <a:buNone/>
            </a:pPr>
            <a:r>
              <a:rPr lang="en-US" sz="2100" dirty="0" smtClean="0">
                <a:solidFill>
                  <a:schemeClr val="bg1"/>
                </a:solidFill>
                <a:latin typeface="+mn-lt"/>
              </a:rPr>
              <a:t>Health</a:t>
            </a:r>
          </a:p>
        </p:txBody>
      </p:sp>
      <p:sp>
        <p:nvSpPr>
          <p:cNvPr id="10" name="Rectangle 9"/>
          <p:cNvSpPr/>
          <p:nvPr/>
        </p:nvSpPr>
        <p:spPr>
          <a:xfrm>
            <a:off x="5974528" y="2889856"/>
            <a:ext cx="1459466" cy="1061829"/>
          </a:xfrm>
          <a:prstGeom prst="rect">
            <a:avLst/>
          </a:prstGeom>
        </p:spPr>
        <p:txBody>
          <a:bodyPr wrap="square">
            <a:spAutoFit/>
          </a:bodyPr>
          <a:lstStyle/>
          <a:p>
            <a:pPr algn="ctr"/>
            <a:r>
              <a:rPr lang="en-US" sz="2100" dirty="0" smtClean="0">
                <a:solidFill>
                  <a:schemeClr val="bg1"/>
                </a:solidFill>
                <a:latin typeface="+mn-lt"/>
              </a:rPr>
              <a:t>Eat and</a:t>
            </a:r>
          </a:p>
          <a:p>
            <a:pPr algn="ctr"/>
            <a:r>
              <a:rPr lang="en-US" sz="2100" dirty="0" smtClean="0">
                <a:solidFill>
                  <a:schemeClr val="bg1"/>
                </a:solidFill>
                <a:latin typeface="+mn-lt"/>
              </a:rPr>
              <a:t>Smile with Dignity</a:t>
            </a:r>
            <a:endParaRPr lang="en-US" sz="2100" dirty="0">
              <a:latin typeface="+mn-lt"/>
            </a:endParaRPr>
          </a:p>
        </p:txBody>
      </p:sp>
      <p:sp>
        <p:nvSpPr>
          <p:cNvPr id="11" name="Rectangle 10"/>
          <p:cNvSpPr/>
          <p:nvPr/>
        </p:nvSpPr>
        <p:spPr>
          <a:xfrm>
            <a:off x="3618681" y="1669925"/>
            <a:ext cx="1448972" cy="738664"/>
          </a:xfrm>
          <a:prstGeom prst="rect">
            <a:avLst/>
          </a:prstGeom>
        </p:spPr>
        <p:txBody>
          <a:bodyPr wrap="square">
            <a:spAutoFit/>
          </a:bodyPr>
          <a:lstStyle/>
          <a:p>
            <a:pPr>
              <a:buNone/>
            </a:pPr>
            <a:r>
              <a:rPr lang="en-US" sz="2100" dirty="0" smtClean="0">
                <a:solidFill>
                  <a:schemeClr val="bg1"/>
                </a:solidFill>
                <a:latin typeface="+mn-lt"/>
              </a:rPr>
              <a:t>Preventing</a:t>
            </a:r>
          </a:p>
          <a:p>
            <a:pPr>
              <a:buNone/>
            </a:pPr>
            <a:r>
              <a:rPr lang="en-US" sz="2100" dirty="0" smtClean="0">
                <a:solidFill>
                  <a:schemeClr val="bg1"/>
                </a:solidFill>
                <a:latin typeface="+mn-lt"/>
              </a:rPr>
              <a:t>     Decay</a:t>
            </a:r>
          </a:p>
        </p:txBody>
      </p:sp>
      <p:sp>
        <p:nvSpPr>
          <p:cNvPr id="12" name="Rectangle 11"/>
          <p:cNvSpPr/>
          <p:nvPr/>
        </p:nvSpPr>
        <p:spPr>
          <a:xfrm>
            <a:off x="5740625" y="4230246"/>
            <a:ext cx="1399735" cy="1061829"/>
          </a:xfrm>
          <a:prstGeom prst="rect">
            <a:avLst/>
          </a:prstGeom>
        </p:spPr>
        <p:txBody>
          <a:bodyPr wrap="square">
            <a:spAutoFit/>
          </a:bodyPr>
          <a:lstStyle/>
          <a:p>
            <a:pPr algn="ctr">
              <a:buNone/>
            </a:pPr>
            <a:r>
              <a:rPr lang="en-US" sz="2100" dirty="0" smtClean="0">
                <a:solidFill>
                  <a:schemeClr val="bg1"/>
                </a:solidFill>
                <a:latin typeface="+mn-lt"/>
              </a:rPr>
              <a:t>Seniors Keep Their Teeth</a:t>
            </a:r>
          </a:p>
        </p:txBody>
      </p:sp>
      <p:cxnSp>
        <p:nvCxnSpPr>
          <p:cNvPr id="13" name="Straight Connector 12"/>
          <p:cNvCxnSpPr/>
          <p:nvPr/>
        </p:nvCxnSpPr>
        <p:spPr>
          <a:xfrm flipH="1">
            <a:off x="4408256" y="4597942"/>
            <a:ext cx="283334" cy="1609859"/>
          </a:xfrm>
          <a:prstGeom prst="line">
            <a:avLst/>
          </a:prstGeom>
          <a:ln w="22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3750046" y="2826601"/>
            <a:ext cx="2124222" cy="1800665"/>
          </a:xfrm>
          <a:prstGeom prst="ellipse">
            <a:avLst/>
          </a:prstGeom>
          <a:ln w="222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txBox="1">
            <a:spLocks/>
          </p:cNvSpPr>
          <p:nvPr/>
        </p:nvSpPr>
        <p:spPr>
          <a:xfrm>
            <a:off x="3890723" y="3181267"/>
            <a:ext cx="1871004" cy="1146220"/>
          </a:xfrm>
          <a:prstGeom prst="rect">
            <a:avLst/>
          </a:prstGeom>
        </p:spPr>
        <p:txBody>
          <a:bodyPr/>
          <a:lstStyle/>
          <a:p>
            <a:pPr marL="230188" marR="0" lvl="0" indent="-230188" algn="ctr" defTabSz="914400" rtl="0" eaLnBrk="0" fontAlgn="base" latinLnBrk="0" hangingPunct="0">
              <a:lnSpc>
                <a:spcPct val="90000"/>
              </a:lnSpc>
              <a:spcBef>
                <a:spcPct val="0"/>
              </a:spcBef>
              <a:spcAft>
                <a:spcPts val="1200"/>
              </a:spcAft>
              <a:buClr>
                <a:schemeClr val="bg2"/>
              </a:buClr>
              <a:buSzPct val="100000"/>
              <a:buFont typeface="Arial" pitchFamily="34" charset="0"/>
              <a:buNone/>
              <a:tabLst/>
              <a:defRPr/>
            </a:pPr>
            <a:r>
              <a:rPr kumimoji="0" lang="en-US" sz="3800" b="1" i="0" u="none" strike="noStrike" kern="1200" cap="none" spc="0" normalizeH="0" baseline="0" noProof="0" smtClean="0">
                <a:ln>
                  <a:noFill/>
                </a:ln>
                <a:solidFill>
                  <a:schemeClr val="bg1"/>
                </a:solidFill>
                <a:effectLst/>
                <a:uLnTx/>
                <a:uFillTx/>
                <a:latin typeface="+mj-lt"/>
                <a:ea typeface="+mn-ea"/>
                <a:cs typeface="+mn-cs"/>
              </a:rPr>
              <a:t>Healthy</a:t>
            </a:r>
            <a:endParaRPr kumimoji="0" lang="en-US" sz="3800" b="1" i="0" u="none" strike="noStrike" kern="1200" cap="none" spc="0" normalizeH="0" baseline="0" noProof="0" dirty="0" smtClean="0">
              <a:ln>
                <a:noFill/>
              </a:ln>
              <a:solidFill>
                <a:schemeClr val="bg1"/>
              </a:solidFill>
              <a:effectLst/>
              <a:uLnTx/>
              <a:uFillTx/>
              <a:latin typeface="+mj-lt"/>
              <a:ea typeface="+mn-ea"/>
              <a:cs typeface="+mn-cs"/>
            </a:endParaRPr>
          </a:p>
        </p:txBody>
      </p:sp>
      <p:cxnSp>
        <p:nvCxnSpPr>
          <p:cNvPr id="16" name="Straight Connector 15"/>
          <p:cNvCxnSpPr/>
          <p:nvPr/>
        </p:nvCxnSpPr>
        <p:spPr>
          <a:xfrm>
            <a:off x="5452236" y="4472521"/>
            <a:ext cx="745588" cy="1378634"/>
          </a:xfrm>
          <a:prstGeom prst="line">
            <a:avLst/>
          </a:prstGeom>
          <a:ln w="22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857855" y="3851198"/>
            <a:ext cx="1521655" cy="550985"/>
          </a:xfrm>
          <a:prstGeom prst="line">
            <a:avLst/>
          </a:prstGeom>
          <a:ln w="22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649184" y="2434291"/>
            <a:ext cx="1334846" cy="744003"/>
          </a:xfrm>
          <a:prstGeom prst="line">
            <a:avLst/>
          </a:prstGeom>
          <a:ln w="22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959867" y="1419832"/>
            <a:ext cx="182880" cy="1406769"/>
          </a:xfrm>
          <a:prstGeom prst="line">
            <a:avLst/>
          </a:prstGeom>
          <a:ln w="22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3271744" y="1827796"/>
            <a:ext cx="956603" cy="1139482"/>
          </a:xfrm>
          <a:prstGeom prst="line">
            <a:avLst/>
          </a:prstGeom>
          <a:ln w="22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2180210" y="3271418"/>
            <a:ext cx="1584103" cy="321973"/>
          </a:xfrm>
          <a:prstGeom prst="line">
            <a:avLst/>
          </a:prstGeom>
          <a:ln w="22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527941" y="4160060"/>
            <a:ext cx="1352280" cy="953037"/>
          </a:xfrm>
          <a:prstGeom prst="line">
            <a:avLst/>
          </a:prstGeom>
          <a:ln w="22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4168499" y="3693497"/>
            <a:ext cx="1301382" cy="677108"/>
          </a:xfrm>
          <a:prstGeom prst="rect">
            <a:avLst/>
          </a:prstGeom>
        </p:spPr>
        <p:txBody>
          <a:bodyPr wrap="none">
            <a:spAutoFit/>
          </a:bodyPr>
          <a:lstStyle/>
          <a:p>
            <a:pPr algn="ctr">
              <a:buNone/>
            </a:pPr>
            <a:r>
              <a:rPr lang="en-US" sz="3800" b="1" dirty="0" smtClean="0">
                <a:solidFill>
                  <a:schemeClr val="bg1"/>
                </a:solidFill>
                <a:latin typeface="+mj-lt"/>
              </a:rPr>
              <a:t>Teeth</a:t>
            </a:r>
          </a:p>
        </p:txBody>
      </p:sp>
      <p:sp>
        <p:nvSpPr>
          <p:cNvPr id="24" name="TextBox 23"/>
          <p:cNvSpPr txBox="1"/>
          <p:nvPr/>
        </p:nvSpPr>
        <p:spPr>
          <a:xfrm>
            <a:off x="875213" y="1528354"/>
            <a:ext cx="1815737" cy="1323439"/>
          </a:xfrm>
          <a:prstGeom prst="rect">
            <a:avLst/>
          </a:prstGeom>
          <a:noFill/>
        </p:spPr>
        <p:txBody>
          <a:bodyPr wrap="square" lIns="0" rIns="0" rtlCol="0">
            <a:spAutoFit/>
          </a:bodyPr>
          <a:lstStyle/>
          <a:p>
            <a:r>
              <a:rPr lang="en-US" sz="2000" i="1" dirty="0" smtClean="0">
                <a:solidFill>
                  <a:schemeClr val="bg1"/>
                </a:solidFill>
                <a:latin typeface="+mn-lt"/>
              </a:rPr>
              <a:t>This is a winning message wheel for oral health advocates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818" y="219075"/>
            <a:ext cx="6545308" cy="933450"/>
          </a:xfrm>
        </p:spPr>
        <p:txBody>
          <a:bodyPr/>
          <a:lstStyle/>
          <a:p>
            <a:r>
              <a:rPr lang="en-US" sz="2800" dirty="0" smtClean="0"/>
              <a:t>Takeaway: Frame the issue correctly</a:t>
            </a:r>
            <a:endParaRPr lang="en-US" sz="2800" dirty="0"/>
          </a:p>
        </p:txBody>
      </p:sp>
      <p:sp>
        <p:nvSpPr>
          <p:cNvPr id="3" name="Rectangle 2"/>
          <p:cNvSpPr/>
          <p:nvPr/>
        </p:nvSpPr>
        <p:spPr>
          <a:xfrm>
            <a:off x="2194560" y="2259874"/>
            <a:ext cx="6949440" cy="41670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144318" y="1378635"/>
            <a:ext cx="5345723" cy="4839286"/>
          </a:xfrm>
          <a:prstGeom prst="ellipse">
            <a:avLst/>
          </a:prstGeom>
          <a:ln>
            <a:solidFill>
              <a:schemeClr val="bg2">
                <a:lumMod val="75000"/>
              </a:schemeClr>
            </a:solidFill>
          </a:ln>
          <a:effectLst>
            <a:outerShdw blurRad="304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510837" y="5435611"/>
            <a:ext cx="1149783" cy="415498"/>
          </a:xfrm>
          <a:prstGeom prst="rect">
            <a:avLst/>
          </a:prstGeom>
        </p:spPr>
        <p:txBody>
          <a:bodyPr wrap="square">
            <a:spAutoFit/>
          </a:bodyPr>
          <a:lstStyle/>
          <a:p>
            <a:pPr algn="ctr">
              <a:buNone/>
            </a:pPr>
            <a:r>
              <a:rPr lang="en-US" sz="2100" dirty="0" smtClean="0">
                <a:solidFill>
                  <a:schemeClr val="bg1"/>
                </a:solidFill>
                <a:latin typeface="+mn-lt"/>
              </a:rPr>
              <a:t>Autism</a:t>
            </a:r>
            <a:endParaRPr lang="en-US" sz="2100" dirty="0">
              <a:solidFill>
                <a:schemeClr val="bg1"/>
              </a:solidFill>
              <a:latin typeface="+mn-lt"/>
            </a:endParaRPr>
          </a:p>
        </p:txBody>
      </p:sp>
      <p:sp>
        <p:nvSpPr>
          <p:cNvPr id="26" name="Rectangle 25"/>
          <p:cNvSpPr/>
          <p:nvPr/>
        </p:nvSpPr>
        <p:spPr>
          <a:xfrm>
            <a:off x="6058490" y="3346512"/>
            <a:ext cx="1435895" cy="738664"/>
          </a:xfrm>
          <a:prstGeom prst="rect">
            <a:avLst/>
          </a:prstGeom>
        </p:spPr>
        <p:txBody>
          <a:bodyPr wrap="square">
            <a:spAutoFit/>
          </a:bodyPr>
          <a:lstStyle/>
          <a:p>
            <a:pPr algn="ctr"/>
            <a:r>
              <a:rPr lang="en-US" sz="2100" dirty="0" smtClean="0">
                <a:solidFill>
                  <a:schemeClr val="bg1"/>
                </a:solidFill>
                <a:latin typeface="+mn-lt"/>
              </a:rPr>
              <a:t>Kidney Problems</a:t>
            </a:r>
            <a:endParaRPr lang="en-US" sz="2100" dirty="0" smtClean="0">
              <a:latin typeface="+mn-lt"/>
            </a:endParaRPr>
          </a:p>
        </p:txBody>
      </p:sp>
      <p:sp>
        <p:nvSpPr>
          <p:cNvPr id="27" name="Rectangle 26"/>
          <p:cNvSpPr/>
          <p:nvPr/>
        </p:nvSpPr>
        <p:spPr>
          <a:xfrm>
            <a:off x="2179025" y="3222139"/>
            <a:ext cx="1384063" cy="738664"/>
          </a:xfrm>
          <a:prstGeom prst="rect">
            <a:avLst/>
          </a:prstGeom>
        </p:spPr>
        <p:txBody>
          <a:bodyPr wrap="square">
            <a:spAutoFit/>
          </a:bodyPr>
          <a:lstStyle/>
          <a:p>
            <a:pPr algn="ctr">
              <a:buNone/>
            </a:pPr>
            <a:r>
              <a:rPr lang="en-US" sz="2100" dirty="0" smtClean="0">
                <a:solidFill>
                  <a:schemeClr val="bg1"/>
                </a:solidFill>
                <a:latin typeface="+mn-lt"/>
              </a:rPr>
              <a:t>Hypo-</a:t>
            </a:r>
          </a:p>
          <a:p>
            <a:pPr algn="ctr">
              <a:buNone/>
            </a:pPr>
            <a:r>
              <a:rPr lang="en-US" sz="2100" dirty="0" smtClean="0">
                <a:solidFill>
                  <a:schemeClr val="bg1"/>
                </a:solidFill>
                <a:latin typeface="+mn-lt"/>
              </a:rPr>
              <a:t>thyroidism</a:t>
            </a:r>
          </a:p>
        </p:txBody>
      </p:sp>
      <p:sp>
        <p:nvSpPr>
          <p:cNvPr id="28" name="Rectangle 27"/>
          <p:cNvSpPr/>
          <p:nvPr/>
        </p:nvSpPr>
        <p:spPr>
          <a:xfrm>
            <a:off x="2504801" y="2277918"/>
            <a:ext cx="1262129" cy="738664"/>
          </a:xfrm>
          <a:prstGeom prst="rect">
            <a:avLst/>
          </a:prstGeom>
        </p:spPr>
        <p:txBody>
          <a:bodyPr wrap="square">
            <a:spAutoFit/>
          </a:bodyPr>
          <a:lstStyle/>
          <a:p>
            <a:pPr algn="ctr">
              <a:buNone/>
            </a:pPr>
            <a:r>
              <a:rPr lang="en-US" sz="2100" dirty="0" smtClean="0">
                <a:solidFill>
                  <a:schemeClr val="bg1"/>
                </a:solidFill>
                <a:latin typeface="+mn-lt"/>
              </a:rPr>
              <a:t>Bone Fractures</a:t>
            </a:r>
          </a:p>
        </p:txBody>
      </p:sp>
      <p:sp>
        <p:nvSpPr>
          <p:cNvPr id="29" name="Rectangle 28"/>
          <p:cNvSpPr/>
          <p:nvPr/>
        </p:nvSpPr>
        <p:spPr>
          <a:xfrm>
            <a:off x="4338631" y="1584819"/>
            <a:ext cx="1161345" cy="415498"/>
          </a:xfrm>
          <a:prstGeom prst="rect">
            <a:avLst/>
          </a:prstGeom>
        </p:spPr>
        <p:txBody>
          <a:bodyPr wrap="none">
            <a:spAutoFit/>
          </a:bodyPr>
          <a:lstStyle/>
          <a:p>
            <a:pPr algn="ctr">
              <a:buNone/>
            </a:pPr>
            <a:r>
              <a:rPr lang="en-US" sz="2100" dirty="0" smtClean="0">
                <a:solidFill>
                  <a:schemeClr val="bg1"/>
                </a:solidFill>
                <a:latin typeface="+mn-lt"/>
              </a:rPr>
              <a:t>Fluorosis</a:t>
            </a:r>
          </a:p>
        </p:txBody>
      </p:sp>
      <p:sp>
        <p:nvSpPr>
          <p:cNvPr id="30" name="Rectangle 29"/>
          <p:cNvSpPr/>
          <p:nvPr/>
        </p:nvSpPr>
        <p:spPr>
          <a:xfrm>
            <a:off x="2334069" y="4266991"/>
            <a:ext cx="1459466" cy="415498"/>
          </a:xfrm>
          <a:prstGeom prst="rect">
            <a:avLst/>
          </a:prstGeom>
        </p:spPr>
        <p:txBody>
          <a:bodyPr wrap="square">
            <a:spAutoFit/>
          </a:bodyPr>
          <a:lstStyle/>
          <a:p>
            <a:pPr algn="ctr"/>
            <a:r>
              <a:rPr lang="en-US" sz="2100" dirty="0" smtClean="0">
                <a:solidFill>
                  <a:schemeClr val="bg1"/>
                </a:solidFill>
                <a:latin typeface="+mn-lt"/>
              </a:rPr>
              <a:t>Alzheimer’s</a:t>
            </a:r>
            <a:endParaRPr lang="en-US" sz="2100" dirty="0">
              <a:latin typeface="+mn-lt"/>
            </a:endParaRPr>
          </a:p>
        </p:txBody>
      </p:sp>
      <p:sp>
        <p:nvSpPr>
          <p:cNvPr id="31" name="Rectangle 30"/>
          <p:cNvSpPr/>
          <p:nvPr/>
        </p:nvSpPr>
        <p:spPr>
          <a:xfrm>
            <a:off x="5419196" y="1783583"/>
            <a:ext cx="999796" cy="738664"/>
          </a:xfrm>
          <a:prstGeom prst="rect">
            <a:avLst/>
          </a:prstGeom>
        </p:spPr>
        <p:txBody>
          <a:bodyPr wrap="square">
            <a:spAutoFit/>
          </a:bodyPr>
          <a:lstStyle/>
          <a:p>
            <a:pPr algn="ctr">
              <a:buNone/>
            </a:pPr>
            <a:r>
              <a:rPr lang="en-US" sz="2100" dirty="0" smtClean="0">
                <a:solidFill>
                  <a:schemeClr val="bg1"/>
                </a:solidFill>
                <a:latin typeface="+mn-lt"/>
              </a:rPr>
              <a:t>  Lower</a:t>
            </a:r>
          </a:p>
          <a:p>
            <a:pPr algn="ctr">
              <a:buNone/>
            </a:pPr>
            <a:r>
              <a:rPr lang="en-US" sz="2100" dirty="0" smtClean="0">
                <a:solidFill>
                  <a:schemeClr val="bg1"/>
                </a:solidFill>
                <a:latin typeface="+mn-lt"/>
              </a:rPr>
              <a:t>IQs</a:t>
            </a:r>
          </a:p>
        </p:txBody>
      </p:sp>
      <p:sp>
        <p:nvSpPr>
          <p:cNvPr id="32" name="Rectangle 31"/>
          <p:cNvSpPr/>
          <p:nvPr/>
        </p:nvSpPr>
        <p:spPr>
          <a:xfrm>
            <a:off x="3216038" y="1862285"/>
            <a:ext cx="1266093" cy="415498"/>
          </a:xfrm>
          <a:prstGeom prst="rect">
            <a:avLst/>
          </a:prstGeom>
        </p:spPr>
        <p:txBody>
          <a:bodyPr wrap="square">
            <a:spAutoFit/>
          </a:bodyPr>
          <a:lstStyle/>
          <a:p>
            <a:pPr algn="ctr">
              <a:buNone/>
            </a:pPr>
            <a:r>
              <a:rPr lang="en-US" sz="2100" dirty="0" smtClean="0">
                <a:solidFill>
                  <a:schemeClr val="bg1"/>
                </a:solidFill>
                <a:latin typeface="+mn-lt"/>
              </a:rPr>
              <a:t>Cancer</a:t>
            </a:r>
          </a:p>
        </p:txBody>
      </p:sp>
      <p:cxnSp>
        <p:nvCxnSpPr>
          <p:cNvPr id="33" name="Straight Connector 32"/>
          <p:cNvCxnSpPr/>
          <p:nvPr/>
        </p:nvCxnSpPr>
        <p:spPr>
          <a:xfrm flipH="1">
            <a:off x="2759529" y="4365875"/>
            <a:ext cx="1279220" cy="981732"/>
          </a:xfrm>
          <a:prstGeom prst="line">
            <a:avLst/>
          </a:prstGeom>
          <a:ln w="22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3748036" y="2813538"/>
            <a:ext cx="2152357" cy="1856936"/>
          </a:xfrm>
          <a:prstGeom prst="ellipse">
            <a:avLst/>
          </a:prstGeom>
          <a:ln w="222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ontent Placeholder 2"/>
          <p:cNvSpPr txBox="1">
            <a:spLocks/>
          </p:cNvSpPr>
          <p:nvPr/>
        </p:nvSpPr>
        <p:spPr>
          <a:xfrm>
            <a:off x="3861668" y="3137095"/>
            <a:ext cx="1926184" cy="1252025"/>
          </a:xfrm>
          <a:prstGeom prst="rect">
            <a:avLst/>
          </a:prstGeom>
        </p:spPr>
        <p:txBody>
          <a:bodyPr/>
          <a:lstStyle/>
          <a:p>
            <a:pPr marL="230188" marR="0" lvl="0" indent="-230188" algn="ctr" defTabSz="914400" rtl="0" eaLnBrk="0" fontAlgn="base" latinLnBrk="0" hangingPunct="0">
              <a:lnSpc>
                <a:spcPct val="90000"/>
              </a:lnSpc>
              <a:spcBef>
                <a:spcPct val="0"/>
              </a:spcBef>
              <a:spcAft>
                <a:spcPts val="1200"/>
              </a:spcAft>
              <a:buClr>
                <a:schemeClr val="bg2"/>
              </a:buClr>
              <a:buSzPct val="100000"/>
              <a:buFont typeface="Arial" pitchFamily="34" charset="0"/>
              <a:buNone/>
              <a:tabLst/>
              <a:defRPr/>
            </a:pPr>
            <a:r>
              <a:rPr kumimoji="0" lang="en-US" sz="3800" b="1" i="0" u="none" strike="noStrike" kern="1200" cap="none" spc="0" normalizeH="0" baseline="0" noProof="0" smtClean="0">
                <a:ln>
                  <a:noFill/>
                </a:ln>
                <a:solidFill>
                  <a:schemeClr val="bg1"/>
                </a:solidFill>
                <a:effectLst/>
                <a:uLnTx/>
                <a:uFillTx/>
                <a:latin typeface="+mn-lt"/>
                <a:ea typeface="+mn-ea"/>
                <a:cs typeface="+mn-cs"/>
              </a:rPr>
              <a:t>Harms</a:t>
            </a:r>
          </a:p>
          <a:p>
            <a:pPr marL="230188" marR="0" lvl="0" indent="-230188" algn="ctr" defTabSz="914400" rtl="0" eaLnBrk="0" fontAlgn="base" latinLnBrk="0" hangingPunct="0">
              <a:lnSpc>
                <a:spcPct val="90000"/>
              </a:lnSpc>
              <a:spcBef>
                <a:spcPct val="0"/>
              </a:spcBef>
              <a:spcAft>
                <a:spcPts val="1200"/>
              </a:spcAft>
              <a:buClr>
                <a:schemeClr val="bg2"/>
              </a:buClr>
              <a:buSzPct val="100000"/>
              <a:buFont typeface="Arial" pitchFamily="34" charset="0"/>
              <a:buNone/>
              <a:tabLst/>
              <a:defRPr/>
            </a:pPr>
            <a:r>
              <a:rPr kumimoji="0" lang="en-US" sz="3800" b="1" i="0" u="none" strike="noStrike" kern="1200" cap="none" spc="0" normalizeH="0" baseline="0" noProof="0" smtClean="0">
                <a:ln>
                  <a:noFill/>
                </a:ln>
                <a:solidFill>
                  <a:schemeClr val="bg1"/>
                </a:solidFill>
                <a:effectLst/>
                <a:uLnTx/>
                <a:uFillTx/>
                <a:latin typeface="+mn-lt"/>
                <a:ea typeface="+mn-ea"/>
                <a:cs typeface="+mn-cs"/>
              </a:rPr>
              <a:t>Risks</a:t>
            </a:r>
            <a:endParaRPr kumimoji="0" lang="en-US" sz="3800" b="1" i="0" u="none" strike="noStrike" kern="1200" cap="none" spc="0" normalizeH="0" baseline="0" noProof="0" dirty="0" smtClean="0">
              <a:ln>
                <a:noFill/>
              </a:ln>
              <a:solidFill>
                <a:schemeClr val="bg1"/>
              </a:solidFill>
              <a:effectLst/>
              <a:uLnTx/>
              <a:uFillTx/>
              <a:latin typeface="+mn-lt"/>
              <a:ea typeface="+mn-ea"/>
              <a:cs typeface="+mn-cs"/>
            </a:endParaRPr>
          </a:p>
        </p:txBody>
      </p:sp>
      <p:cxnSp>
        <p:nvCxnSpPr>
          <p:cNvPr id="36" name="Straight Connector 35"/>
          <p:cNvCxnSpPr/>
          <p:nvPr/>
        </p:nvCxnSpPr>
        <p:spPr>
          <a:xfrm>
            <a:off x="5216979" y="4604658"/>
            <a:ext cx="628650" cy="1445078"/>
          </a:xfrm>
          <a:prstGeom prst="line">
            <a:avLst/>
          </a:prstGeom>
          <a:ln w="22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5863935" y="3012621"/>
            <a:ext cx="1475758" cy="516190"/>
          </a:xfrm>
          <a:prstGeom prst="line">
            <a:avLst/>
          </a:prstGeom>
          <a:ln w="22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151664" y="1494064"/>
            <a:ext cx="498022" cy="1363436"/>
          </a:xfrm>
          <a:prstGeom prst="line">
            <a:avLst/>
          </a:prstGeom>
          <a:ln w="22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4183108" y="1443038"/>
            <a:ext cx="405820" cy="1377435"/>
          </a:xfrm>
          <a:prstGeom prst="line">
            <a:avLst/>
          </a:prstGeom>
          <a:ln w="22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3135086" y="1910443"/>
            <a:ext cx="1085850" cy="1069521"/>
          </a:xfrm>
          <a:prstGeom prst="line">
            <a:avLst/>
          </a:prstGeom>
          <a:ln w="22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2318657" y="2947306"/>
            <a:ext cx="1502229" cy="449036"/>
          </a:xfrm>
          <a:prstGeom prst="line">
            <a:avLst/>
          </a:prstGeom>
          <a:ln w="22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2188029" y="3910693"/>
            <a:ext cx="1592036" cy="351064"/>
          </a:xfrm>
          <a:prstGeom prst="line">
            <a:avLst/>
          </a:prstGeom>
          <a:ln w="22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4619768" y="3525689"/>
            <a:ext cx="401072" cy="461665"/>
          </a:xfrm>
          <a:prstGeom prst="rect">
            <a:avLst/>
          </a:prstGeom>
        </p:spPr>
        <p:txBody>
          <a:bodyPr wrap="none">
            <a:spAutoFit/>
          </a:bodyPr>
          <a:lstStyle/>
          <a:p>
            <a:r>
              <a:rPr lang="en-US" sz="2400" b="1" dirty="0" smtClean="0">
                <a:solidFill>
                  <a:schemeClr val="bg1"/>
                </a:solidFill>
                <a:latin typeface="+mn-lt"/>
              </a:rPr>
              <a:t>&amp;</a:t>
            </a:r>
            <a:endParaRPr lang="en-US" sz="2400" b="1" dirty="0">
              <a:latin typeface="+mn-lt"/>
            </a:endParaRPr>
          </a:p>
        </p:txBody>
      </p:sp>
      <p:cxnSp>
        <p:nvCxnSpPr>
          <p:cNvPr id="44" name="Straight Connector 43"/>
          <p:cNvCxnSpPr>
            <a:endCxn id="24" idx="7"/>
          </p:cNvCxnSpPr>
          <p:nvPr/>
        </p:nvCxnSpPr>
        <p:spPr>
          <a:xfrm flipV="1">
            <a:off x="5630091" y="2087332"/>
            <a:ext cx="1077086" cy="1047754"/>
          </a:xfrm>
          <a:prstGeom prst="line">
            <a:avLst/>
          </a:prstGeom>
          <a:ln w="22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6080221" y="2662894"/>
            <a:ext cx="1080745" cy="415498"/>
          </a:xfrm>
          <a:prstGeom prst="rect">
            <a:avLst/>
          </a:prstGeom>
        </p:spPr>
        <p:txBody>
          <a:bodyPr wrap="none">
            <a:spAutoFit/>
          </a:bodyPr>
          <a:lstStyle/>
          <a:p>
            <a:r>
              <a:rPr lang="en-US" sz="2100" dirty="0" smtClean="0">
                <a:solidFill>
                  <a:schemeClr val="bg1"/>
                </a:solidFill>
                <a:latin typeface="+mn-lt"/>
              </a:rPr>
              <a:t>Arthritis</a:t>
            </a:r>
            <a:endParaRPr lang="en-US" sz="2100" dirty="0">
              <a:latin typeface="+mn-lt"/>
            </a:endParaRPr>
          </a:p>
        </p:txBody>
      </p:sp>
      <p:cxnSp>
        <p:nvCxnSpPr>
          <p:cNvPr id="46" name="Straight Connector 45"/>
          <p:cNvCxnSpPr/>
          <p:nvPr/>
        </p:nvCxnSpPr>
        <p:spPr>
          <a:xfrm flipH="1">
            <a:off x="4482193" y="4669971"/>
            <a:ext cx="187778" cy="1534886"/>
          </a:xfrm>
          <a:prstGeom prst="line">
            <a:avLst/>
          </a:prstGeom>
          <a:ln w="22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3326251" y="4779795"/>
            <a:ext cx="1217946" cy="1061829"/>
          </a:xfrm>
          <a:prstGeom prst="rect">
            <a:avLst/>
          </a:prstGeom>
        </p:spPr>
        <p:txBody>
          <a:bodyPr wrap="square">
            <a:spAutoFit/>
          </a:bodyPr>
          <a:lstStyle/>
          <a:p>
            <a:pPr algn="ctr"/>
            <a:r>
              <a:rPr lang="en-US" sz="2100" dirty="0" smtClean="0">
                <a:solidFill>
                  <a:schemeClr val="bg1"/>
                </a:solidFill>
                <a:latin typeface="+mn-lt"/>
              </a:rPr>
              <a:t>Nervous System</a:t>
            </a:r>
          </a:p>
          <a:p>
            <a:pPr algn="ctr"/>
            <a:r>
              <a:rPr lang="en-US" sz="2100" dirty="0" smtClean="0">
                <a:solidFill>
                  <a:schemeClr val="bg1"/>
                </a:solidFill>
                <a:latin typeface="+mn-lt"/>
              </a:rPr>
              <a:t>Problems</a:t>
            </a:r>
            <a:endParaRPr lang="en-US" sz="2100" dirty="0">
              <a:latin typeface="+mn-lt"/>
            </a:endParaRPr>
          </a:p>
        </p:txBody>
      </p:sp>
      <p:cxnSp>
        <p:nvCxnSpPr>
          <p:cNvPr id="48" name="Straight Connector 47"/>
          <p:cNvCxnSpPr/>
          <p:nvPr/>
        </p:nvCxnSpPr>
        <p:spPr>
          <a:xfrm flipH="1" flipV="1">
            <a:off x="5845629" y="4033157"/>
            <a:ext cx="1583872" cy="269422"/>
          </a:xfrm>
          <a:prstGeom prst="line">
            <a:avLst/>
          </a:prstGeom>
          <a:ln w="22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5904001" y="4274758"/>
            <a:ext cx="1265988" cy="415498"/>
          </a:xfrm>
          <a:prstGeom prst="rect">
            <a:avLst/>
          </a:prstGeom>
        </p:spPr>
        <p:txBody>
          <a:bodyPr wrap="none">
            <a:spAutoFit/>
          </a:bodyPr>
          <a:lstStyle/>
          <a:p>
            <a:r>
              <a:rPr lang="en-US" sz="2100" dirty="0" smtClean="0">
                <a:solidFill>
                  <a:schemeClr val="bg1"/>
                </a:solidFill>
                <a:latin typeface="+mn-lt"/>
              </a:rPr>
              <a:t>Migraines</a:t>
            </a:r>
            <a:endParaRPr lang="en-US" sz="2100" dirty="0">
              <a:latin typeface="+mn-lt"/>
            </a:endParaRPr>
          </a:p>
        </p:txBody>
      </p:sp>
      <p:sp>
        <p:nvSpPr>
          <p:cNvPr id="50" name="Rectangle 49"/>
          <p:cNvSpPr/>
          <p:nvPr/>
        </p:nvSpPr>
        <p:spPr>
          <a:xfrm>
            <a:off x="846943" y="1454722"/>
            <a:ext cx="1635001" cy="2554545"/>
          </a:xfrm>
          <a:prstGeom prst="rect">
            <a:avLst/>
          </a:prstGeom>
        </p:spPr>
        <p:txBody>
          <a:bodyPr wrap="square">
            <a:spAutoFit/>
          </a:bodyPr>
          <a:lstStyle/>
          <a:p>
            <a:r>
              <a:rPr lang="en-US" sz="2000" i="1" dirty="0" smtClean="0">
                <a:solidFill>
                  <a:schemeClr val="bg1"/>
                </a:solidFill>
                <a:latin typeface="+mn-lt"/>
              </a:rPr>
              <a:t>Opponents are likely to win if the dialogue is trapped inside this message wheel</a:t>
            </a:r>
          </a:p>
        </p:txBody>
      </p:sp>
      <p:cxnSp>
        <p:nvCxnSpPr>
          <p:cNvPr id="89" name="Straight Connector 88"/>
          <p:cNvCxnSpPr/>
          <p:nvPr/>
        </p:nvCxnSpPr>
        <p:spPr>
          <a:xfrm>
            <a:off x="5565322" y="4405993"/>
            <a:ext cx="1406978" cy="835478"/>
          </a:xfrm>
          <a:prstGeom prst="line">
            <a:avLst/>
          </a:prstGeom>
          <a:ln w="22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94" name="Rectangle 93"/>
          <p:cNvSpPr/>
          <p:nvPr/>
        </p:nvSpPr>
        <p:spPr>
          <a:xfrm>
            <a:off x="5614786" y="4942504"/>
            <a:ext cx="1000531" cy="738664"/>
          </a:xfrm>
          <a:prstGeom prst="rect">
            <a:avLst/>
          </a:prstGeom>
        </p:spPr>
        <p:txBody>
          <a:bodyPr wrap="none">
            <a:spAutoFit/>
          </a:bodyPr>
          <a:lstStyle/>
          <a:p>
            <a:pPr algn="ctr">
              <a:buNone/>
            </a:pPr>
            <a:r>
              <a:rPr lang="en-US" sz="2100" dirty="0" smtClean="0">
                <a:solidFill>
                  <a:schemeClr val="bg1"/>
                </a:solidFill>
                <a:latin typeface="+mn-lt"/>
              </a:rPr>
              <a:t>Violent</a:t>
            </a:r>
          </a:p>
          <a:p>
            <a:pPr algn="ctr">
              <a:buNone/>
            </a:pPr>
            <a:r>
              <a:rPr lang="en-US" sz="2100" dirty="0" smtClean="0">
                <a:solidFill>
                  <a:schemeClr val="bg1"/>
                </a:solidFill>
                <a:latin typeface="+mn-lt"/>
              </a:rPr>
              <a:t>Crime</a:t>
            </a:r>
            <a:endParaRPr lang="en-US" sz="2100" dirty="0">
              <a:solidFill>
                <a:schemeClr val="bg1"/>
              </a:solidFill>
              <a:latin typeface="+mn-l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71650" y="2171700"/>
            <a:ext cx="7372350" cy="4171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62884" y="1931830"/>
            <a:ext cx="7508384" cy="4211392"/>
          </a:xfrm>
          <a:prstGeom prst="rect">
            <a:avLst/>
          </a:prstGeom>
          <a:solidFill>
            <a:schemeClr val="tx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2036" y="159027"/>
            <a:ext cx="6612834" cy="967408"/>
          </a:xfrm>
        </p:spPr>
        <p:txBody>
          <a:bodyPr/>
          <a:lstStyle/>
          <a:p>
            <a:r>
              <a:rPr lang="en-US" sz="2800" dirty="0" smtClean="0"/>
              <a:t>Takeaway: Lead with the need</a:t>
            </a:r>
            <a:endParaRPr lang="en-US" sz="2800" dirty="0"/>
          </a:p>
        </p:txBody>
      </p:sp>
      <p:sp>
        <p:nvSpPr>
          <p:cNvPr id="8" name="Rectangle 7"/>
          <p:cNvSpPr/>
          <p:nvPr/>
        </p:nvSpPr>
        <p:spPr>
          <a:xfrm>
            <a:off x="862885" y="1352281"/>
            <a:ext cx="7521262" cy="631065"/>
          </a:xfrm>
          <a:prstGeom prst="rect">
            <a:avLst/>
          </a:prstGeom>
          <a:solidFill>
            <a:srgbClr val="7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p:cNvSpPr>
            <a:spLocks noGrp="1"/>
          </p:cNvSpPr>
          <p:nvPr>
            <p:ph idx="1"/>
          </p:nvPr>
        </p:nvSpPr>
        <p:spPr>
          <a:xfrm>
            <a:off x="734096" y="1545465"/>
            <a:ext cx="4765184" cy="4597758"/>
          </a:xfrm>
        </p:spPr>
        <p:txBody>
          <a:bodyPr/>
          <a:lstStyle/>
          <a:p>
            <a:pPr>
              <a:lnSpc>
                <a:spcPct val="100000"/>
              </a:lnSpc>
              <a:buNone/>
            </a:pPr>
            <a:r>
              <a:rPr lang="en-US" sz="2000" dirty="0" smtClean="0">
                <a:solidFill>
                  <a:schemeClr val="tx1"/>
                </a:solidFill>
                <a:ea typeface="Calibri" pitchFamily="34" charset="0"/>
                <a:cs typeface="Times New Roman" pitchFamily="18" charset="0"/>
              </a:rPr>
              <a:t>	</a:t>
            </a:r>
            <a:r>
              <a:rPr lang="en-US" sz="2050" b="1" i="1" dirty="0" smtClean="0">
                <a:solidFill>
                  <a:schemeClr val="tx1"/>
                </a:solidFill>
                <a:effectLst>
                  <a:outerShdw blurRad="38100" dist="38100" dir="2700000" algn="tl">
                    <a:srgbClr val="000000">
                      <a:alpha val="43137"/>
                    </a:srgbClr>
                  </a:outerShdw>
                </a:effectLst>
              </a:rPr>
              <a:t>How messages affect existing support:</a:t>
            </a:r>
          </a:p>
          <a:p>
            <a:pPr>
              <a:lnSpc>
                <a:spcPct val="100000"/>
              </a:lnSpc>
              <a:buNone/>
            </a:pPr>
            <a:r>
              <a:rPr lang="en-US" sz="2000" dirty="0" smtClean="0"/>
              <a:t>	</a:t>
            </a:r>
            <a:r>
              <a:rPr lang="en-US" sz="1800" dirty="0" smtClean="0"/>
              <a:t>More than 35% of children in Oregon have untreated dental disease. </a:t>
            </a:r>
            <a:endParaRPr lang="en-US" sz="1800" dirty="0" smtClean="0">
              <a:ea typeface="Calibri" pitchFamily="34" charset="0"/>
              <a:cs typeface="Times New Roman" pitchFamily="18" charset="0"/>
            </a:endParaRPr>
          </a:p>
          <a:p>
            <a:pPr>
              <a:lnSpc>
                <a:spcPct val="100000"/>
              </a:lnSpc>
              <a:buNone/>
            </a:pPr>
            <a:r>
              <a:rPr lang="en-US" sz="1800" dirty="0" smtClean="0">
                <a:ea typeface="Calibri" pitchFamily="34" charset="0"/>
                <a:cs typeface="Times New Roman" pitchFamily="18" charset="0"/>
              </a:rPr>
              <a:t>	The CDC has called fluoridation one of the     “ten great public health achievements of the 20th century.”</a:t>
            </a:r>
          </a:p>
          <a:p>
            <a:pPr lvl="0">
              <a:lnSpc>
                <a:spcPct val="100000"/>
              </a:lnSpc>
              <a:buNone/>
            </a:pPr>
            <a:r>
              <a:rPr lang="en-US" sz="1800" b="1" dirty="0" smtClean="0">
                <a:ea typeface="Calibri" pitchFamily="34" charset="0"/>
                <a:cs typeface="Times New Roman" pitchFamily="18" charset="0"/>
              </a:rPr>
              <a:t>	</a:t>
            </a:r>
            <a:r>
              <a:rPr lang="en-US" sz="1800" dirty="0" smtClean="0">
                <a:ea typeface="Calibri" pitchFamily="34" charset="0"/>
                <a:cs typeface="Times New Roman" pitchFamily="18" charset="0"/>
              </a:rPr>
              <a:t>Studies prove that fluoride prevents and can even reverse the process of tooth decay.</a:t>
            </a:r>
          </a:p>
          <a:p>
            <a:pPr lvl="0">
              <a:lnSpc>
                <a:spcPct val="100000"/>
              </a:lnSpc>
              <a:buNone/>
            </a:pPr>
            <a:r>
              <a:rPr lang="en-US" sz="1800" dirty="0" smtClean="0">
                <a:ea typeface="Calibri" pitchFamily="34" charset="0"/>
                <a:cs typeface="Times New Roman" pitchFamily="18" charset="0"/>
              </a:rPr>
              <a:t>	Communities have a moral obligation to ensure that all residents benefit from fluoride — something that is proven to improve oral health.</a:t>
            </a:r>
          </a:p>
          <a:p>
            <a:pPr>
              <a:lnSpc>
                <a:spcPct val="100000"/>
              </a:lnSpc>
              <a:buNone/>
            </a:pPr>
            <a:r>
              <a:rPr lang="en-US" sz="1800" b="1" dirty="0" smtClean="0"/>
              <a:t>	</a:t>
            </a:r>
            <a:r>
              <a:rPr lang="en-US" sz="1800" dirty="0" smtClean="0"/>
              <a:t>The typical city saves $38 for every $1 invested in water fluoridation.</a:t>
            </a:r>
          </a:p>
        </p:txBody>
      </p:sp>
      <p:sp>
        <p:nvSpPr>
          <p:cNvPr id="6" name="TextBox 5"/>
          <p:cNvSpPr txBox="1"/>
          <p:nvPr/>
        </p:nvSpPr>
        <p:spPr>
          <a:xfrm>
            <a:off x="5718221" y="1352281"/>
            <a:ext cx="2562895" cy="4919239"/>
          </a:xfrm>
          <a:prstGeom prst="rect">
            <a:avLst/>
          </a:prstGeom>
          <a:noFill/>
        </p:spPr>
        <p:txBody>
          <a:bodyPr wrap="square" lIns="0" rIns="0" rtlCol="0">
            <a:spAutoFit/>
          </a:bodyPr>
          <a:lstStyle/>
          <a:p>
            <a:r>
              <a:rPr lang="en-US" sz="1700" dirty="0" smtClean="0">
                <a:solidFill>
                  <a:srgbClr val="FFFFAB"/>
                </a:solidFill>
                <a:latin typeface="+mn-lt"/>
              </a:rPr>
              <a:t> </a:t>
            </a:r>
            <a:r>
              <a:rPr lang="en-US" sz="1700" b="1" dirty="0" smtClean="0">
                <a:effectLst>
                  <a:outerShdw blurRad="38100" dist="38100" dir="2700000" algn="tl">
                    <a:srgbClr val="000000">
                      <a:alpha val="43137"/>
                    </a:srgbClr>
                  </a:outerShdw>
                </a:effectLst>
                <a:latin typeface="+mn-lt"/>
              </a:rPr>
              <a:t>Much     Somewhat      No</a:t>
            </a:r>
          </a:p>
          <a:p>
            <a:r>
              <a:rPr lang="en-US" sz="1700" b="1" dirty="0" smtClean="0">
                <a:effectLst>
                  <a:outerShdw blurRad="38100" dist="38100" dir="2700000" algn="tl">
                    <a:srgbClr val="000000">
                      <a:alpha val="43137"/>
                    </a:srgbClr>
                  </a:outerShdw>
                </a:effectLst>
                <a:latin typeface="+mn-lt"/>
              </a:rPr>
              <a:t> More	  More	   Effect</a:t>
            </a:r>
          </a:p>
          <a:p>
            <a:endParaRPr lang="en-US" sz="1300" dirty="0" smtClean="0">
              <a:solidFill>
                <a:schemeClr val="bg1"/>
              </a:solidFill>
              <a:latin typeface="+mn-lt"/>
            </a:endParaRPr>
          </a:p>
          <a:p>
            <a:r>
              <a:rPr lang="en-US" sz="2000" b="1" dirty="0" smtClean="0">
                <a:solidFill>
                  <a:schemeClr val="bg1"/>
                </a:solidFill>
                <a:latin typeface="+mn-lt"/>
              </a:rPr>
              <a:t>  </a:t>
            </a:r>
            <a:r>
              <a:rPr lang="en-US" sz="1900" b="1" dirty="0" smtClean="0">
                <a:solidFill>
                  <a:schemeClr val="bg1"/>
                </a:solidFill>
                <a:latin typeface="+mn-lt"/>
              </a:rPr>
              <a:t>60%	   26%	    12%</a:t>
            </a:r>
          </a:p>
          <a:p>
            <a:endParaRPr lang="en-US" sz="1900" b="1" dirty="0" smtClean="0">
              <a:solidFill>
                <a:schemeClr val="bg1"/>
              </a:solidFill>
              <a:latin typeface="+mn-lt"/>
            </a:endParaRPr>
          </a:p>
          <a:p>
            <a:endParaRPr lang="en-US" sz="1500" b="1" dirty="0" smtClean="0">
              <a:solidFill>
                <a:schemeClr val="bg1"/>
              </a:solidFill>
              <a:latin typeface="+mn-lt"/>
            </a:endParaRPr>
          </a:p>
          <a:p>
            <a:r>
              <a:rPr lang="en-US" sz="1900" b="1" dirty="0" smtClean="0">
                <a:solidFill>
                  <a:schemeClr val="bg1"/>
                </a:solidFill>
                <a:latin typeface="+mn-lt"/>
              </a:rPr>
              <a:t>  39%	   36%	    21%</a:t>
            </a:r>
          </a:p>
          <a:p>
            <a:endParaRPr lang="en-US" sz="1900" b="1" dirty="0" smtClean="0">
              <a:solidFill>
                <a:schemeClr val="bg1"/>
              </a:solidFill>
              <a:latin typeface="+mn-lt"/>
            </a:endParaRPr>
          </a:p>
          <a:p>
            <a:endParaRPr lang="en-US" sz="1900" b="1" dirty="0" smtClean="0">
              <a:solidFill>
                <a:schemeClr val="bg1"/>
              </a:solidFill>
              <a:latin typeface="+mn-lt"/>
            </a:endParaRPr>
          </a:p>
          <a:p>
            <a:endParaRPr lang="en-US" sz="200" b="1" dirty="0" smtClean="0">
              <a:solidFill>
                <a:schemeClr val="bg1"/>
              </a:solidFill>
              <a:latin typeface="+mn-lt"/>
            </a:endParaRPr>
          </a:p>
          <a:p>
            <a:r>
              <a:rPr lang="en-US" sz="1900" b="1" dirty="0" smtClean="0">
                <a:solidFill>
                  <a:schemeClr val="bg1"/>
                </a:solidFill>
                <a:latin typeface="+mn-lt"/>
              </a:rPr>
              <a:t>  47%	   35%	    13%</a:t>
            </a:r>
          </a:p>
          <a:p>
            <a:endParaRPr lang="en-US" sz="3500" b="1" dirty="0" smtClean="0">
              <a:solidFill>
                <a:schemeClr val="bg1"/>
              </a:solidFill>
              <a:latin typeface="+mn-lt"/>
            </a:endParaRPr>
          </a:p>
          <a:p>
            <a:r>
              <a:rPr lang="en-US" sz="1900" b="1" dirty="0" smtClean="0">
                <a:solidFill>
                  <a:schemeClr val="bg1"/>
                </a:solidFill>
                <a:latin typeface="+mn-lt"/>
              </a:rPr>
              <a:t>  31%	   36%	    20%</a:t>
            </a:r>
          </a:p>
          <a:p>
            <a:endParaRPr lang="en-US" sz="2200" b="1" dirty="0" smtClean="0">
              <a:solidFill>
                <a:schemeClr val="bg1"/>
              </a:solidFill>
              <a:latin typeface="+mn-lt"/>
            </a:endParaRPr>
          </a:p>
          <a:p>
            <a:endParaRPr lang="en-US" sz="1300" b="1" dirty="0" smtClean="0">
              <a:solidFill>
                <a:schemeClr val="bg1"/>
              </a:solidFill>
              <a:latin typeface="+mn-lt"/>
            </a:endParaRPr>
          </a:p>
          <a:p>
            <a:r>
              <a:rPr lang="en-US" sz="1900" b="1" dirty="0" smtClean="0">
                <a:solidFill>
                  <a:schemeClr val="bg1"/>
                </a:solidFill>
                <a:latin typeface="+mn-lt"/>
              </a:rPr>
              <a:t>  47%	   38%	    11%</a:t>
            </a:r>
          </a:p>
          <a:p>
            <a:endParaRPr lang="en-US" sz="1900" b="1" dirty="0" smtClean="0">
              <a:solidFill>
                <a:schemeClr val="bg1"/>
              </a:solidFill>
              <a:latin typeface="+mn-lt"/>
            </a:endParaRPr>
          </a:p>
        </p:txBody>
      </p:sp>
      <p:cxnSp>
        <p:nvCxnSpPr>
          <p:cNvPr id="15" name="Straight Connector 14"/>
          <p:cNvCxnSpPr/>
          <p:nvPr/>
        </p:nvCxnSpPr>
        <p:spPr>
          <a:xfrm>
            <a:off x="875763" y="2717442"/>
            <a:ext cx="7495505" cy="0"/>
          </a:xfrm>
          <a:prstGeom prst="line">
            <a:avLst/>
          </a:prstGeom>
          <a:ln w="19050">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60738" y="3706968"/>
            <a:ext cx="7495505" cy="0"/>
          </a:xfrm>
          <a:prstGeom prst="line">
            <a:avLst/>
          </a:prstGeom>
          <a:ln w="19050">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60738" y="4402428"/>
            <a:ext cx="7495505" cy="0"/>
          </a:xfrm>
          <a:prstGeom prst="line">
            <a:avLst/>
          </a:prstGeom>
          <a:ln w="19050">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60738" y="5381222"/>
            <a:ext cx="7495505" cy="0"/>
          </a:xfrm>
          <a:prstGeom prst="line">
            <a:avLst/>
          </a:prstGeom>
          <a:ln w="19050">
            <a:solidFill>
              <a:srgbClr val="7A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71650" y="2171700"/>
            <a:ext cx="7372350" cy="4171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617785" y="5162843"/>
            <a:ext cx="5936565" cy="745587"/>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2037" y="159027"/>
            <a:ext cx="5274364" cy="967408"/>
          </a:xfrm>
        </p:spPr>
        <p:txBody>
          <a:bodyPr/>
          <a:lstStyle/>
          <a:p>
            <a:r>
              <a:rPr lang="en-US" sz="2800" dirty="0" smtClean="0"/>
              <a:t>The impact of unmet dental needs</a:t>
            </a:r>
            <a:endParaRPr lang="en-US" sz="2800" dirty="0"/>
          </a:p>
        </p:txBody>
      </p:sp>
      <p:sp>
        <p:nvSpPr>
          <p:cNvPr id="13" name="Content Placeholder 2"/>
          <p:cNvSpPr>
            <a:spLocks noGrp="1"/>
          </p:cNvSpPr>
          <p:nvPr>
            <p:ph idx="1"/>
          </p:nvPr>
        </p:nvSpPr>
        <p:spPr>
          <a:xfrm>
            <a:off x="3953023" y="1589650"/>
            <a:ext cx="4107765" cy="3348109"/>
          </a:xfrm>
        </p:spPr>
        <p:txBody>
          <a:bodyPr/>
          <a:lstStyle/>
          <a:p>
            <a:pPr>
              <a:spcAft>
                <a:spcPts val="1600"/>
              </a:spcAft>
            </a:pPr>
            <a:r>
              <a:rPr lang="en-US" sz="1950" dirty="0" smtClean="0">
                <a:cs typeface="Times New Roman" pitchFamily="18" charset="0"/>
              </a:rPr>
              <a:t>P</a:t>
            </a:r>
            <a:r>
              <a:rPr lang="en-US" sz="1950" dirty="0" smtClean="0"/>
              <a:t>reventable dental conditions were the primary diagnosis in </a:t>
            </a:r>
            <a:r>
              <a:rPr lang="en-US" sz="1950" b="1" dirty="0" smtClean="0"/>
              <a:t>830,000+</a:t>
            </a:r>
            <a:r>
              <a:rPr lang="en-US" sz="1950" dirty="0" smtClean="0"/>
              <a:t> visits to hospital ERs nationwide in 2009 — a 16% increase from 2006.</a:t>
            </a:r>
          </a:p>
          <a:p>
            <a:pPr>
              <a:spcAft>
                <a:spcPts val="1600"/>
              </a:spcAft>
            </a:pPr>
            <a:r>
              <a:rPr lang="en-US" sz="1950" dirty="0" smtClean="0">
                <a:ea typeface="Calibri" pitchFamily="34" charset="0"/>
                <a:cs typeface="Times New Roman" pitchFamily="18" charset="0"/>
              </a:rPr>
              <a:t>Children accounted for nearly </a:t>
            </a:r>
            <a:r>
              <a:rPr lang="en-US" sz="1950" b="1" dirty="0" smtClean="0">
                <a:ea typeface="Calibri" pitchFamily="34" charset="0"/>
                <a:cs typeface="Times New Roman" pitchFamily="18" charset="0"/>
              </a:rPr>
              <a:t>50,000</a:t>
            </a:r>
            <a:r>
              <a:rPr lang="en-US" sz="1950" dirty="0" smtClean="0">
                <a:ea typeface="Calibri" pitchFamily="34" charset="0"/>
                <a:cs typeface="Times New Roman" pitchFamily="18" charset="0"/>
              </a:rPr>
              <a:t> of these ER visits.</a:t>
            </a:r>
          </a:p>
          <a:p>
            <a:pPr>
              <a:spcAft>
                <a:spcPts val="1600"/>
              </a:spcAft>
            </a:pPr>
            <a:r>
              <a:rPr lang="en-US" sz="1950" dirty="0" smtClean="0">
                <a:ea typeface="Calibri" pitchFamily="34" charset="0"/>
                <a:cs typeface="Times New Roman" pitchFamily="18" charset="0"/>
              </a:rPr>
              <a:t>Many ER visits are made by Medicaid enrollees and the uninsured, meaning these visits impose a cost on taxpayers and consumers.</a:t>
            </a:r>
          </a:p>
        </p:txBody>
      </p:sp>
      <p:sp>
        <p:nvSpPr>
          <p:cNvPr id="6" name="TextBox 5"/>
          <p:cNvSpPr txBox="1"/>
          <p:nvPr/>
        </p:nvSpPr>
        <p:spPr>
          <a:xfrm>
            <a:off x="8799443" y="6457890"/>
            <a:ext cx="344557" cy="400110"/>
          </a:xfrm>
          <a:prstGeom prst="rect">
            <a:avLst/>
          </a:prstGeom>
          <a:noFill/>
        </p:spPr>
        <p:txBody>
          <a:bodyPr wrap="square" lIns="0" rIns="0" rtlCol="0">
            <a:spAutoFit/>
          </a:bodyPr>
          <a:lstStyle/>
          <a:p>
            <a:fld id="{662A04D3-2EBE-4CF3-83ED-F781E4387BA5}" type="slidenum">
              <a:rPr lang="en-US" sz="2000" smtClean="0">
                <a:latin typeface="+mn-lt"/>
              </a:rPr>
              <a:pPr/>
              <a:t>2</a:t>
            </a:fld>
            <a:endParaRPr lang="en-US" sz="2000" dirty="0" err="1" smtClean="0">
              <a:latin typeface="+mn-lt"/>
            </a:endParaRPr>
          </a:p>
        </p:txBody>
      </p:sp>
      <p:pic>
        <p:nvPicPr>
          <p:cNvPr id="8" name="Picture 7" descr="Costly Dental Destination.png"/>
          <p:cNvPicPr>
            <a:picLocks noChangeAspect="1"/>
          </p:cNvPicPr>
          <p:nvPr/>
        </p:nvPicPr>
        <p:blipFill>
          <a:blip r:embed="rId3" cstate="print"/>
          <a:stretch>
            <a:fillRect/>
          </a:stretch>
        </p:blipFill>
        <p:spPr>
          <a:xfrm>
            <a:off x="1215593" y="1638883"/>
            <a:ext cx="2492504" cy="3214470"/>
          </a:xfrm>
          <a:prstGeom prst="rect">
            <a:avLst/>
          </a:prstGeom>
          <a:effectLst>
            <a:outerShdw blurRad="241300" dist="38100" dir="13500000" algn="br" rotWithShape="0">
              <a:prstClr val="black">
                <a:alpha val="40000"/>
              </a:prstClr>
            </a:outerShdw>
          </a:effectLst>
        </p:spPr>
      </p:pic>
      <p:sp>
        <p:nvSpPr>
          <p:cNvPr id="9" name="Rectangle 8"/>
          <p:cNvSpPr/>
          <p:nvPr/>
        </p:nvSpPr>
        <p:spPr>
          <a:xfrm>
            <a:off x="1688124" y="5192207"/>
            <a:ext cx="5781822" cy="661720"/>
          </a:xfrm>
          <a:prstGeom prst="rect">
            <a:avLst/>
          </a:prstGeom>
        </p:spPr>
        <p:txBody>
          <a:bodyPr wrap="square">
            <a:spAutoFit/>
          </a:bodyPr>
          <a:lstStyle/>
          <a:p>
            <a:pPr>
              <a:spcAft>
                <a:spcPts val="1800"/>
              </a:spcAft>
            </a:pPr>
            <a:r>
              <a:rPr lang="en-US" sz="1850" b="1" i="1" dirty="0" smtClean="0">
                <a:solidFill>
                  <a:schemeClr val="bg1"/>
                </a:solidFill>
                <a:latin typeface="+mn-lt"/>
              </a:rPr>
              <a:t>Florida: </a:t>
            </a:r>
            <a:r>
              <a:rPr lang="en-US" sz="1850" i="1" dirty="0" smtClean="0">
                <a:solidFill>
                  <a:schemeClr val="bg1"/>
                </a:solidFill>
                <a:latin typeface="+mn-lt"/>
              </a:rPr>
              <a:t>The number of Medicaid enrollees seeking ER care for dental problems jumped 40% over a two-year period.</a:t>
            </a:r>
            <a:endParaRPr lang="en-US" sz="1850" i="1" dirty="0">
              <a:solidFill>
                <a:schemeClr val="bg1"/>
              </a:solidFill>
              <a:latin typeface="+mn-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71650" y="2171700"/>
            <a:ext cx="7372350" cy="4171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62884" y="1931830"/>
            <a:ext cx="7508384" cy="4211392"/>
          </a:xfrm>
          <a:prstGeom prst="rect">
            <a:avLst/>
          </a:prstGeom>
          <a:solidFill>
            <a:schemeClr val="tx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2036" y="159027"/>
            <a:ext cx="6612834" cy="967408"/>
          </a:xfrm>
        </p:spPr>
        <p:txBody>
          <a:bodyPr/>
          <a:lstStyle/>
          <a:p>
            <a:r>
              <a:rPr lang="en-US" sz="2800" dirty="0" smtClean="0"/>
              <a:t>Takeaway: Lead with the need</a:t>
            </a:r>
            <a:endParaRPr lang="en-US" sz="2800" dirty="0"/>
          </a:p>
        </p:txBody>
      </p:sp>
      <p:sp>
        <p:nvSpPr>
          <p:cNvPr id="8" name="Rectangle 7"/>
          <p:cNvSpPr/>
          <p:nvPr/>
        </p:nvSpPr>
        <p:spPr>
          <a:xfrm>
            <a:off x="862885" y="1352281"/>
            <a:ext cx="7521262" cy="631065"/>
          </a:xfrm>
          <a:prstGeom prst="rect">
            <a:avLst/>
          </a:prstGeom>
          <a:solidFill>
            <a:srgbClr val="7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p:cNvSpPr>
            <a:spLocks noGrp="1"/>
          </p:cNvSpPr>
          <p:nvPr>
            <p:ph idx="1"/>
          </p:nvPr>
        </p:nvSpPr>
        <p:spPr>
          <a:xfrm>
            <a:off x="734096" y="1545465"/>
            <a:ext cx="4765184" cy="4597758"/>
          </a:xfrm>
        </p:spPr>
        <p:txBody>
          <a:bodyPr/>
          <a:lstStyle/>
          <a:p>
            <a:pPr>
              <a:lnSpc>
                <a:spcPct val="100000"/>
              </a:lnSpc>
              <a:buNone/>
            </a:pPr>
            <a:r>
              <a:rPr lang="en-US" sz="2000" dirty="0" smtClean="0">
                <a:solidFill>
                  <a:schemeClr val="tx1"/>
                </a:solidFill>
                <a:ea typeface="Calibri" pitchFamily="34" charset="0"/>
                <a:cs typeface="Times New Roman" pitchFamily="18" charset="0"/>
              </a:rPr>
              <a:t>	</a:t>
            </a:r>
            <a:r>
              <a:rPr lang="en-US" sz="2050" b="1" i="1" dirty="0" smtClean="0">
                <a:solidFill>
                  <a:schemeClr val="tx1"/>
                </a:solidFill>
                <a:effectLst>
                  <a:outerShdw blurRad="38100" dist="38100" dir="2700000" algn="tl">
                    <a:srgbClr val="000000">
                      <a:alpha val="43137"/>
                    </a:srgbClr>
                  </a:outerShdw>
                </a:effectLst>
              </a:rPr>
              <a:t>How messages affect existing support:</a:t>
            </a:r>
          </a:p>
          <a:p>
            <a:pPr>
              <a:lnSpc>
                <a:spcPct val="100000"/>
              </a:lnSpc>
              <a:buNone/>
            </a:pPr>
            <a:r>
              <a:rPr lang="en-US" sz="2000" dirty="0" smtClean="0"/>
              <a:t>	</a:t>
            </a:r>
            <a:r>
              <a:rPr lang="en-US" sz="1800" b="1" dirty="0" smtClean="0"/>
              <a:t>More than 35% of children in Oregon have untreated dental disease. </a:t>
            </a:r>
            <a:endParaRPr lang="en-US" sz="1800" b="1" dirty="0" smtClean="0">
              <a:ea typeface="Calibri" pitchFamily="34" charset="0"/>
              <a:cs typeface="Times New Roman" pitchFamily="18" charset="0"/>
            </a:endParaRPr>
          </a:p>
          <a:p>
            <a:pPr>
              <a:lnSpc>
                <a:spcPct val="100000"/>
              </a:lnSpc>
              <a:buNone/>
            </a:pPr>
            <a:r>
              <a:rPr lang="en-US" sz="1800" dirty="0" smtClean="0">
                <a:ea typeface="Calibri" pitchFamily="34" charset="0"/>
                <a:cs typeface="Times New Roman" pitchFamily="18" charset="0"/>
              </a:rPr>
              <a:t>	The CDC has called fluoridation one of the     “ten great public health achievements of the 20th century.”</a:t>
            </a:r>
          </a:p>
          <a:p>
            <a:pPr lvl="0">
              <a:lnSpc>
                <a:spcPct val="100000"/>
              </a:lnSpc>
              <a:buNone/>
            </a:pPr>
            <a:r>
              <a:rPr lang="en-US" sz="1800" b="1" dirty="0" smtClean="0">
                <a:ea typeface="Calibri" pitchFamily="34" charset="0"/>
                <a:cs typeface="Times New Roman" pitchFamily="18" charset="0"/>
              </a:rPr>
              <a:t>	</a:t>
            </a:r>
            <a:r>
              <a:rPr lang="en-US" sz="1800" dirty="0" smtClean="0">
                <a:ea typeface="Calibri" pitchFamily="34" charset="0"/>
                <a:cs typeface="Times New Roman" pitchFamily="18" charset="0"/>
              </a:rPr>
              <a:t>Studies prove that fluoride prevents and can even reverse the process of tooth decay.</a:t>
            </a:r>
          </a:p>
          <a:p>
            <a:pPr lvl="0">
              <a:lnSpc>
                <a:spcPct val="100000"/>
              </a:lnSpc>
              <a:buNone/>
            </a:pPr>
            <a:r>
              <a:rPr lang="en-US" sz="1800" dirty="0" smtClean="0">
                <a:ea typeface="Calibri" pitchFamily="34" charset="0"/>
                <a:cs typeface="Times New Roman" pitchFamily="18" charset="0"/>
              </a:rPr>
              <a:t>	Communities have a moral obligation to ensure that all residents benefit from fluoride — something that is proven to improve oral health.</a:t>
            </a:r>
          </a:p>
          <a:p>
            <a:pPr>
              <a:lnSpc>
                <a:spcPct val="100000"/>
              </a:lnSpc>
              <a:buNone/>
            </a:pPr>
            <a:r>
              <a:rPr lang="en-US" sz="1800" b="1" dirty="0" smtClean="0"/>
              <a:t>	</a:t>
            </a:r>
            <a:r>
              <a:rPr lang="en-US" sz="1800" dirty="0" smtClean="0"/>
              <a:t>The typical city saves $38 for every $1 invested in water fluoridation.</a:t>
            </a:r>
          </a:p>
        </p:txBody>
      </p:sp>
      <p:sp>
        <p:nvSpPr>
          <p:cNvPr id="6" name="TextBox 5"/>
          <p:cNvSpPr txBox="1"/>
          <p:nvPr/>
        </p:nvSpPr>
        <p:spPr>
          <a:xfrm>
            <a:off x="5718221" y="1352281"/>
            <a:ext cx="2562895" cy="4919239"/>
          </a:xfrm>
          <a:prstGeom prst="rect">
            <a:avLst/>
          </a:prstGeom>
          <a:noFill/>
        </p:spPr>
        <p:txBody>
          <a:bodyPr wrap="square" lIns="0" rIns="0" rtlCol="0">
            <a:spAutoFit/>
          </a:bodyPr>
          <a:lstStyle/>
          <a:p>
            <a:r>
              <a:rPr lang="en-US" sz="1700" dirty="0" smtClean="0">
                <a:solidFill>
                  <a:srgbClr val="FFFFAB"/>
                </a:solidFill>
                <a:latin typeface="+mn-lt"/>
              </a:rPr>
              <a:t> </a:t>
            </a:r>
            <a:r>
              <a:rPr lang="en-US" sz="1700" b="1" dirty="0" smtClean="0">
                <a:solidFill>
                  <a:srgbClr val="FFFF71"/>
                </a:solidFill>
                <a:effectLst>
                  <a:outerShdw blurRad="38100" dist="38100" dir="2700000" algn="tl">
                    <a:srgbClr val="000000">
                      <a:alpha val="43137"/>
                    </a:srgbClr>
                  </a:outerShdw>
                </a:effectLst>
                <a:latin typeface="+mn-lt"/>
              </a:rPr>
              <a:t>Much</a:t>
            </a:r>
            <a:r>
              <a:rPr lang="en-US" sz="1700" b="1" dirty="0" smtClean="0">
                <a:solidFill>
                  <a:srgbClr val="FFFFAB"/>
                </a:solidFill>
                <a:effectLst>
                  <a:outerShdw blurRad="38100" dist="38100" dir="2700000" algn="tl">
                    <a:srgbClr val="000000">
                      <a:alpha val="43137"/>
                    </a:srgbClr>
                  </a:outerShdw>
                </a:effectLst>
                <a:latin typeface="+mn-lt"/>
              </a:rPr>
              <a:t>     </a:t>
            </a:r>
            <a:r>
              <a:rPr lang="en-US" sz="1700" b="1" dirty="0" smtClean="0">
                <a:effectLst>
                  <a:outerShdw blurRad="38100" dist="38100" dir="2700000" algn="tl">
                    <a:srgbClr val="000000">
                      <a:alpha val="43137"/>
                    </a:srgbClr>
                  </a:outerShdw>
                </a:effectLst>
                <a:latin typeface="+mn-lt"/>
              </a:rPr>
              <a:t>Somewhat      No</a:t>
            </a:r>
          </a:p>
          <a:p>
            <a:r>
              <a:rPr lang="en-US" sz="1700" b="1" dirty="0" smtClean="0">
                <a:effectLst>
                  <a:outerShdw blurRad="38100" dist="38100" dir="2700000" algn="tl">
                    <a:srgbClr val="000000">
                      <a:alpha val="43137"/>
                    </a:srgbClr>
                  </a:outerShdw>
                </a:effectLst>
                <a:latin typeface="+mn-lt"/>
              </a:rPr>
              <a:t> </a:t>
            </a:r>
            <a:r>
              <a:rPr lang="en-US" sz="1700" b="1" dirty="0" smtClean="0">
                <a:solidFill>
                  <a:srgbClr val="FFFF71"/>
                </a:solidFill>
                <a:effectLst>
                  <a:outerShdw blurRad="38100" dist="38100" dir="2700000" algn="tl">
                    <a:srgbClr val="000000">
                      <a:alpha val="43137"/>
                    </a:srgbClr>
                  </a:outerShdw>
                </a:effectLst>
                <a:latin typeface="+mn-lt"/>
              </a:rPr>
              <a:t>More</a:t>
            </a:r>
            <a:r>
              <a:rPr lang="en-US" sz="1700" b="1" dirty="0" smtClean="0">
                <a:effectLst>
                  <a:outerShdw blurRad="38100" dist="38100" dir="2700000" algn="tl">
                    <a:srgbClr val="000000">
                      <a:alpha val="43137"/>
                    </a:srgbClr>
                  </a:outerShdw>
                </a:effectLst>
                <a:latin typeface="+mn-lt"/>
              </a:rPr>
              <a:t>	  More	   Effect</a:t>
            </a:r>
          </a:p>
          <a:p>
            <a:endParaRPr lang="en-US" sz="1300" dirty="0" smtClean="0">
              <a:solidFill>
                <a:schemeClr val="bg1"/>
              </a:solidFill>
              <a:latin typeface="+mn-lt"/>
            </a:endParaRPr>
          </a:p>
          <a:p>
            <a:r>
              <a:rPr lang="en-US" sz="2000" b="1" dirty="0" smtClean="0">
                <a:solidFill>
                  <a:schemeClr val="bg1"/>
                </a:solidFill>
                <a:latin typeface="+mn-lt"/>
              </a:rPr>
              <a:t>  </a:t>
            </a:r>
            <a:r>
              <a:rPr lang="en-US" sz="1900" b="1" dirty="0" smtClean="0">
                <a:solidFill>
                  <a:schemeClr val="bg1"/>
                </a:solidFill>
                <a:latin typeface="+mn-lt"/>
              </a:rPr>
              <a:t>60%	   26%	    12%</a:t>
            </a:r>
          </a:p>
          <a:p>
            <a:endParaRPr lang="en-US" sz="1900" b="1" dirty="0" smtClean="0">
              <a:solidFill>
                <a:schemeClr val="bg1"/>
              </a:solidFill>
              <a:latin typeface="+mn-lt"/>
            </a:endParaRPr>
          </a:p>
          <a:p>
            <a:endParaRPr lang="en-US" sz="1500" b="1" dirty="0" smtClean="0">
              <a:solidFill>
                <a:schemeClr val="bg1"/>
              </a:solidFill>
              <a:latin typeface="+mn-lt"/>
            </a:endParaRPr>
          </a:p>
          <a:p>
            <a:r>
              <a:rPr lang="en-US" sz="1900" b="1" dirty="0" smtClean="0">
                <a:solidFill>
                  <a:schemeClr val="bg1"/>
                </a:solidFill>
                <a:latin typeface="+mn-lt"/>
              </a:rPr>
              <a:t>  39%	   36%	    21%</a:t>
            </a:r>
          </a:p>
          <a:p>
            <a:endParaRPr lang="en-US" sz="1900" b="1" dirty="0" smtClean="0">
              <a:solidFill>
                <a:schemeClr val="bg1"/>
              </a:solidFill>
              <a:latin typeface="+mn-lt"/>
            </a:endParaRPr>
          </a:p>
          <a:p>
            <a:endParaRPr lang="en-US" sz="1900" b="1" dirty="0" smtClean="0">
              <a:solidFill>
                <a:schemeClr val="bg1"/>
              </a:solidFill>
              <a:latin typeface="+mn-lt"/>
            </a:endParaRPr>
          </a:p>
          <a:p>
            <a:endParaRPr lang="en-US" sz="200" b="1" dirty="0" smtClean="0">
              <a:solidFill>
                <a:schemeClr val="bg1"/>
              </a:solidFill>
              <a:latin typeface="+mn-lt"/>
            </a:endParaRPr>
          </a:p>
          <a:p>
            <a:r>
              <a:rPr lang="en-US" sz="1900" b="1" dirty="0" smtClean="0">
                <a:solidFill>
                  <a:schemeClr val="bg1"/>
                </a:solidFill>
                <a:latin typeface="+mn-lt"/>
              </a:rPr>
              <a:t>  47%	   35%	    13%</a:t>
            </a:r>
          </a:p>
          <a:p>
            <a:endParaRPr lang="en-US" sz="3500" b="1" dirty="0" smtClean="0">
              <a:solidFill>
                <a:schemeClr val="bg1"/>
              </a:solidFill>
              <a:latin typeface="+mn-lt"/>
            </a:endParaRPr>
          </a:p>
          <a:p>
            <a:r>
              <a:rPr lang="en-US" sz="1900" b="1" dirty="0" smtClean="0">
                <a:solidFill>
                  <a:schemeClr val="bg1"/>
                </a:solidFill>
                <a:latin typeface="+mn-lt"/>
              </a:rPr>
              <a:t>  31%	   36%	    20%</a:t>
            </a:r>
          </a:p>
          <a:p>
            <a:endParaRPr lang="en-US" sz="2200" b="1" dirty="0" smtClean="0">
              <a:solidFill>
                <a:schemeClr val="bg1"/>
              </a:solidFill>
              <a:latin typeface="+mn-lt"/>
            </a:endParaRPr>
          </a:p>
          <a:p>
            <a:endParaRPr lang="en-US" sz="1300" b="1" dirty="0" smtClean="0">
              <a:solidFill>
                <a:schemeClr val="bg1"/>
              </a:solidFill>
              <a:latin typeface="+mn-lt"/>
            </a:endParaRPr>
          </a:p>
          <a:p>
            <a:r>
              <a:rPr lang="en-US" sz="1900" b="1" dirty="0" smtClean="0">
                <a:solidFill>
                  <a:schemeClr val="bg1"/>
                </a:solidFill>
                <a:latin typeface="+mn-lt"/>
              </a:rPr>
              <a:t>  47%	   38%	    11%</a:t>
            </a:r>
          </a:p>
          <a:p>
            <a:endParaRPr lang="en-US" sz="1900" b="1" dirty="0" smtClean="0">
              <a:solidFill>
                <a:schemeClr val="bg1"/>
              </a:solidFill>
              <a:latin typeface="+mn-lt"/>
            </a:endParaRPr>
          </a:p>
        </p:txBody>
      </p:sp>
      <p:cxnSp>
        <p:nvCxnSpPr>
          <p:cNvPr id="15" name="Straight Connector 14"/>
          <p:cNvCxnSpPr/>
          <p:nvPr/>
        </p:nvCxnSpPr>
        <p:spPr>
          <a:xfrm>
            <a:off x="875763" y="2717442"/>
            <a:ext cx="7495505" cy="0"/>
          </a:xfrm>
          <a:prstGeom prst="line">
            <a:avLst/>
          </a:prstGeom>
          <a:ln w="19050">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60738" y="3706968"/>
            <a:ext cx="7495505" cy="0"/>
          </a:xfrm>
          <a:prstGeom prst="line">
            <a:avLst/>
          </a:prstGeom>
          <a:ln w="19050">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60738" y="4402428"/>
            <a:ext cx="7495505" cy="0"/>
          </a:xfrm>
          <a:prstGeom prst="line">
            <a:avLst/>
          </a:prstGeom>
          <a:ln w="19050">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60738" y="5381222"/>
            <a:ext cx="7495505" cy="0"/>
          </a:xfrm>
          <a:prstGeom prst="line">
            <a:avLst/>
          </a:prstGeom>
          <a:ln w="19050">
            <a:solidFill>
              <a:srgbClr val="7A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5692462" y="1249251"/>
            <a:ext cx="669701" cy="4803819"/>
          </a:xfrm>
          <a:prstGeom prst="roundRect">
            <a:avLst/>
          </a:prstGeom>
          <a:no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969477" y="2574388"/>
            <a:ext cx="7174523" cy="38123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2036" y="159027"/>
            <a:ext cx="6612834" cy="967408"/>
          </a:xfrm>
        </p:spPr>
        <p:txBody>
          <a:bodyPr/>
          <a:lstStyle/>
          <a:p>
            <a:r>
              <a:rPr lang="en-US" sz="2800" dirty="0" smtClean="0"/>
              <a:t>Takeaway: Lead with the need</a:t>
            </a:r>
            <a:endParaRPr lang="en-US" sz="2800" dirty="0"/>
          </a:p>
        </p:txBody>
      </p:sp>
      <p:sp>
        <p:nvSpPr>
          <p:cNvPr id="14" name="Content Placeholder 13"/>
          <p:cNvSpPr>
            <a:spLocks noGrp="1"/>
          </p:cNvSpPr>
          <p:nvPr>
            <p:ph idx="1"/>
          </p:nvPr>
        </p:nvSpPr>
        <p:spPr>
          <a:xfrm>
            <a:off x="2412609" y="1491174"/>
            <a:ext cx="4958862" cy="773723"/>
          </a:xfrm>
        </p:spPr>
        <p:txBody>
          <a:bodyPr/>
          <a:lstStyle/>
          <a:p>
            <a:pPr>
              <a:buNone/>
            </a:pPr>
            <a:r>
              <a:rPr lang="en-US" dirty="0" smtClean="0"/>
              <a:t>	</a:t>
            </a:r>
            <a:r>
              <a:rPr lang="en-US" sz="2100" dirty="0" smtClean="0"/>
              <a:t>      Airing a TV ad in Portland that emphasizes the oral health problems</a:t>
            </a:r>
            <a:endParaRPr lang="en-US" sz="2100" dirty="0"/>
          </a:p>
        </p:txBody>
      </p:sp>
      <p:pic>
        <p:nvPicPr>
          <p:cNvPr id="1026" name="Picture 2"/>
          <p:cNvPicPr>
            <a:picLocks noChangeAspect="1" noChangeArrowheads="1"/>
          </p:cNvPicPr>
          <p:nvPr/>
        </p:nvPicPr>
        <p:blipFill>
          <a:blip r:embed="rId3" cstate="print"/>
          <a:srcRect l="24921" t="29490" r="26131" b="20071"/>
          <a:stretch>
            <a:fillRect/>
          </a:stretch>
        </p:blipFill>
        <p:spPr bwMode="auto">
          <a:xfrm>
            <a:off x="1621190" y="2278966"/>
            <a:ext cx="6094372" cy="35307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71650" y="2171700"/>
            <a:ext cx="7372350" cy="4171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2036" y="159027"/>
            <a:ext cx="6612834" cy="967408"/>
          </a:xfrm>
        </p:spPr>
        <p:txBody>
          <a:bodyPr/>
          <a:lstStyle/>
          <a:p>
            <a:r>
              <a:rPr lang="en-US" sz="2800" dirty="0" smtClean="0"/>
              <a:t>Takeaway: Start reclaiming the web</a:t>
            </a:r>
            <a:endParaRPr lang="en-US" sz="2800" dirty="0"/>
          </a:p>
        </p:txBody>
      </p:sp>
      <p:pic>
        <p:nvPicPr>
          <p:cNvPr id="8" name="Picture 2" descr="fluoride google search 2.png"/>
          <p:cNvPicPr>
            <a:picLocks noChangeAspect="1"/>
          </p:cNvPicPr>
          <p:nvPr/>
        </p:nvPicPr>
        <p:blipFill>
          <a:blip r:embed="rId3" cstate="print"/>
          <a:srcRect r="11924" b="8784"/>
          <a:stretch>
            <a:fillRect/>
          </a:stretch>
        </p:blipFill>
        <p:spPr bwMode="auto">
          <a:xfrm>
            <a:off x="819411" y="1326337"/>
            <a:ext cx="7427483" cy="4893366"/>
          </a:xfrm>
          <a:prstGeom prst="rect">
            <a:avLst/>
          </a:prstGeom>
          <a:noFill/>
          <a:ln w="19050">
            <a:solidFill>
              <a:schemeClr val="bg1">
                <a:lumMod val="75000"/>
                <a:lumOff val="25000"/>
              </a:schemeClr>
            </a:solidFill>
            <a:miter lim="800000"/>
            <a:headEnd/>
            <a:tailEnd/>
          </a:ln>
        </p:spPr>
      </p:pic>
      <p:sp>
        <p:nvSpPr>
          <p:cNvPr id="9" name="Oval 8"/>
          <p:cNvSpPr/>
          <p:nvPr/>
        </p:nvSpPr>
        <p:spPr>
          <a:xfrm>
            <a:off x="2359197" y="2028702"/>
            <a:ext cx="1895061" cy="463827"/>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425457" y="3340669"/>
            <a:ext cx="2133600" cy="397566"/>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2584483" y="4122548"/>
            <a:ext cx="3034748" cy="490330"/>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79561" y="2640169"/>
            <a:ext cx="6864439" cy="37348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7426" y="219075"/>
            <a:ext cx="5600328" cy="933450"/>
          </a:xfrm>
        </p:spPr>
        <p:txBody>
          <a:bodyPr/>
          <a:lstStyle/>
          <a:p>
            <a:r>
              <a:rPr lang="en-US" sz="2800" dirty="0" smtClean="0"/>
              <a:t>Takeaway: Start reclaiming the web</a:t>
            </a:r>
            <a:endParaRPr lang="en-US" sz="2800" b="0" dirty="0"/>
          </a:p>
        </p:txBody>
      </p:sp>
      <p:sp>
        <p:nvSpPr>
          <p:cNvPr id="3" name="Content Placeholder 2"/>
          <p:cNvSpPr>
            <a:spLocks noGrp="1"/>
          </p:cNvSpPr>
          <p:nvPr>
            <p:ph idx="1"/>
          </p:nvPr>
        </p:nvSpPr>
        <p:spPr>
          <a:xfrm>
            <a:off x="5794648" y="1500906"/>
            <a:ext cx="3011727" cy="1312633"/>
          </a:xfrm>
        </p:spPr>
        <p:txBody>
          <a:bodyPr/>
          <a:lstStyle/>
          <a:p>
            <a:pPr marL="457200" indent="-457200">
              <a:lnSpc>
                <a:spcPct val="100000"/>
              </a:lnSpc>
              <a:spcAft>
                <a:spcPts val="0"/>
              </a:spcAft>
              <a:buNone/>
            </a:pPr>
            <a:r>
              <a:rPr lang="en-US" sz="1900" dirty="0" smtClean="0"/>
              <a:t>	</a:t>
            </a:r>
            <a:r>
              <a:rPr lang="en-US" sz="1900" b="1" dirty="0" smtClean="0"/>
              <a:t>iLikeMyTeeth.org</a:t>
            </a:r>
          </a:p>
          <a:p>
            <a:pPr marL="457200" indent="-457200">
              <a:lnSpc>
                <a:spcPct val="100000"/>
              </a:lnSpc>
              <a:spcAft>
                <a:spcPts val="0"/>
              </a:spcAft>
              <a:buNone/>
            </a:pPr>
            <a:r>
              <a:rPr lang="en-US" sz="1900" dirty="0" smtClean="0">
                <a:cs typeface="Arial" charset="0"/>
              </a:rPr>
              <a:t>	frames CWF in the broader context of oral health (protecting teeth)</a:t>
            </a:r>
          </a:p>
        </p:txBody>
      </p:sp>
      <p:pic>
        <p:nvPicPr>
          <p:cNvPr id="1027" name="Picture 3"/>
          <p:cNvPicPr>
            <a:picLocks noChangeAspect="1" noChangeArrowheads="1"/>
          </p:cNvPicPr>
          <p:nvPr/>
        </p:nvPicPr>
        <p:blipFill>
          <a:blip r:embed="rId2" cstate="print"/>
          <a:srcRect l="10699" t="7588" r="11654" b="12294"/>
          <a:stretch>
            <a:fillRect/>
          </a:stretch>
        </p:blipFill>
        <p:spPr bwMode="auto">
          <a:xfrm>
            <a:off x="574707" y="1295118"/>
            <a:ext cx="5325034" cy="3434044"/>
          </a:xfrm>
          <a:prstGeom prst="rect">
            <a:avLst/>
          </a:prstGeom>
          <a:noFill/>
          <a:ln w="22225">
            <a:solidFill>
              <a:schemeClr val="bg1"/>
            </a:solidFill>
            <a:miter lim="800000"/>
            <a:headEnd/>
            <a:tailEnd/>
          </a:ln>
          <a:effectLst>
            <a:outerShdw blurRad="190500" dist="38100" dir="18900000" algn="bl" rotWithShape="0">
              <a:prstClr val="black">
                <a:alpha val="40000"/>
              </a:prstClr>
            </a:outerShdw>
          </a:effectLst>
        </p:spPr>
      </p:pic>
      <p:pic>
        <p:nvPicPr>
          <p:cNvPr id="1026" name="Picture 2"/>
          <p:cNvPicPr>
            <a:picLocks noChangeAspect="1" noChangeArrowheads="1"/>
          </p:cNvPicPr>
          <p:nvPr/>
        </p:nvPicPr>
        <p:blipFill>
          <a:blip r:embed="rId3" cstate="print"/>
          <a:srcRect l="10368" t="7559" r="12426" b="15033"/>
          <a:stretch>
            <a:fillRect/>
          </a:stretch>
        </p:blipFill>
        <p:spPr bwMode="auto">
          <a:xfrm>
            <a:off x="2442924" y="2958351"/>
            <a:ext cx="5361730" cy="3359872"/>
          </a:xfrm>
          <a:prstGeom prst="rect">
            <a:avLst/>
          </a:prstGeom>
          <a:noFill/>
          <a:ln w="22225">
            <a:solidFill>
              <a:schemeClr val="bg1"/>
            </a:solidFill>
            <a:miter lim="800000"/>
            <a:headEnd/>
            <a:tailEnd/>
          </a:ln>
          <a:effectLst>
            <a:outerShdw blurRad="101600" dist="38100" dir="18900000" algn="bl" rotWithShape="0">
              <a:prstClr val="black">
                <a:alpha val="40000"/>
              </a:prstClr>
            </a:out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Title 3"/>
          <p:cNvSpPr>
            <a:spLocks noGrp="1"/>
          </p:cNvSpPr>
          <p:nvPr>
            <p:ph type="ctrTitle"/>
          </p:nvPr>
        </p:nvSpPr>
        <p:spPr>
          <a:xfrm>
            <a:off x="2138289" y="2546252"/>
            <a:ext cx="5050302" cy="1856936"/>
          </a:xfrm>
        </p:spPr>
        <p:txBody>
          <a:bodyPr/>
          <a:lstStyle/>
          <a:p>
            <a:pPr>
              <a:defRPr/>
            </a:pPr>
            <a:r>
              <a:rPr sz="4600" dirty="0" smtClean="0">
                <a:solidFill>
                  <a:srgbClr val="FFFF7D"/>
                </a:solidFill>
              </a:rPr>
              <a:t>The Campaign for Dental Health</a:t>
            </a:r>
            <a:br>
              <a:rPr sz="4600" dirty="0" smtClean="0">
                <a:solidFill>
                  <a:srgbClr val="FFFF7D"/>
                </a:solidFill>
              </a:rPr>
            </a:br>
            <a:r>
              <a:rPr sz="600" dirty="0" smtClean="0">
                <a:solidFill>
                  <a:srgbClr val="FFFF7D"/>
                </a:solidFill>
              </a:rPr>
              <a:t/>
            </a:r>
            <a:br>
              <a:rPr sz="600" dirty="0" smtClean="0">
                <a:solidFill>
                  <a:srgbClr val="FFFF7D"/>
                </a:solidFill>
              </a:rPr>
            </a:br>
            <a:r>
              <a:rPr lang="en-US" sz="3400" b="0" dirty="0" smtClean="0">
                <a:solidFill>
                  <a:schemeClr val="tx1"/>
                </a:solidFill>
              </a:rPr>
              <a:t>(iLikeMyTeeth.org)</a:t>
            </a:r>
            <a:endParaRPr sz="3400" b="0" i="1" dirty="0">
              <a:solidFill>
                <a:schemeClr val="tx1"/>
              </a:solidFill>
            </a:endParaRPr>
          </a:p>
        </p:txBody>
      </p:sp>
    </p:spTree>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79561" y="2640169"/>
            <a:ext cx="6864439" cy="37348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7426" y="548639"/>
            <a:ext cx="5164229" cy="603885"/>
          </a:xfrm>
        </p:spPr>
        <p:txBody>
          <a:bodyPr/>
          <a:lstStyle/>
          <a:p>
            <a:r>
              <a:rPr lang="en-US" sz="2800" dirty="0" smtClean="0"/>
              <a:t>The Campaign for Dental Health</a:t>
            </a:r>
            <a:endParaRPr lang="en-US" sz="2800" dirty="0"/>
          </a:p>
        </p:txBody>
      </p:sp>
      <p:sp>
        <p:nvSpPr>
          <p:cNvPr id="3" name="Content Placeholder 2"/>
          <p:cNvSpPr>
            <a:spLocks noGrp="1"/>
          </p:cNvSpPr>
          <p:nvPr>
            <p:ph idx="1"/>
          </p:nvPr>
        </p:nvSpPr>
        <p:spPr>
          <a:xfrm>
            <a:off x="1066277" y="1997613"/>
            <a:ext cx="3787078" cy="3798276"/>
          </a:xfrm>
        </p:spPr>
        <p:txBody>
          <a:bodyPr/>
          <a:lstStyle/>
          <a:p>
            <a:pPr marL="457200" indent="-457200">
              <a:spcAft>
                <a:spcPts val="1800"/>
              </a:spcAft>
              <a:buFont typeface="Wingdings" pitchFamily="2" charset="2"/>
              <a:buChar char="ü"/>
            </a:pPr>
            <a:r>
              <a:rPr lang="en-US" sz="2000" dirty="0" smtClean="0"/>
              <a:t>Create a national network of CWF advocates who can share ideas, offer insights, and support one another</a:t>
            </a:r>
          </a:p>
          <a:p>
            <a:pPr marL="457200" indent="-457200">
              <a:spcAft>
                <a:spcPts val="1800"/>
              </a:spcAft>
              <a:buFont typeface="Wingdings" pitchFamily="2" charset="2"/>
              <a:buChar char="ü"/>
            </a:pPr>
            <a:r>
              <a:rPr lang="en-US" sz="2000" dirty="0" smtClean="0"/>
              <a:t>Improve the quality and accuracy of web content about oral health and CWF</a:t>
            </a:r>
          </a:p>
          <a:p>
            <a:pPr marL="457200" indent="-457200">
              <a:spcAft>
                <a:spcPts val="1800"/>
              </a:spcAft>
              <a:buFont typeface="Wingdings" pitchFamily="2" charset="2"/>
              <a:buChar char="ü"/>
            </a:pPr>
            <a:r>
              <a:rPr lang="en-US" sz="2000" dirty="0" smtClean="0"/>
              <a:t>Provide state and local advocates with fact sheets, PowerPoint slides and other helpful resources to support their work</a:t>
            </a:r>
          </a:p>
        </p:txBody>
      </p:sp>
      <p:pic>
        <p:nvPicPr>
          <p:cNvPr id="9" name="Picture 8" descr="Build a Network.jpg"/>
          <p:cNvPicPr>
            <a:picLocks noChangeAspect="1"/>
          </p:cNvPicPr>
          <p:nvPr/>
        </p:nvPicPr>
        <p:blipFill>
          <a:blip r:embed="rId2" cstate="print"/>
          <a:stretch>
            <a:fillRect/>
          </a:stretch>
        </p:blipFill>
        <p:spPr>
          <a:xfrm>
            <a:off x="4822024" y="1868741"/>
            <a:ext cx="3168426" cy="2376320"/>
          </a:xfrm>
          <a:prstGeom prst="rect">
            <a:avLst/>
          </a:prstGeom>
        </p:spPr>
      </p:pic>
      <p:sp>
        <p:nvSpPr>
          <p:cNvPr id="6" name="Rectangle 5"/>
          <p:cNvSpPr/>
          <p:nvPr/>
        </p:nvSpPr>
        <p:spPr>
          <a:xfrm>
            <a:off x="2042778" y="1499940"/>
            <a:ext cx="1502334" cy="438582"/>
          </a:xfrm>
          <a:prstGeom prst="rect">
            <a:avLst/>
          </a:prstGeom>
        </p:spPr>
        <p:txBody>
          <a:bodyPr wrap="none">
            <a:spAutoFit/>
          </a:bodyPr>
          <a:lstStyle/>
          <a:p>
            <a:r>
              <a:rPr lang="en-US" sz="2250" b="1" i="1" dirty="0" smtClean="0">
                <a:solidFill>
                  <a:schemeClr val="bg1"/>
                </a:solidFill>
                <a:latin typeface="+mj-lt"/>
              </a:rPr>
              <a:t>Objectives: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0017" y="2398643"/>
            <a:ext cx="7513983" cy="396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5653" y="543339"/>
            <a:ext cx="6257925" cy="596347"/>
          </a:xfrm>
        </p:spPr>
        <p:txBody>
          <a:bodyPr/>
          <a:lstStyle/>
          <a:p>
            <a:r>
              <a:rPr lang="en-US" sz="2800" dirty="0" smtClean="0"/>
              <a:t>Sample of campaign partners</a:t>
            </a:r>
            <a:endParaRPr lang="en-US" sz="2800" dirty="0"/>
          </a:p>
        </p:txBody>
      </p:sp>
      <p:pic>
        <p:nvPicPr>
          <p:cNvPr id="12" name="Picture 11" descr="Pew Logo.gif"/>
          <p:cNvPicPr>
            <a:picLocks noChangeAspect="1"/>
          </p:cNvPicPr>
          <p:nvPr/>
        </p:nvPicPr>
        <p:blipFill>
          <a:blip r:embed="rId3" cstate="print"/>
          <a:stretch>
            <a:fillRect/>
          </a:stretch>
        </p:blipFill>
        <p:spPr>
          <a:xfrm>
            <a:off x="341113" y="1820225"/>
            <a:ext cx="1837830" cy="677540"/>
          </a:xfrm>
          <a:prstGeom prst="rect">
            <a:avLst/>
          </a:prstGeom>
        </p:spPr>
      </p:pic>
      <p:sp>
        <p:nvSpPr>
          <p:cNvPr id="7" name="Rectangle 6"/>
          <p:cNvSpPr/>
          <p:nvPr/>
        </p:nvSpPr>
        <p:spPr>
          <a:xfrm>
            <a:off x="257576" y="1287887"/>
            <a:ext cx="4108361" cy="423193"/>
          </a:xfrm>
          <a:prstGeom prst="rect">
            <a:avLst/>
          </a:prstGeom>
        </p:spPr>
        <p:txBody>
          <a:bodyPr wrap="square">
            <a:spAutoFit/>
          </a:bodyPr>
          <a:lstStyle/>
          <a:p>
            <a:pPr algn="ctr"/>
            <a:r>
              <a:rPr lang="en-US" sz="2150" b="1" i="1" dirty="0" smtClean="0">
                <a:solidFill>
                  <a:schemeClr val="bg1"/>
                </a:solidFill>
                <a:latin typeface="+mn-lt"/>
              </a:rPr>
              <a:t>A campaign with diverse partners:</a:t>
            </a:r>
            <a:endParaRPr lang="en-US" sz="2150" b="1" i="1" dirty="0">
              <a:solidFill>
                <a:schemeClr val="bg1"/>
              </a:solidFill>
              <a:latin typeface="+mn-lt"/>
            </a:endParaRPr>
          </a:p>
        </p:txBody>
      </p:sp>
      <p:sp>
        <p:nvSpPr>
          <p:cNvPr id="8" name="Oval 7"/>
          <p:cNvSpPr/>
          <p:nvPr/>
        </p:nvSpPr>
        <p:spPr>
          <a:xfrm>
            <a:off x="4027269" y="3940935"/>
            <a:ext cx="561178" cy="5126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Calif Dental Association.jpg"/>
          <p:cNvPicPr>
            <a:picLocks noChangeAspect="1"/>
          </p:cNvPicPr>
          <p:nvPr/>
        </p:nvPicPr>
        <p:blipFill>
          <a:blip r:embed="rId4" cstate="print"/>
          <a:stretch>
            <a:fillRect/>
          </a:stretch>
        </p:blipFill>
        <p:spPr>
          <a:xfrm>
            <a:off x="196308" y="3201332"/>
            <a:ext cx="994350" cy="650382"/>
          </a:xfrm>
          <a:prstGeom prst="rect">
            <a:avLst/>
          </a:prstGeom>
        </p:spPr>
      </p:pic>
      <p:pic>
        <p:nvPicPr>
          <p:cNvPr id="18" name="Picture 17" descr="network logo.jpg"/>
          <p:cNvPicPr>
            <a:picLocks noChangeAspect="1"/>
          </p:cNvPicPr>
          <p:nvPr/>
        </p:nvPicPr>
        <p:blipFill>
          <a:blip r:embed="rId5" cstate="print"/>
          <a:stretch>
            <a:fillRect/>
          </a:stretch>
        </p:blipFill>
        <p:spPr>
          <a:xfrm>
            <a:off x="346259" y="2652858"/>
            <a:ext cx="2501444" cy="414526"/>
          </a:xfrm>
          <a:prstGeom prst="rect">
            <a:avLst/>
          </a:prstGeom>
        </p:spPr>
      </p:pic>
      <p:pic>
        <p:nvPicPr>
          <p:cNvPr id="16" name="Picture 15" descr="100 Black Men of DC.JPG"/>
          <p:cNvPicPr>
            <a:picLocks noChangeAspect="1"/>
          </p:cNvPicPr>
          <p:nvPr/>
        </p:nvPicPr>
        <p:blipFill>
          <a:blip r:embed="rId6" cstate="print"/>
          <a:srcRect b="7852"/>
          <a:stretch>
            <a:fillRect/>
          </a:stretch>
        </p:blipFill>
        <p:spPr>
          <a:xfrm>
            <a:off x="222411" y="4109173"/>
            <a:ext cx="1442434" cy="883900"/>
          </a:xfrm>
          <a:prstGeom prst="rect">
            <a:avLst/>
          </a:prstGeom>
        </p:spPr>
      </p:pic>
      <p:pic>
        <p:nvPicPr>
          <p:cNvPr id="21" name="Picture 20" descr="WV Kids Count.jpg"/>
          <p:cNvPicPr>
            <a:picLocks noChangeAspect="1"/>
          </p:cNvPicPr>
          <p:nvPr/>
        </p:nvPicPr>
        <p:blipFill>
          <a:blip r:embed="rId7" cstate="print"/>
          <a:srcRect l="4772" t="12693" r="56287" b="53424"/>
          <a:stretch>
            <a:fillRect/>
          </a:stretch>
        </p:blipFill>
        <p:spPr>
          <a:xfrm>
            <a:off x="3181082" y="4102376"/>
            <a:ext cx="1365160" cy="1002538"/>
          </a:xfrm>
          <a:prstGeom prst="rect">
            <a:avLst/>
          </a:prstGeom>
        </p:spPr>
      </p:pic>
      <p:pic>
        <p:nvPicPr>
          <p:cNvPr id="20" name="Picture 19" descr="Kansas Health Fdtn.jpg"/>
          <p:cNvPicPr>
            <a:picLocks noChangeAspect="1"/>
          </p:cNvPicPr>
          <p:nvPr/>
        </p:nvPicPr>
        <p:blipFill>
          <a:blip r:embed="rId8" cstate="print"/>
          <a:srcRect l="19107" t="23654" r="16154" b="24808"/>
          <a:stretch>
            <a:fillRect/>
          </a:stretch>
        </p:blipFill>
        <p:spPr>
          <a:xfrm>
            <a:off x="1739381" y="4191706"/>
            <a:ext cx="1407450" cy="1120462"/>
          </a:xfrm>
          <a:prstGeom prst="rect">
            <a:avLst/>
          </a:prstGeom>
        </p:spPr>
      </p:pic>
      <p:pic>
        <p:nvPicPr>
          <p:cNvPr id="19" name="Picture 18" descr="ASTDD #2.JPG"/>
          <p:cNvPicPr>
            <a:picLocks noChangeAspect="1"/>
          </p:cNvPicPr>
          <p:nvPr/>
        </p:nvPicPr>
        <p:blipFill>
          <a:blip r:embed="rId9" cstate="print"/>
          <a:stretch>
            <a:fillRect/>
          </a:stretch>
        </p:blipFill>
        <p:spPr>
          <a:xfrm>
            <a:off x="3220086" y="5417180"/>
            <a:ext cx="1210614" cy="761230"/>
          </a:xfrm>
          <a:prstGeom prst="rect">
            <a:avLst/>
          </a:prstGeom>
        </p:spPr>
      </p:pic>
      <p:pic>
        <p:nvPicPr>
          <p:cNvPr id="26" name="Picture 25" descr="GirlsBrushing01_SilverSpring.jpg"/>
          <p:cNvPicPr>
            <a:picLocks noChangeAspect="1"/>
          </p:cNvPicPr>
          <p:nvPr/>
        </p:nvPicPr>
        <p:blipFill>
          <a:blip r:embed="rId10" cstate="print"/>
          <a:srcRect l="44169" t="482"/>
          <a:stretch>
            <a:fillRect/>
          </a:stretch>
        </p:blipFill>
        <p:spPr>
          <a:xfrm>
            <a:off x="4662152" y="1120462"/>
            <a:ext cx="4481848" cy="5312536"/>
          </a:xfrm>
          <a:prstGeom prst="rect">
            <a:avLst/>
          </a:prstGeom>
        </p:spPr>
      </p:pic>
      <p:pic>
        <p:nvPicPr>
          <p:cNvPr id="22" name="Picture 21" descr="Voices logo.jpg"/>
          <p:cNvPicPr>
            <a:picLocks noChangeAspect="1"/>
          </p:cNvPicPr>
          <p:nvPr/>
        </p:nvPicPr>
        <p:blipFill>
          <a:blip r:embed="rId11" cstate="print"/>
          <a:stretch>
            <a:fillRect/>
          </a:stretch>
        </p:blipFill>
        <p:spPr>
          <a:xfrm>
            <a:off x="2408347" y="1930723"/>
            <a:ext cx="2125014" cy="670810"/>
          </a:xfrm>
          <a:prstGeom prst="rect">
            <a:avLst/>
          </a:prstGeom>
        </p:spPr>
      </p:pic>
      <p:pic>
        <p:nvPicPr>
          <p:cNvPr id="24" name="Picture 23" descr="Children's Health Alliance-Wisc.jpg"/>
          <p:cNvPicPr>
            <a:picLocks noChangeAspect="1"/>
          </p:cNvPicPr>
          <p:nvPr/>
        </p:nvPicPr>
        <p:blipFill>
          <a:blip r:embed="rId12" cstate="print"/>
          <a:stretch>
            <a:fillRect/>
          </a:stretch>
        </p:blipFill>
        <p:spPr>
          <a:xfrm>
            <a:off x="1504066" y="5465255"/>
            <a:ext cx="1400174" cy="801978"/>
          </a:xfrm>
          <a:prstGeom prst="rect">
            <a:avLst/>
          </a:prstGeom>
        </p:spPr>
      </p:pic>
      <p:pic>
        <p:nvPicPr>
          <p:cNvPr id="25" name="Picture 24" descr="APHA Logo.jpg"/>
          <p:cNvPicPr>
            <a:picLocks noChangeAspect="1"/>
          </p:cNvPicPr>
          <p:nvPr/>
        </p:nvPicPr>
        <p:blipFill>
          <a:blip r:embed="rId13" cstate="print"/>
          <a:stretch>
            <a:fillRect/>
          </a:stretch>
        </p:blipFill>
        <p:spPr>
          <a:xfrm>
            <a:off x="222068" y="5108303"/>
            <a:ext cx="1045030" cy="1161142"/>
          </a:xfrm>
          <a:prstGeom prst="rect">
            <a:avLst/>
          </a:prstGeom>
        </p:spPr>
      </p:pic>
      <p:pic>
        <p:nvPicPr>
          <p:cNvPr id="14" name="Picture 13" descr="AAP-Logo.JPG"/>
          <p:cNvPicPr>
            <a:picLocks noChangeAspect="1"/>
          </p:cNvPicPr>
          <p:nvPr/>
        </p:nvPicPr>
        <p:blipFill>
          <a:blip r:embed="rId14" cstate="print"/>
          <a:stretch>
            <a:fillRect/>
          </a:stretch>
        </p:blipFill>
        <p:spPr>
          <a:xfrm>
            <a:off x="3068739" y="2782900"/>
            <a:ext cx="1404060" cy="1323098"/>
          </a:xfrm>
          <a:prstGeom prst="rect">
            <a:avLst/>
          </a:prstGeom>
        </p:spPr>
      </p:pic>
      <p:sp>
        <p:nvSpPr>
          <p:cNvPr id="27" name="Oval 26"/>
          <p:cNvSpPr/>
          <p:nvPr/>
        </p:nvSpPr>
        <p:spPr>
          <a:xfrm>
            <a:off x="4128427" y="3919538"/>
            <a:ext cx="176213" cy="2143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Florida PHI Logo.jpg"/>
          <p:cNvPicPr>
            <a:picLocks noChangeAspect="1"/>
          </p:cNvPicPr>
          <p:nvPr/>
        </p:nvPicPr>
        <p:blipFill>
          <a:blip r:embed="rId15" cstate="print"/>
          <a:srcRect b="13274"/>
          <a:stretch>
            <a:fillRect/>
          </a:stretch>
        </p:blipFill>
        <p:spPr>
          <a:xfrm>
            <a:off x="1495547" y="3317118"/>
            <a:ext cx="1510566" cy="818784"/>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79561" y="2640169"/>
            <a:ext cx="6864439" cy="37348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7426" y="219075"/>
            <a:ext cx="6547700" cy="933450"/>
          </a:xfrm>
        </p:spPr>
        <p:txBody>
          <a:bodyPr/>
          <a:lstStyle/>
          <a:p>
            <a:r>
              <a:rPr lang="en-US" sz="2800" dirty="0" smtClean="0"/>
              <a:t>The web presence</a:t>
            </a:r>
            <a:endParaRPr lang="en-US" sz="2800" dirty="0"/>
          </a:p>
        </p:txBody>
      </p:sp>
      <p:sp>
        <p:nvSpPr>
          <p:cNvPr id="3" name="Content Placeholder 2"/>
          <p:cNvSpPr>
            <a:spLocks noGrp="1"/>
          </p:cNvSpPr>
          <p:nvPr>
            <p:ph idx="1"/>
          </p:nvPr>
        </p:nvSpPr>
        <p:spPr>
          <a:xfrm>
            <a:off x="1403797" y="1401442"/>
            <a:ext cx="5987351" cy="762209"/>
          </a:xfrm>
        </p:spPr>
        <p:txBody>
          <a:bodyPr/>
          <a:lstStyle/>
          <a:p>
            <a:pPr marL="457200" indent="-457200" algn="ctr">
              <a:buNone/>
            </a:pPr>
            <a:r>
              <a:rPr lang="en-US" sz="2150" dirty="0" smtClean="0"/>
              <a:t>	</a:t>
            </a:r>
            <a:r>
              <a:rPr lang="en-US" sz="2050" dirty="0" smtClean="0"/>
              <a:t>Allowing advocates to create a locally customized web presence for their CWF campaign</a:t>
            </a:r>
            <a:endParaRPr lang="en-US" sz="2050" dirty="0" smtClean="0">
              <a:cs typeface="Arial" charset="0"/>
            </a:endParaRPr>
          </a:p>
        </p:txBody>
      </p:sp>
      <p:pic>
        <p:nvPicPr>
          <p:cNvPr id="7" name="Picture 6" descr="CWF Web_LocalSite.png"/>
          <p:cNvPicPr>
            <a:picLocks noChangeAspect="1"/>
          </p:cNvPicPr>
          <p:nvPr/>
        </p:nvPicPr>
        <p:blipFill>
          <a:blip r:embed="rId2" cstate="print"/>
          <a:srcRect l="4545" r="6061" b="51239"/>
          <a:stretch>
            <a:fillRect/>
          </a:stretch>
        </p:blipFill>
        <p:spPr>
          <a:xfrm>
            <a:off x="1260118" y="2281025"/>
            <a:ext cx="6710122" cy="3694772"/>
          </a:xfrm>
          <a:prstGeom prst="rect">
            <a:avLst/>
          </a:prstGeom>
          <a:ln w="22225">
            <a:solidFill>
              <a:schemeClr val="bg1"/>
            </a:solidFill>
          </a:ln>
          <a:effectLst>
            <a:outerShdw blurRad="177800" dist="38100" dir="18900000" algn="bl" rotWithShape="0">
              <a:prstClr val="black">
                <a:alpha val="40000"/>
              </a:prstClr>
            </a:out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 descr="FLUORIDE-DECK_pg9.png"/>
          <p:cNvPicPr>
            <a:picLocks noChangeAspect="1"/>
          </p:cNvPicPr>
          <p:nvPr/>
        </p:nvPicPr>
        <p:blipFill>
          <a:blip r:embed="rId2" cstate="print"/>
          <a:srcRect l="3088" t="5560" r="4659"/>
          <a:stretch>
            <a:fillRect/>
          </a:stretch>
        </p:blipFill>
        <p:spPr bwMode="auto">
          <a:xfrm>
            <a:off x="4906854" y="1317184"/>
            <a:ext cx="2820470" cy="2165002"/>
          </a:xfrm>
          <a:prstGeom prst="rect">
            <a:avLst/>
          </a:prstGeom>
          <a:noFill/>
          <a:ln w="19050">
            <a:solidFill>
              <a:schemeClr val="bg1"/>
            </a:solidFill>
            <a:miter lim="800000"/>
            <a:headEnd/>
            <a:tailEnd/>
          </a:ln>
        </p:spPr>
      </p:pic>
      <p:sp>
        <p:nvSpPr>
          <p:cNvPr id="4" name="Rectangle 3"/>
          <p:cNvSpPr/>
          <p:nvPr/>
        </p:nvSpPr>
        <p:spPr>
          <a:xfrm>
            <a:off x="2279561" y="2640169"/>
            <a:ext cx="6864439" cy="37348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FLUORIDE-DECK_pg3.png"/>
          <p:cNvPicPr>
            <a:picLocks noChangeAspect="1"/>
          </p:cNvPicPr>
          <p:nvPr/>
        </p:nvPicPr>
        <p:blipFill>
          <a:blip r:embed="rId3" cstate="print"/>
          <a:srcRect l="4345" t="1267" r="4495" b="8947"/>
          <a:stretch>
            <a:fillRect/>
          </a:stretch>
        </p:blipFill>
        <p:spPr bwMode="auto">
          <a:xfrm>
            <a:off x="5540893" y="2150772"/>
            <a:ext cx="2737242" cy="2021982"/>
          </a:xfrm>
          <a:prstGeom prst="rect">
            <a:avLst/>
          </a:prstGeom>
          <a:noFill/>
          <a:ln w="19050">
            <a:solidFill>
              <a:schemeClr val="bg1"/>
            </a:solidFill>
            <a:miter lim="800000"/>
            <a:headEnd/>
            <a:tailEnd/>
          </a:ln>
        </p:spPr>
      </p:pic>
      <p:sp>
        <p:nvSpPr>
          <p:cNvPr id="2" name="Title 1"/>
          <p:cNvSpPr>
            <a:spLocks noGrp="1"/>
          </p:cNvSpPr>
          <p:nvPr>
            <p:ph type="title"/>
          </p:nvPr>
        </p:nvSpPr>
        <p:spPr>
          <a:xfrm>
            <a:off x="167426" y="425003"/>
            <a:ext cx="6547700" cy="727522"/>
          </a:xfrm>
        </p:spPr>
        <p:txBody>
          <a:bodyPr/>
          <a:lstStyle/>
          <a:p>
            <a:r>
              <a:rPr lang="en-US" sz="2800" dirty="0" smtClean="0"/>
              <a:t>PowerPoint slides for advocates</a:t>
            </a:r>
            <a:endParaRPr lang="en-US" sz="2800" dirty="0"/>
          </a:p>
        </p:txBody>
      </p:sp>
      <p:pic>
        <p:nvPicPr>
          <p:cNvPr id="8" name="Content Placeholder 5" descr="FLUORIDE-DECK_pg1.png"/>
          <p:cNvPicPr>
            <a:picLocks noGrp="1" noChangeAspect="1"/>
          </p:cNvPicPr>
          <p:nvPr>
            <p:ph sz="half" idx="1"/>
          </p:nvPr>
        </p:nvPicPr>
        <p:blipFill>
          <a:blip r:embed="rId4" cstate="print"/>
          <a:srcRect l="5484" t="6276" r="4780"/>
          <a:stretch>
            <a:fillRect/>
          </a:stretch>
        </p:blipFill>
        <p:spPr>
          <a:xfrm>
            <a:off x="425001" y="1405944"/>
            <a:ext cx="2575776" cy="2017692"/>
          </a:xfrm>
          <a:ln w="19050">
            <a:solidFill>
              <a:schemeClr val="bg1"/>
            </a:solidFill>
          </a:ln>
        </p:spPr>
      </p:pic>
      <p:pic>
        <p:nvPicPr>
          <p:cNvPr id="9" name="Content Placeholder 6" descr="FLUORIDE-DECK_pg2.png"/>
          <p:cNvPicPr>
            <a:picLocks noChangeAspect="1"/>
          </p:cNvPicPr>
          <p:nvPr/>
        </p:nvPicPr>
        <p:blipFill>
          <a:blip r:embed="rId5" cstate="print"/>
          <a:srcRect/>
          <a:stretch>
            <a:fillRect/>
          </a:stretch>
        </p:blipFill>
        <p:spPr>
          <a:xfrm>
            <a:off x="2834424" y="1764405"/>
            <a:ext cx="3000064" cy="2250048"/>
          </a:xfrm>
          <a:prstGeom prst="rect">
            <a:avLst/>
          </a:prstGeom>
          <a:ln w="19050">
            <a:solidFill>
              <a:schemeClr val="bg1"/>
            </a:solidFill>
          </a:ln>
        </p:spPr>
      </p:pic>
      <p:pic>
        <p:nvPicPr>
          <p:cNvPr id="13" name="Picture 11" descr="FLUORIDE-DECK_pg14.png"/>
          <p:cNvPicPr>
            <a:picLocks noChangeAspect="1"/>
          </p:cNvPicPr>
          <p:nvPr/>
        </p:nvPicPr>
        <p:blipFill>
          <a:blip r:embed="rId6" cstate="print"/>
          <a:srcRect l="2564" t="3813" r="2884" b="3764"/>
          <a:stretch>
            <a:fillRect/>
          </a:stretch>
        </p:blipFill>
        <p:spPr bwMode="auto">
          <a:xfrm>
            <a:off x="5653829" y="3779624"/>
            <a:ext cx="2987894" cy="2190058"/>
          </a:xfrm>
          <a:prstGeom prst="rect">
            <a:avLst/>
          </a:prstGeom>
          <a:noFill/>
          <a:ln w="19050">
            <a:solidFill>
              <a:schemeClr val="bg1"/>
            </a:solidFill>
            <a:miter lim="800000"/>
            <a:headEnd/>
            <a:tailEnd/>
          </a:ln>
        </p:spPr>
      </p:pic>
      <p:pic>
        <p:nvPicPr>
          <p:cNvPr id="14" name="Picture 12" descr="FLUORIDE-DECK_pg16.png"/>
          <p:cNvPicPr>
            <a:picLocks noChangeAspect="1"/>
          </p:cNvPicPr>
          <p:nvPr/>
        </p:nvPicPr>
        <p:blipFill>
          <a:blip r:embed="rId7" cstate="print"/>
          <a:srcRect/>
          <a:stretch>
            <a:fillRect/>
          </a:stretch>
        </p:blipFill>
        <p:spPr bwMode="auto">
          <a:xfrm>
            <a:off x="3018482" y="3454467"/>
            <a:ext cx="2995952" cy="2246962"/>
          </a:xfrm>
          <a:prstGeom prst="rect">
            <a:avLst/>
          </a:prstGeom>
          <a:noFill/>
          <a:ln w="19050">
            <a:solidFill>
              <a:schemeClr val="bg1"/>
            </a:solidFill>
            <a:miter lim="800000"/>
            <a:headEnd/>
            <a:tailEnd/>
          </a:ln>
        </p:spPr>
      </p:pic>
      <p:pic>
        <p:nvPicPr>
          <p:cNvPr id="15" name="Picture 13" descr="FLUORIDE-DECK_pg19.png"/>
          <p:cNvPicPr>
            <a:picLocks noChangeAspect="1"/>
          </p:cNvPicPr>
          <p:nvPr/>
        </p:nvPicPr>
        <p:blipFill>
          <a:blip r:embed="rId8" cstate="print"/>
          <a:srcRect l="2973" t="3787" r="3367"/>
          <a:stretch>
            <a:fillRect/>
          </a:stretch>
        </p:blipFill>
        <p:spPr bwMode="auto">
          <a:xfrm>
            <a:off x="695460" y="3105683"/>
            <a:ext cx="2833350" cy="2184160"/>
          </a:xfrm>
          <a:prstGeom prst="rect">
            <a:avLst/>
          </a:prstGeom>
          <a:noFill/>
          <a:ln w="19050">
            <a:solidFill>
              <a:schemeClr val="bg1"/>
            </a:solidFill>
            <a:miter lim="800000"/>
            <a:headEnd/>
            <a:tailEnd/>
          </a:ln>
        </p:spPr>
      </p:pic>
      <p:pic>
        <p:nvPicPr>
          <p:cNvPr id="12" name="Picture 9" descr="FLUORIDE-DECK_pg12.png"/>
          <p:cNvPicPr>
            <a:picLocks noChangeAspect="1"/>
          </p:cNvPicPr>
          <p:nvPr/>
        </p:nvPicPr>
        <p:blipFill>
          <a:blip r:embed="rId9" cstate="print"/>
          <a:srcRect l="5501" t="2755" r="3516" b="3260"/>
          <a:stretch>
            <a:fillRect/>
          </a:stretch>
        </p:blipFill>
        <p:spPr bwMode="auto">
          <a:xfrm>
            <a:off x="1803041" y="4000027"/>
            <a:ext cx="2833354" cy="2194711"/>
          </a:xfrm>
          <a:prstGeom prst="rect">
            <a:avLst/>
          </a:prstGeom>
          <a:noFill/>
          <a:ln w="19050">
            <a:solidFill>
              <a:schemeClr val="bg1"/>
            </a:solid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79561" y="2640169"/>
            <a:ext cx="6864439" cy="37348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7426" y="219075"/>
            <a:ext cx="5544354" cy="892273"/>
          </a:xfrm>
        </p:spPr>
        <p:txBody>
          <a:bodyPr/>
          <a:lstStyle/>
          <a:p>
            <a:r>
              <a:rPr lang="en-US" sz="2800" dirty="0" smtClean="0"/>
              <a:t>Building awareness of the campaign</a:t>
            </a:r>
            <a:endParaRPr lang="en-US" sz="2800" dirty="0"/>
          </a:p>
        </p:txBody>
      </p:sp>
      <p:sp>
        <p:nvSpPr>
          <p:cNvPr id="7" name="Rectangle 6"/>
          <p:cNvSpPr/>
          <p:nvPr/>
        </p:nvSpPr>
        <p:spPr>
          <a:xfrm>
            <a:off x="2859476" y="3047387"/>
            <a:ext cx="3752339" cy="1015663"/>
          </a:xfrm>
          <a:prstGeom prst="rect">
            <a:avLst/>
          </a:prstGeom>
        </p:spPr>
        <p:txBody>
          <a:bodyPr wrap="square">
            <a:spAutoFit/>
          </a:bodyPr>
          <a:lstStyle/>
          <a:p>
            <a:pPr algn="ctr"/>
            <a:r>
              <a:rPr lang="en-US" sz="3000" b="1" dirty="0" smtClean="0">
                <a:solidFill>
                  <a:schemeClr val="bg1"/>
                </a:solidFill>
              </a:rPr>
              <a:t>Insert Photo of Florida Dental Van</a:t>
            </a:r>
            <a:endParaRPr lang="en-US" sz="3000" b="1" dirty="0">
              <a:solidFill>
                <a:schemeClr val="bg1"/>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783" t="6462" b="20383"/>
          <a:stretch/>
        </p:blipFill>
        <p:spPr>
          <a:xfrm>
            <a:off x="0" y="1124962"/>
            <a:ext cx="9144000" cy="5300061"/>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3028" b="33359"/>
          <a:stretch/>
        </p:blipFill>
        <p:spPr>
          <a:xfrm>
            <a:off x="5053241" y="4911633"/>
            <a:ext cx="3810000" cy="1280662"/>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19075"/>
            <a:ext cx="5627077" cy="933450"/>
          </a:xfrm>
        </p:spPr>
        <p:txBody>
          <a:bodyPr/>
          <a:lstStyle/>
          <a:p>
            <a:r>
              <a:rPr lang="en-US" dirty="0" smtClean="0"/>
              <a:t>The driving factors</a:t>
            </a:r>
            <a:endParaRPr lang="en-US" dirty="0"/>
          </a:p>
        </p:txBody>
      </p:sp>
      <p:sp>
        <p:nvSpPr>
          <p:cNvPr id="4" name="Rectangle 3"/>
          <p:cNvSpPr/>
          <p:nvPr/>
        </p:nvSpPr>
        <p:spPr>
          <a:xfrm>
            <a:off x="1730326" y="2644726"/>
            <a:ext cx="7413674" cy="37560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kegley100921pewdent0143.jpg"/>
          <p:cNvPicPr>
            <a:picLocks noChangeAspect="1"/>
          </p:cNvPicPr>
          <p:nvPr/>
        </p:nvPicPr>
        <p:blipFill>
          <a:blip r:embed="rId2" cstate="print"/>
          <a:stretch>
            <a:fillRect/>
          </a:stretch>
        </p:blipFill>
        <p:spPr>
          <a:xfrm>
            <a:off x="5615190" y="1128753"/>
            <a:ext cx="3528810" cy="5312186"/>
          </a:xfrm>
          <a:prstGeom prst="rect">
            <a:avLst/>
          </a:prstGeom>
        </p:spPr>
      </p:pic>
      <p:sp>
        <p:nvSpPr>
          <p:cNvPr id="3" name="Content Placeholder 2"/>
          <p:cNvSpPr>
            <a:spLocks noGrp="1"/>
          </p:cNvSpPr>
          <p:nvPr>
            <p:ph idx="1"/>
          </p:nvPr>
        </p:nvSpPr>
        <p:spPr>
          <a:xfrm>
            <a:off x="1132449" y="1614268"/>
            <a:ext cx="4114800" cy="3196883"/>
          </a:xfrm>
        </p:spPr>
        <p:txBody>
          <a:bodyPr/>
          <a:lstStyle/>
          <a:p>
            <a:pPr>
              <a:spcAft>
                <a:spcPts val="1800"/>
              </a:spcAft>
              <a:buClr>
                <a:srgbClr val="CC0000"/>
              </a:buClr>
            </a:pPr>
            <a:r>
              <a:rPr lang="en-US" sz="2000" dirty="0" smtClean="0"/>
              <a:t>More than 100 million Americans lack dental insurance.</a:t>
            </a:r>
          </a:p>
          <a:p>
            <a:pPr>
              <a:spcAft>
                <a:spcPts val="1800"/>
              </a:spcAft>
              <a:buClr>
                <a:srgbClr val="CC0000"/>
              </a:buClr>
            </a:pPr>
            <a:r>
              <a:rPr lang="en-US" sz="2000" dirty="0" smtClean="0"/>
              <a:t>States are not investing enough in proven forms of prevention.</a:t>
            </a:r>
          </a:p>
          <a:p>
            <a:pPr>
              <a:spcAft>
                <a:spcPts val="1800"/>
              </a:spcAft>
              <a:buClr>
                <a:srgbClr val="CC0000"/>
              </a:buClr>
            </a:pPr>
            <a:r>
              <a:rPr lang="en-US" sz="2000" dirty="0" smtClean="0"/>
              <a:t>Inadequate Medicaid funding leaves big gaps in coverage.</a:t>
            </a:r>
          </a:p>
          <a:p>
            <a:pPr>
              <a:spcAft>
                <a:spcPts val="1800"/>
              </a:spcAft>
              <a:buClr>
                <a:srgbClr val="CC0000"/>
              </a:buClr>
            </a:pPr>
            <a:r>
              <a:rPr lang="en-US" sz="2000" dirty="0" smtClean="0"/>
              <a:t>The dental workforce lacks the capacity to address all of the unmet need.</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1111348"/>
            <a:ext cx="9144000" cy="5331655"/>
          </a:xfrm>
          <a:prstGeom prst="rect">
            <a:avLst/>
          </a:prstGeom>
          <a:solidFill>
            <a:srgbClr val="C1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715066" y="1378634"/>
            <a:ext cx="6006904" cy="4783015"/>
          </a:xfrm>
          <a:prstGeom prst="rect">
            <a:avLst/>
          </a:prstGeom>
          <a:solidFill>
            <a:schemeClr val="tx1"/>
          </a:solidFill>
          <a:ln w="19050">
            <a:solidFill>
              <a:schemeClr val="bg1">
                <a:lumMod val="85000"/>
                <a:lumOff val="15000"/>
              </a:schemeClr>
            </a:solidFill>
          </a:ln>
          <a:effectLst>
            <a:outerShdw blurRad="2286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7426" y="425003"/>
            <a:ext cx="6547700" cy="727522"/>
          </a:xfrm>
        </p:spPr>
        <p:txBody>
          <a:bodyPr/>
          <a:lstStyle/>
          <a:p>
            <a:r>
              <a:rPr lang="en-US" sz="2800" dirty="0" smtClean="0"/>
              <a:t>Launching a rapid-response team</a:t>
            </a:r>
            <a:endParaRPr lang="en-US" sz="2800" dirty="0"/>
          </a:p>
        </p:txBody>
      </p:sp>
      <p:sp>
        <p:nvSpPr>
          <p:cNvPr id="16" name="Content Placeholder 15"/>
          <p:cNvSpPr>
            <a:spLocks noGrp="1"/>
          </p:cNvSpPr>
          <p:nvPr>
            <p:ph idx="1"/>
          </p:nvPr>
        </p:nvSpPr>
        <p:spPr>
          <a:xfrm>
            <a:off x="337626" y="2824090"/>
            <a:ext cx="2110154" cy="1466557"/>
          </a:xfrm>
        </p:spPr>
        <p:txBody>
          <a:bodyPr/>
          <a:lstStyle/>
          <a:p>
            <a:pPr algn="r">
              <a:buNone/>
            </a:pPr>
            <a:r>
              <a:rPr lang="en-US" dirty="0" smtClean="0"/>
              <a:t>	</a:t>
            </a:r>
            <a:r>
              <a:rPr lang="en-US" sz="1900" dirty="0" smtClean="0"/>
              <a:t>Providing balance to the anti-fluoride opinions that used to dominant online discussions</a:t>
            </a:r>
            <a:endParaRPr lang="en-US" sz="1900" dirty="0"/>
          </a:p>
        </p:txBody>
      </p:sp>
      <p:pic>
        <p:nvPicPr>
          <p:cNvPr id="1026" name="Picture 2"/>
          <p:cNvPicPr>
            <a:picLocks noChangeAspect="1" noChangeArrowheads="1"/>
          </p:cNvPicPr>
          <p:nvPr/>
        </p:nvPicPr>
        <p:blipFill>
          <a:blip r:embed="rId2" cstate="print"/>
          <a:srcRect l="12159" t="27381" r="37419" b="11923"/>
          <a:stretch>
            <a:fillRect/>
          </a:stretch>
        </p:blipFill>
        <p:spPr bwMode="auto">
          <a:xfrm>
            <a:off x="2831402" y="2155199"/>
            <a:ext cx="5778026" cy="3910492"/>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12482" t="60817" r="40053" b="30336"/>
          <a:stretch>
            <a:fillRect/>
          </a:stretch>
        </p:blipFill>
        <p:spPr bwMode="auto">
          <a:xfrm>
            <a:off x="2743200" y="1466660"/>
            <a:ext cx="5838094" cy="6117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771335" y="2869809"/>
            <a:ext cx="6372665" cy="35169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1111348"/>
            <a:ext cx="9144000" cy="5317587"/>
          </a:xfrm>
          <a:prstGeom prst="rect">
            <a:avLst/>
          </a:pr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33046" y="1519311"/>
            <a:ext cx="6372665" cy="4628271"/>
          </a:xfrm>
          <a:prstGeom prst="rect">
            <a:avLst/>
          </a:prstGeom>
          <a:solidFill>
            <a:schemeClr val="tx1"/>
          </a:solidFill>
          <a:effectLst>
            <a:outerShdw blurRad="1905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6948" y="219075"/>
            <a:ext cx="6518177" cy="933450"/>
          </a:xfrm>
        </p:spPr>
        <p:txBody>
          <a:bodyPr/>
          <a:lstStyle/>
          <a:p>
            <a:r>
              <a:rPr lang="en-US" sz="2800" dirty="0" smtClean="0"/>
              <a:t>Helping the media frame the issue</a:t>
            </a:r>
            <a:endParaRPr lang="en-US" sz="2800" dirty="0"/>
          </a:p>
        </p:txBody>
      </p:sp>
      <p:sp>
        <p:nvSpPr>
          <p:cNvPr id="5" name="Rectangle 4"/>
          <p:cNvSpPr/>
          <p:nvPr/>
        </p:nvSpPr>
        <p:spPr>
          <a:xfrm>
            <a:off x="668215" y="3214468"/>
            <a:ext cx="3073792" cy="2893100"/>
          </a:xfrm>
          <a:prstGeom prst="rect">
            <a:avLst/>
          </a:prstGeom>
        </p:spPr>
        <p:txBody>
          <a:bodyPr wrap="square">
            <a:spAutoFit/>
          </a:bodyPr>
          <a:lstStyle/>
          <a:p>
            <a:pPr algn="just"/>
            <a:r>
              <a:rPr lang="en-US" sz="1300" dirty="0" smtClean="0">
                <a:solidFill>
                  <a:schemeClr val="bg1"/>
                </a:solidFill>
                <a:latin typeface="Times New Roman" pitchFamily="18" charset="0"/>
                <a:cs typeface="Times New Roman" pitchFamily="18" charset="0"/>
              </a:rPr>
              <a:t>    This is a defining moment for Pinellas County, where Midwestern sensibilities run deep and extremism usually fails. It's been nearly three months since the county stopped putting fluoride in its drinking water</a:t>
            </a:r>
          </a:p>
          <a:p>
            <a:pPr algn="just"/>
            <a:r>
              <a:rPr lang="en-US" sz="1300" dirty="0" smtClean="0">
                <a:solidFill>
                  <a:schemeClr val="bg1"/>
                </a:solidFill>
                <a:latin typeface="Times New Roman" pitchFamily="18" charset="0"/>
                <a:cs typeface="Times New Roman" pitchFamily="18" charset="0"/>
              </a:rPr>
              <a:t>    The reason: Four county commissioners sided with a handful of tea party followers, conspiracy theorists and a tiny anti-fluoride group misnamed Citizens for Safe Water. Nancy </a:t>
            </a:r>
            <a:r>
              <a:rPr lang="en-US" sz="1300" dirty="0" err="1" smtClean="0">
                <a:solidFill>
                  <a:schemeClr val="bg1"/>
                </a:solidFill>
                <a:latin typeface="Times New Roman" pitchFamily="18" charset="0"/>
                <a:cs typeface="Times New Roman" pitchFamily="18" charset="0"/>
              </a:rPr>
              <a:t>Bostock</a:t>
            </a:r>
            <a:r>
              <a:rPr lang="en-US" sz="1300" dirty="0" smtClean="0">
                <a:solidFill>
                  <a:schemeClr val="bg1"/>
                </a:solidFill>
                <a:latin typeface="Times New Roman" pitchFamily="18" charset="0"/>
                <a:cs typeface="Times New Roman" pitchFamily="18" charset="0"/>
              </a:rPr>
              <a:t>, Neil Brickfield, John </a:t>
            </a:r>
            <a:r>
              <a:rPr lang="en-US" sz="1300" dirty="0" err="1" smtClean="0">
                <a:solidFill>
                  <a:schemeClr val="bg1"/>
                </a:solidFill>
                <a:latin typeface="Times New Roman" pitchFamily="18" charset="0"/>
                <a:cs typeface="Times New Roman" pitchFamily="18" charset="0"/>
              </a:rPr>
              <a:t>Morroni</a:t>
            </a:r>
            <a:r>
              <a:rPr lang="en-US" sz="1300" dirty="0" smtClean="0">
                <a:solidFill>
                  <a:schemeClr val="bg1"/>
                </a:solidFill>
                <a:latin typeface="Times New Roman" pitchFamily="18" charset="0"/>
                <a:cs typeface="Times New Roman" pitchFamily="18" charset="0"/>
              </a:rPr>
              <a:t> and Norm Roche turned their backs on established science and public </a:t>
            </a:r>
            <a:r>
              <a:rPr lang="en-US" sz="1300" dirty="0" err="1" smtClean="0">
                <a:solidFill>
                  <a:schemeClr val="bg1"/>
                </a:solidFill>
                <a:latin typeface="Times New Roman" pitchFamily="18" charset="0"/>
                <a:cs typeface="Times New Roman" pitchFamily="18" charset="0"/>
              </a:rPr>
              <a:t>health.The</a:t>
            </a:r>
            <a:r>
              <a:rPr lang="en-US" sz="1300" dirty="0" smtClean="0">
                <a:solidFill>
                  <a:schemeClr val="bg1"/>
                </a:solidFill>
                <a:latin typeface="Times New Roman" pitchFamily="18" charset="0"/>
                <a:cs typeface="Times New Roman" pitchFamily="18" charset="0"/>
              </a:rPr>
              <a:t> evidence that fluoridating drink-</a:t>
            </a:r>
          </a:p>
        </p:txBody>
      </p:sp>
      <p:sp>
        <p:nvSpPr>
          <p:cNvPr id="6" name="Rectangle 5"/>
          <p:cNvSpPr/>
          <p:nvPr/>
        </p:nvSpPr>
        <p:spPr>
          <a:xfrm>
            <a:off x="3974124" y="1631854"/>
            <a:ext cx="2961249" cy="4493538"/>
          </a:xfrm>
          <a:prstGeom prst="rect">
            <a:avLst/>
          </a:prstGeom>
        </p:spPr>
        <p:txBody>
          <a:bodyPr wrap="square">
            <a:spAutoFit/>
          </a:bodyPr>
          <a:lstStyle/>
          <a:p>
            <a:pPr algn="just"/>
            <a:r>
              <a:rPr lang="en-US" sz="1300" dirty="0" smtClean="0">
                <a:solidFill>
                  <a:schemeClr val="bg1"/>
                </a:solidFill>
                <a:latin typeface="Times New Roman" pitchFamily="18" charset="0"/>
                <a:cs typeface="Times New Roman" pitchFamily="18" charset="0"/>
              </a:rPr>
              <a:t>-</a:t>
            </a:r>
            <a:r>
              <a:rPr lang="en-US" sz="1300" dirty="0" err="1" smtClean="0">
                <a:solidFill>
                  <a:schemeClr val="bg1"/>
                </a:solidFill>
                <a:latin typeface="Times New Roman" pitchFamily="18" charset="0"/>
                <a:cs typeface="Times New Roman" pitchFamily="18" charset="0"/>
              </a:rPr>
              <a:t>ing</a:t>
            </a:r>
            <a:r>
              <a:rPr lang="en-US" sz="1300" dirty="0" smtClean="0">
                <a:solidFill>
                  <a:schemeClr val="bg1"/>
                </a:solidFill>
                <a:latin typeface="Times New Roman" pitchFamily="18" charset="0"/>
                <a:cs typeface="Times New Roman" pitchFamily="18" charset="0"/>
              </a:rPr>
              <a:t> water is safe and prevents tooth decay is strong and is widely embraced too. The Centers for Disease Control and Prevention, the U.S. Environmental Protection Agency, the American Dental Association, the Florida Department of Health and the Pinellas County Dental Association stand behind it.</a:t>
            </a:r>
          </a:p>
          <a:p>
            <a:pPr algn="just"/>
            <a:r>
              <a:rPr lang="en-US" sz="1300" dirty="0" smtClean="0">
                <a:solidFill>
                  <a:schemeClr val="bg1"/>
                </a:solidFill>
                <a:latin typeface="Times New Roman" pitchFamily="18" charset="0"/>
                <a:cs typeface="Times New Roman" pitchFamily="18" charset="0"/>
              </a:rPr>
              <a:t>    Yet these four county commissioners voted last fall to stop spending $205,000 on fluoridating water to improve the dental health of 700,000 residents. The annual savings per resident works out to 29 cents.</a:t>
            </a:r>
          </a:p>
          <a:p>
            <a:pPr algn="just"/>
            <a:r>
              <a:rPr lang="en-US" sz="1300" dirty="0" smtClean="0">
                <a:solidFill>
                  <a:schemeClr val="bg1"/>
                </a:solidFill>
                <a:latin typeface="Times New Roman" pitchFamily="18" charset="0"/>
                <a:cs typeface="Times New Roman" pitchFamily="18" charset="0"/>
              </a:rPr>
              <a:t>    The first U.S. cities began adding fluoride to their water supplies in the 1940s. Now, 196 million Americans are drinking</a:t>
            </a:r>
            <a:r>
              <a:rPr lang="en-US" sz="800" dirty="0" smtClean="0">
                <a:solidFill>
                  <a:schemeClr val="bg1"/>
                </a:solidFill>
                <a:latin typeface="Times New Roman" pitchFamily="18" charset="0"/>
                <a:cs typeface="Times New Roman" pitchFamily="18" charset="0"/>
              </a:rPr>
              <a:t> </a:t>
            </a:r>
            <a:r>
              <a:rPr lang="en-US" sz="1300" dirty="0" smtClean="0">
                <a:solidFill>
                  <a:schemeClr val="bg1"/>
                </a:solidFill>
                <a:latin typeface="Times New Roman" pitchFamily="18" charset="0"/>
                <a:cs typeface="Times New Roman" pitchFamily="18" charset="0"/>
              </a:rPr>
              <a:t>fluoridated</a:t>
            </a:r>
            <a:r>
              <a:rPr lang="en-US" sz="800" dirty="0" smtClean="0">
                <a:solidFill>
                  <a:schemeClr val="bg1"/>
                </a:solidFill>
                <a:latin typeface="Times New Roman" pitchFamily="18" charset="0"/>
                <a:cs typeface="Times New Roman" pitchFamily="18" charset="0"/>
              </a:rPr>
              <a:t> </a:t>
            </a:r>
            <a:r>
              <a:rPr lang="en-US" sz="1300" dirty="0" smtClean="0">
                <a:solidFill>
                  <a:schemeClr val="bg1"/>
                </a:solidFill>
                <a:latin typeface="Times New Roman" pitchFamily="18" charset="0"/>
                <a:cs typeface="Times New Roman" pitchFamily="18" charset="0"/>
              </a:rPr>
              <a:t>water,</a:t>
            </a:r>
            <a:r>
              <a:rPr lang="en-US" sz="800" dirty="0" smtClean="0">
                <a:solidFill>
                  <a:schemeClr val="bg1"/>
                </a:solidFill>
                <a:latin typeface="Times New Roman" pitchFamily="18" charset="0"/>
                <a:cs typeface="Times New Roman" pitchFamily="18" charset="0"/>
              </a:rPr>
              <a:t> </a:t>
            </a:r>
            <a:r>
              <a:rPr lang="en-US" sz="1300" dirty="0" smtClean="0">
                <a:solidFill>
                  <a:schemeClr val="bg1"/>
                </a:solidFill>
                <a:latin typeface="Times New Roman" pitchFamily="18" charset="0"/>
                <a:cs typeface="Times New Roman" pitchFamily="18" charset="0"/>
              </a:rPr>
              <a:t>including more than 13 million Floridians. St. Petersburg, Dunedin, Gulfport and </a:t>
            </a:r>
            <a:r>
              <a:rPr lang="en-US" sz="1300" dirty="0" err="1" smtClean="0">
                <a:solidFill>
                  <a:schemeClr val="bg1"/>
                </a:solidFill>
                <a:latin typeface="Times New Roman" pitchFamily="18" charset="0"/>
                <a:cs typeface="Times New Roman" pitchFamily="18" charset="0"/>
              </a:rPr>
              <a:t>Belleair</a:t>
            </a:r>
            <a:r>
              <a:rPr lang="en-US" sz="1300" dirty="0" smtClean="0">
                <a:solidFill>
                  <a:schemeClr val="bg1"/>
                </a:solidFill>
                <a:latin typeface="Times New Roman" pitchFamily="18" charset="0"/>
                <a:cs typeface="Times New Roman" pitchFamily="18" charset="0"/>
              </a:rPr>
              <a:t> are on separate systems and continue to fluoridate their drinking water. </a:t>
            </a:r>
            <a:r>
              <a:rPr lang="en-US" sz="800" dirty="0" smtClean="0">
                <a:solidFill>
                  <a:schemeClr val="bg1"/>
                </a:solidFill>
                <a:latin typeface="Times New Roman" pitchFamily="18" charset="0"/>
                <a:cs typeface="Times New Roman" pitchFamily="18" charset="0"/>
              </a:rPr>
              <a:t> </a:t>
            </a:r>
            <a:r>
              <a:rPr lang="en-US" sz="1300" dirty="0" smtClean="0">
                <a:solidFill>
                  <a:schemeClr val="bg1"/>
                </a:solidFill>
                <a:latin typeface="Times New Roman" pitchFamily="18" charset="0"/>
                <a:cs typeface="Times New Roman" pitchFamily="18" charset="0"/>
              </a:rPr>
              <a:t>And so do</a:t>
            </a:r>
            <a:endParaRPr lang="en-US" sz="1300" dirty="0">
              <a:solidFill>
                <a:schemeClr val="bg1"/>
              </a:solidFill>
              <a:latin typeface="Times New Roman" pitchFamily="18" charset="0"/>
              <a:cs typeface="Times New Roman" pitchFamily="18" charset="0"/>
            </a:endParaRPr>
          </a:p>
        </p:txBody>
      </p:sp>
      <p:sp>
        <p:nvSpPr>
          <p:cNvPr id="9" name="Rectangle 8"/>
          <p:cNvSpPr/>
          <p:nvPr/>
        </p:nvSpPr>
        <p:spPr>
          <a:xfrm>
            <a:off x="742951" y="2328643"/>
            <a:ext cx="2915090" cy="861774"/>
          </a:xfrm>
          <a:prstGeom prst="rect">
            <a:avLst/>
          </a:prstGeom>
        </p:spPr>
        <p:txBody>
          <a:bodyPr wrap="square">
            <a:spAutoFit/>
          </a:bodyPr>
          <a:lstStyle/>
          <a:p>
            <a:r>
              <a:rPr lang="en-US" sz="2500" b="1" dirty="0" smtClean="0">
                <a:solidFill>
                  <a:schemeClr val="bg1"/>
                </a:solidFill>
                <a:latin typeface="Times New Roman" pitchFamily="18" charset="0"/>
                <a:cs typeface="Times New Roman" pitchFamily="18" charset="0"/>
              </a:rPr>
              <a:t>Reverse the decay of common sense</a:t>
            </a:r>
            <a:endParaRPr lang="en-US" sz="2500" b="1" dirty="0">
              <a:solidFill>
                <a:schemeClr val="bg1"/>
              </a:solidFill>
              <a:latin typeface="Times New Roman" pitchFamily="18" charset="0"/>
              <a:cs typeface="Times New Roman" pitchFamily="18" charset="0"/>
            </a:endParaRPr>
          </a:p>
        </p:txBody>
      </p:sp>
      <p:cxnSp>
        <p:nvCxnSpPr>
          <p:cNvPr id="12" name="Straight Connector 11"/>
          <p:cNvCxnSpPr/>
          <p:nvPr/>
        </p:nvCxnSpPr>
        <p:spPr>
          <a:xfrm>
            <a:off x="1319872" y="2271493"/>
            <a:ext cx="1590675" cy="0"/>
          </a:xfrm>
          <a:prstGeom prst="line">
            <a:avLst/>
          </a:prstGeom>
          <a:ln w="22225">
            <a:solidFill>
              <a:schemeClr val="bg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30797" y="2504049"/>
            <a:ext cx="1463038" cy="2431435"/>
          </a:xfrm>
          <a:prstGeom prst="rect">
            <a:avLst/>
          </a:prstGeom>
          <a:noFill/>
        </p:spPr>
        <p:txBody>
          <a:bodyPr wrap="square" lIns="0" rIns="0" rtlCol="0">
            <a:spAutoFit/>
          </a:bodyPr>
          <a:lstStyle/>
          <a:p>
            <a:r>
              <a:rPr lang="en-US" sz="1900" dirty="0" smtClean="0">
                <a:solidFill>
                  <a:schemeClr val="bg1"/>
                </a:solidFill>
                <a:latin typeface="+mn-lt"/>
              </a:rPr>
              <a:t>Sharing info with editors and reporters, fact-checking stories and encouraging pro-fluoride editorials</a:t>
            </a:r>
          </a:p>
        </p:txBody>
      </p:sp>
      <p:pic>
        <p:nvPicPr>
          <p:cNvPr id="16" name="Picture 15" descr="TampaBayTimes2.jpg"/>
          <p:cNvPicPr>
            <a:picLocks noChangeAspect="1"/>
          </p:cNvPicPr>
          <p:nvPr/>
        </p:nvPicPr>
        <p:blipFill>
          <a:blip r:embed="rId2" cstate="print"/>
          <a:stretch>
            <a:fillRect/>
          </a:stretch>
        </p:blipFill>
        <p:spPr>
          <a:xfrm>
            <a:off x="837506" y="1733403"/>
            <a:ext cx="2658716" cy="409722"/>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79561" y="2640169"/>
            <a:ext cx="6864439" cy="37348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7426" y="219075"/>
            <a:ext cx="6547700" cy="892273"/>
          </a:xfrm>
        </p:spPr>
        <p:txBody>
          <a:bodyPr/>
          <a:lstStyle/>
          <a:p>
            <a:r>
              <a:rPr lang="en-US" sz="2800" dirty="0" smtClean="0"/>
              <a:t>The campaign’s progress</a:t>
            </a:r>
            <a:endParaRPr lang="en-US" sz="2800" dirty="0"/>
          </a:p>
        </p:txBody>
      </p:sp>
      <p:sp>
        <p:nvSpPr>
          <p:cNvPr id="3" name="Content Placeholder 2"/>
          <p:cNvSpPr>
            <a:spLocks noGrp="1"/>
          </p:cNvSpPr>
          <p:nvPr>
            <p:ph idx="1"/>
          </p:nvPr>
        </p:nvSpPr>
        <p:spPr>
          <a:xfrm>
            <a:off x="3717891" y="1332411"/>
            <a:ext cx="4524772" cy="5012117"/>
          </a:xfrm>
        </p:spPr>
        <p:txBody>
          <a:bodyPr/>
          <a:lstStyle/>
          <a:p>
            <a:pPr marL="457200" indent="-457200">
              <a:spcAft>
                <a:spcPts val="1400"/>
              </a:spcAft>
              <a:buFont typeface="Wingdings" pitchFamily="2" charset="2"/>
              <a:buChar char="ü"/>
            </a:pPr>
            <a:r>
              <a:rPr lang="en-US" sz="1900" dirty="0" smtClean="0"/>
              <a:t>More than </a:t>
            </a:r>
            <a:r>
              <a:rPr lang="en-US" sz="1900" dirty="0"/>
              <a:t>3</a:t>
            </a:r>
            <a:r>
              <a:rPr lang="en-US" sz="1900" dirty="0" smtClean="0"/>
              <a:t>50 users are registered to access advocates-only materials through iLikeMyTeeth.org — a 43% jump since March.</a:t>
            </a:r>
          </a:p>
          <a:p>
            <a:pPr marL="457200" indent="-457200">
              <a:spcAft>
                <a:spcPts val="1400"/>
              </a:spcAft>
              <a:buFont typeface="Wingdings" pitchFamily="2" charset="2"/>
              <a:buChar char="ü"/>
            </a:pPr>
            <a:r>
              <a:rPr lang="en-US" sz="1900" dirty="0" smtClean="0"/>
              <a:t>Local websites have been created by advocates in 7 states.</a:t>
            </a:r>
          </a:p>
          <a:p>
            <a:pPr marL="457200" indent="-457200">
              <a:spcAft>
                <a:spcPts val="1400"/>
              </a:spcAft>
              <a:buFont typeface="Wingdings" pitchFamily="2" charset="2"/>
              <a:buChar char="ü"/>
            </a:pPr>
            <a:r>
              <a:rPr lang="en-US" sz="1900" dirty="0" smtClean="0"/>
              <a:t>The Campaign provided talking points and other assistance to local advocates in Montana, Florida and Oregon who successfully won local fluoridation votes.</a:t>
            </a:r>
          </a:p>
          <a:p>
            <a:pPr marL="457200" indent="-457200">
              <a:spcAft>
                <a:spcPts val="1400"/>
              </a:spcAft>
              <a:buFont typeface="Wingdings" pitchFamily="2" charset="2"/>
              <a:buChar char="ü"/>
            </a:pPr>
            <a:r>
              <a:rPr lang="en-US" sz="1900" dirty="0"/>
              <a:t>M</a:t>
            </a:r>
            <a:r>
              <a:rPr lang="en-US" sz="1900" dirty="0" smtClean="0"/>
              <a:t>ore than 540 Tweets have been sent since our Twitter account was launched in January.</a:t>
            </a:r>
          </a:p>
          <a:p>
            <a:pPr marL="457200" indent="-457200">
              <a:spcAft>
                <a:spcPts val="1400"/>
              </a:spcAft>
              <a:buFont typeface="Wingdings" pitchFamily="2" charset="2"/>
              <a:buChar char="ü"/>
            </a:pPr>
            <a:r>
              <a:rPr lang="en-US" sz="1900" dirty="0" smtClean="0"/>
              <a:t>The Campaign has more than 30 local, state and national partners.</a:t>
            </a:r>
          </a:p>
        </p:txBody>
      </p:sp>
      <p:pic>
        <p:nvPicPr>
          <p:cNvPr id="6" name="Picture 5" descr="BoyBrushesTeeth_iStock000011959689.jpg"/>
          <p:cNvPicPr>
            <a:picLocks noChangeAspect="1"/>
          </p:cNvPicPr>
          <p:nvPr/>
        </p:nvPicPr>
        <p:blipFill>
          <a:blip r:embed="rId2" cstate="print"/>
          <a:srcRect l="6783" b="4392"/>
          <a:stretch>
            <a:fillRect/>
          </a:stretch>
        </p:blipFill>
        <p:spPr>
          <a:xfrm>
            <a:off x="0" y="1102263"/>
            <a:ext cx="3489456" cy="5346304"/>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17104" y="2171700"/>
            <a:ext cx="7526896" cy="4171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2036" y="520505"/>
            <a:ext cx="3952001" cy="605930"/>
          </a:xfrm>
        </p:spPr>
        <p:txBody>
          <a:bodyPr/>
          <a:lstStyle/>
          <a:p>
            <a:r>
              <a:rPr lang="en-US" sz="2800" dirty="0" smtClean="0"/>
              <a:t>Pew’s outreach to states</a:t>
            </a:r>
            <a:endParaRPr lang="en-US" sz="2800" dirty="0"/>
          </a:p>
        </p:txBody>
      </p:sp>
      <p:pic>
        <p:nvPicPr>
          <p:cNvPr id="6" name="Picture 5" descr="50-State Map-2.gif"/>
          <p:cNvPicPr>
            <a:picLocks noChangeAspect="1"/>
          </p:cNvPicPr>
          <p:nvPr/>
        </p:nvPicPr>
        <p:blipFill>
          <a:blip r:embed="rId3" cstate="print"/>
          <a:stretch>
            <a:fillRect/>
          </a:stretch>
        </p:blipFill>
        <p:spPr>
          <a:xfrm>
            <a:off x="1805387" y="2224123"/>
            <a:ext cx="5791200" cy="3667125"/>
          </a:xfrm>
          <a:prstGeom prst="rect">
            <a:avLst/>
          </a:prstGeom>
        </p:spPr>
      </p:pic>
      <p:sp>
        <p:nvSpPr>
          <p:cNvPr id="16" name="Rectangle 15"/>
          <p:cNvSpPr/>
          <p:nvPr/>
        </p:nvSpPr>
        <p:spPr>
          <a:xfrm>
            <a:off x="2532186" y="1291453"/>
            <a:ext cx="2208627" cy="846836"/>
          </a:xfrm>
          <a:prstGeom prst="rect">
            <a:avLst/>
          </a:prstGeom>
          <a:solidFill>
            <a:schemeClr val="tx2">
              <a:lumMod val="20000"/>
              <a:lumOff val="80000"/>
            </a:schemeClr>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21289" y="1296646"/>
            <a:ext cx="2289863" cy="877163"/>
          </a:xfrm>
          <a:prstGeom prst="rect">
            <a:avLst/>
          </a:prstGeom>
        </p:spPr>
        <p:txBody>
          <a:bodyPr wrap="square">
            <a:spAutoFit/>
          </a:bodyPr>
          <a:lstStyle/>
          <a:p>
            <a:r>
              <a:rPr lang="en-US" sz="1700" b="1" dirty="0" smtClean="0">
                <a:solidFill>
                  <a:schemeClr val="bg1"/>
                </a:solidFill>
                <a:latin typeface="+mn-lt"/>
              </a:rPr>
              <a:t>MT: </a:t>
            </a:r>
            <a:r>
              <a:rPr lang="en-US" sz="1700" dirty="0" smtClean="0">
                <a:solidFill>
                  <a:schemeClr val="bg1"/>
                </a:solidFill>
                <a:latin typeface="+mn-lt"/>
              </a:rPr>
              <a:t>Assisted successful effort to preserve CWF in the city of Bozeman.</a:t>
            </a:r>
            <a:endParaRPr lang="en-US" sz="1700" dirty="0">
              <a:solidFill>
                <a:schemeClr val="bg1"/>
              </a:solidFill>
              <a:latin typeface="+mn-lt"/>
            </a:endParaRPr>
          </a:p>
        </p:txBody>
      </p:sp>
      <p:sp>
        <p:nvSpPr>
          <p:cNvPr id="21" name="Rectangle 20"/>
          <p:cNvSpPr/>
          <p:nvPr/>
        </p:nvSpPr>
        <p:spPr>
          <a:xfrm>
            <a:off x="5316628" y="1315860"/>
            <a:ext cx="2687889" cy="929424"/>
          </a:xfrm>
          <a:prstGeom prst="rect">
            <a:avLst/>
          </a:prstGeom>
          <a:solidFill>
            <a:schemeClr val="tx2">
              <a:lumMod val="20000"/>
              <a:lumOff val="80000"/>
            </a:schemeClr>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329270" y="1340111"/>
            <a:ext cx="2773721" cy="877163"/>
          </a:xfrm>
          <a:prstGeom prst="rect">
            <a:avLst/>
          </a:prstGeom>
        </p:spPr>
        <p:txBody>
          <a:bodyPr wrap="square">
            <a:spAutoFit/>
          </a:bodyPr>
          <a:lstStyle/>
          <a:p>
            <a:pPr>
              <a:buNone/>
            </a:pPr>
            <a:r>
              <a:rPr lang="en-US" sz="1700" b="1" dirty="0" smtClean="0">
                <a:solidFill>
                  <a:schemeClr val="bg1"/>
                </a:solidFill>
                <a:latin typeface="+mn-lt"/>
                <a:cs typeface="Times New Roman" pitchFamily="18" charset="0"/>
              </a:rPr>
              <a:t>WI: </a:t>
            </a:r>
            <a:r>
              <a:rPr lang="en-US" sz="1700" dirty="0" smtClean="0">
                <a:solidFill>
                  <a:schemeClr val="bg1"/>
                </a:solidFill>
                <a:latin typeface="+mn-lt"/>
                <a:cs typeface="Times New Roman" pitchFamily="18" charset="0"/>
              </a:rPr>
              <a:t>Provided research and technical assistance to preserve CWF in Milwaukee</a:t>
            </a:r>
            <a:r>
              <a:rPr lang="en-US" sz="1700" dirty="0" smtClean="0">
                <a:solidFill>
                  <a:schemeClr val="bg1"/>
                </a:solidFill>
                <a:latin typeface="+mn-lt"/>
              </a:rPr>
              <a:t>.</a:t>
            </a:r>
          </a:p>
        </p:txBody>
      </p:sp>
      <p:cxnSp>
        <p:nvCxnSpPr>
          <p:cNvPr id="29" name="Straight Arrow Connector 28"/>
          <p:cNvCxnSpPr/>
          <p:nvPr/>
        </p:nvCxnSpPr>
        <p:spPr>
          <a:xfrm>
            <a:off x="3107495" y="2134039"/>
            <a:ext cx="204788" cy="771525"/>
          </a:xfrm>
          <a:prstGeom prst="straightConnector1">
            <a:avLst/>
          </a:prstGeom>
          <a:ln w="28575">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5514536" y="2236764"/>
            <a:ext cx="379827" cy="1083211"/>
          </a:xfrm>
          <a:prstGeom prst="straightConnector1">
            <a:avLst/>
          </a:prstGeom>
          <a:ln w="28575">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815928" y="5020976"/>
            <a:ext cx="1983543" cy="1182875"/>
          </a:xfrm>
          <a:prstGeom prst="rect">
            <a:avLst/>
          </a:prstGeom>
          <a:solidFill>
            <a:schemeClr val="tx2">
              <a:lumMod val="20000"/>
              <a:lumOff val="80000"/>
            </a:schemeClr>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858130" y="5051927"/>
            <a:ext cx="1969477" cy="1138773"/>
          </a:xfrm>
          <a:prstGeom prst="rect">
            <a:avLst/>
          </a:prstGeom>
        </p:spPr>
        <p:txBody>
          <a:bodyPr wrap="square">
            <a:spAutoFit/>
          </a:bodyPr>
          <a:lstStyle/>
          <a:p>
            <a:r>
              <a:rPr lang="en-US" sz="1700" b="1" dirty="0" smtClean="0">
                <a:solidFill>
                  <a:schemeClr val="bg1"/>
                </a:solidFill>
                <a:latin typeface="+mn-lt"/>
              </a:rPr>
              <a:t>KS: </a:t>
            </a:r>
            <a:r>
              <a:rPr lang="en-US" sz="1700" dirty="0" smtClean="0">
                <a:solidFill>
                  <a:schemeClr val="bg1"/>
                </a:solidFill>
                <a:latin typeface="+mn-lt"/>
              </a:rPr>
              <a:t>Assist oral health advocates in Wichita pass a fluoridation policy.</a:t>
            </a:r>
            <a:endParaRPr lang="en-US" sz="1700" dirty="0">
              <a:solidFill>
                <a:schemeClr val="bg1"/>
              </a:solidFill>
              <a:latin typeface="+mn-lt"/>
            </a:endParaRPr>
          </a:p>
        </p:txBody>
      </p:sp>
      <p:cxnSp>
        <p:nvCxnSpPr>
          <p:cNvPr id="38" name="Straight Arrow Connector 37"/>
          <p:cNvCxnSpPr/>
          <p:nvPr/>
        </p:nvCxnSpPr>
        <p:spPr>
          <a:xfrm flipV="1">
            <a:off x="2797933" y="4105749"/>
            <a:ext cx="1480160" cy="1200115"/>
          </a:xfrm>
          <a:prstGeom prst="straightConnector1">
            <a:avLst/>
          </a:prstGeom>
          <a:ln w="28575">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7214978" y="4544096"/>
            <a:ext cx="1506992" cy="1534731"/>
          </a:xfrm>
          <a:prstGeom prst="rect">
            <a:avLst/>
          </a:prstGeom>
          <a:solidFill>
            <a:schemeClr val="tx2">
              <a:lumMod val="20000"/>
              <a:lumOff val="80000"/>
            </a:schemeClr>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275080" y="4590073"/>
            <a:ext cx="1432822" cy="1477328"/>
          </a:xfrm>
          <a:prstGeom prst="rect">
            <a:avLst/>
          </a:prstGeom>
        </p:spPr>
        <p:txBody>
          <a:bodyPr wrap="square">
            <a:spAutoFit/>
          </a:bodyPr>
          <a:lstStyle/>
          <a:p>
            <a:r>
              <a:rPr lang="en-US" b="1" dirty="0" smtClean="0">
                <a:solidFill>
                  <a:schemeClr val="bg1"/>
                </a:solidFill>
                <a:latin typeface="+mn-lt"/>
              </a:rPr>
              <a:t>MS: </a:t>
            </a:r>
            <a:r>
              <a:rPr lang="en-US" dirty="0" smtClean="0">
                <a:solidFill>
                  <a:schemeClr val="bg1"/>
                </a:solidFill>
                <a:latin typeface="+mn-lt"/>
              </a:rPr>
              <a:t>Provided message training for oral health field staff.</a:t>
            </a:r>
            <a:endParaRPr lang="en-US" dirty="0">
              <a:solidFill>
                <a:schemeClr val="bg1"/>
              </a:solidFill>
              <a:latin typeface="+mn-lt"/>
            </a:endParaRPr>
          </a:p>
        </p:txBody>
      </p:sp>
      <p:cxnSp>
        <p:nvCxnSpPr>
          <p:cNvPr id="44" name="Straight Arrow Connector 43"/>
          <p:cNvCxnSpPr>
            <a:stCxn id="41" idx="1"/>
          </p:cNvCxnSpPr>
          <p:nvPr/>
        </p:nvCxnSpPr>
        <p:spPr>
          <a:xfrm flipH="1" flipV="1">
            <a:off x="5542672" y="4867422"/>
            <a:ext cx="1672306" cy="444040"/>
          </a:xfrm>
          <a:prstGeom prst="straightConnector1">
            <a:avLst/>
          </a:prstGeom>
          <a:ln w="28575">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3299997" y="5391724"/>
            <a:ext cx="2960126" cy="888642"/>
          </a:xfrm>
          <a:prstGeom prst="rect">
            <a:avLst/>
          </a:prstGeom>
          <a:solidFill>
            <a:schemeClr val="tx2">
              <a:lumMod val="20000"/>
              <a:lumOff val="80000"/>
            </a:schemeClr>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3351512" y="5396917"/>
            <a:ext cx="2852341" cy="877163"/>
          </a:xfrm>
          <a:prstGeom prst="rect">
            <a:avLst/>
          </a:prstGeom>
        </p:spPr>
        <p:txBody>
          <a:bodyPr wrap="square">
            <a:spAutoFit/>
          </a:bodyPr>
          <a:lstStyle/>
          <a:p>
            <a:r>
              <a:rPr lang="en-US" sz="1700" b="1" dirty="0" smtClean="0">
                <a:solidFill>
                  <a:schemeClr val="bg1"/>
                </a:solidFill>
                <a:latin typeface="+mn-lt"/>
              </a:rPr>
              <a:t>AR: </a:t>
            </a:r>
            <a:r>
              <a:rPr lang="en-US" sz="1700" dirty="0" smtClean="0">
                <a:solidFill>
                  <a:schemeClr val="bg1"/>
                </a:solidFill>
                <a:latin typeface="+mn-lt"/>
              </a:rPr>
              <a:t>Funded a poll and offered other assistance to pass a state mandate in 2011.</a:t>
            </a:r>
            <a:endParaRPr lang="en-US" sz="1700" dirty="0">
              <a:solidFill>
                <a:schemeClr val="bg1"/>
              </a:solidFill>
              <a:latin typeface="+mn-lt"/>
            </a:endParaRPr>
          </a:p>
        </p:txBody>
      </p:sp>
      <p:cxnSp>
        <p:nvCxnSpPr>
          <p:cNvPr id="64" name="Straight Arrow Connector 63"/>
          <p:cNvCxnSpPr/>
          <p:nvPr/>
        </p:nvCxnSpPr>
        <p:spPr>
          <a:xfrm flipV="1">
            <a:off x="4655308" y="4614203"/>
            <a:ext cx="423129" cy="782149"/>
          </a:xfrm>
          <a:prstGeom prst="straightConnector1">
            <a:avLst/>
          </a:prstGeom>
          <a:ln w="28575">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799443" y="6457890"/>
            <a:ext cx="344557" cy="400110"/>
          </a:xfrm>
          <a:prstGeom prst="rect">
            <a:avLst/>
          </a:prstGeom>
          <a:noFill/>
        </p:spPr>
        <p:txBody>
          <a:bodyPr wrap="square" lIns="0" rIns="0" rtlCol="0">
            <a:spAutoFit/>
          </a:bodyPr>
          <a:lstStyle/>
          <a:p>
            <a:fld id="{662A04D3-2EBE-4CF3-83ED-F781E4387BA5}" type="slidenum">
              <a:rPr lang="en-US" sz="2000" smtClean="0">
                <a:latin typeface="+mn-lt"/>
              </a:rPr>
              <a:pPr/>
              <a:t>33</a:t>
            </a:fld>
            <a:endParaRPr lang="en-US" sz="2000" dirty="0" err="1" smtClean="0">
              <a:latin typeface="+mn-lt"/>
            </a:endParaRPr>
          </a:p>
        </p:txBody>
      </p:sp>
      <p:sp>
        <p:nvSpPr>
          <p:cNvPr id="28" name="Rectangle 27"/>
          <p:cNvSpPr/>
          <p:nvPr/>
        </p:nvSpPr>
        <p:spPr>
          <a:xfrm>
            <a:off x="365762" y="3146043"/>
            <a:ext cx="1406768" cy="1679175"/>
          </a:xfrm>
          <a:prstGeom prst="rect">
            <a:avLst/>
          </a:prstGeom>
          <a:solidFill>
            <a:schemeClr val="tx2">
              <a:lumMod val="20000"/>
              <a:lumOff val="80000"/>
            </a:schemeClr>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72792" y="3164282"/>
            <a:ext cx="1385671" cy="1661993"/>
          </a:xfrm>
          <a:prstGeom prst="rect">
            <a:avLst/>
          </a:prstGeom>
        </p:spPr>
        <p:txBody>
          <a:bodyPr wrap="square">
            <a:spAutoFit/>
          </a:bodyPr>
          <a:lstStyle/>
          <a:p>
            <a:r>
              <a:rPr lang="en-US" sz="1700" b="1" dirty="0" smtClean="0">
                <a:solidFill>
                  <a:schemeClr val="bg1"/>
                </a:solidFill>
                <a:latin typeface="+mn-lt"/>
              </a:rPr>
              <a:t>CA:</a:t>
            </a:r>
            <a:r>
              <a:rPr lang="en-US" sz="1700" dirty="0" smtClean="0">
                <a:solidFill>
                  <a:schemeClr val="bg1"/>
                </a:solidFill>
                <a:latin typeface="+mn-lt"/>
              </a:rPr>
              <a:t> Provided assistance to a successful campaign to secure CWF in San Jose.</a:t>
            </a:r>
            <a:endParaRPr lang="en-US" sz="1700" dirty="0">
              <a:solidFill>
                <a:schemeClr val="bg1"/>
              </a:solidFill>
              <a:latin typeface="+mn-lt"/>
            </a:endParaRPr>
          </a:p>
        </p:txBody>
      </p:sp>
      <p:cxnSp>
        <p:nvCxnSpPr>
          <p:cNvPr id="39" name="Straight Arrow Connector 38"/>
          <p:cNvCxnSpPr/>
          <p:nvPr/>
        </p:nvCxnSpPr>
        <p:spPr>
          <a:xfrm flipV="1">
            <a:off x="1773995" y="3734239"/>
            <a:ext cx="290513" cy="428626"/>
          </a:xfrm>
          <a:prstGeom prst="straightConnector1">
            <a:avLst/>
          </a:prstGeom>
          <a:ln w="28575">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338725" y="1292845"/>
            <a:ext cx="1310640" cy="1414233"/>
          </a:xfrm>
          <a:prstGeom prst="rect">
            <a:avLst/>
          </a:prstGeom>
          <a:solidFill>
            <a:schemeClr val="tx2">
              <a:lumMod val="20000"/>
              <a:lumOff val="80000"/>
            </a:schemeClr>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345755" y="1311084"/>
            <a:ext cx="1385671" cy="1400383"/>
          </a:xfrm>
          <a:prstGeom prst="rect">
            <a:avLst/>
          </a:prstGeom>
        </p:spPr>
        <p:txBody>
          <a:bodyPr wrap="square">
            <a:spAutoFit/>
          </a:bodyPr>
          <a:lstStyle/>
          <a:p>
            <a:r>
              <a:rPr lang="en-US" sz="1700" b="1" dirty="0" smtClean="0">
                <a:solidFill>
                  <a:schemeClr val="bg1"/>
                </a:solidFill>
                <a:latin typeface="+mn-lt"/>
              </a:rPr>
              <a:t>OR:</a:t>
            </a:r>
            <a:r>
              <a:rPr lang="en-US" sz="1700" dirty="0" smtClean="0">
                <a:solidFill>
                  <a:schemeClr val="bg1"/>
                </a:solidFill>
                <a:latin typeface="+mn-lt"/>
              </a:rPr>
              <a:t> Offering funds and research for a campaign in Portland.</a:t>
            </a:r>
            <a:endParaRPr lang="en-US" sz="1700" dirty="0">
              <a:solidFill>
                <a:schemeClr val="bg1"/>
              </a:solidFill>
              <a:latin typeface="+mn-lt"/>
            </a:endParaRPr>
          </a:p>
        </p:txBody>
      </p:sp>
      <p:cxnSp>
        <p:nvCxnSpPr>
          <p:cNvPr id="65" name="Straight Arrow Connector 64"/>
          <p:cNvCxnSpPr/>
          <p:nvPr/>
        </p:nvCxnSpPr>
        <p:spPr>
          <a:xfrm>
            <a:off x="1654933" y="2400739"/>
            <a:ext cx="477348" cy="366493"/>
          </a:xfrm>
          <a:prstGeom prst="straightConnector1">
            <a:avLst/>
          </a:prstGeom>
          <a:ln w="28575">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7354035" y="2959763"/>
            <a:ext cx="231820" cy="7598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7568220" y="2893781"/>
            <a:ext cx="1322562" cy="1242119"/>
          </a:xfrm>
          <a:prstGeom prst="rect">
            <a:avLst/>
          </a:prstGeom>
          <a:solidFill>
            <a:schemeClr val="tx2">
              <a:lumMod val="20000"/>
              <a:lumOff val="80000"/>
            </a:schemeClr>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619736" y="2953659"/>
            <a:ext cx="1341384" cy="1138773"/>
          </a:xfrm>
          <a:prstGeom prst="rect">
            <a:avLst/>
          </a:prstGeom>
        </p:spPr>
        <p:txBody>
          <a:bodyPr wrap="square">
            <a:spAutoFit/>
          </a:bodyPr>
          <a:lstStyle/>
          <a:p>
            <a:r>
              <a:rPr lang="en-US" sz="1700" b="1" dirty="0" smtClean="0">
                <a:solidFill>
                  <a:schemeClr val="bg1"/>
                </a:solidFill>
                <a:latin typeface="+mn-lt"/>
              </a:rPr>
              <a:t>NH: </a:t>
            </a:r>
            <a:r>
              <a:rPr lang="en-US" sz="1700" dirty="0" smtClean="0">
                <a:solidFill>
                  <a:schemeClr val="bg1"/>
                </a:solidFill>
                <a:latin typeface="+mn-lt"/>
              </a:rPr>
              <a:t>Helped defeat a statewide ban on CWF.</a:t>
            </a:r>
          </a:p>
        </p:txBody>
      </p:sp>
      <p:cxnSp>
        <p:nvCxnSpPr>
          <p:cNvPr id="57" name="Straight Arrow Connector 56"/>
          <p:cNvCxnSpPr/>
          <p:nvPr/>
        </p:nvCxnSpPr>
        <p:spPr>
          <a:xfrm flipH="1" flipV="1">
            <a:off x="7146095" y="3086539"/>
            <a:ext cx="433388" cy="357188"/>
          </a:xfrm>
          <a:prstGeom prst="straightConnector1">
            <a:avLst/>
          </a:prstGeom>
          <a:ln w="28575">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Title 3"/>
          <p:cNvSpPr>
            <a:spLocks noGrp="1"/>
          </p:cNvSpPr>
          <p:nvPr>
            <p:ph type="ctrTitle"/>
          </p:nvPr>
        </p:nvSpPr>
        <p:spPr>
          <a:xfrm>
            <a:off x="2166425" y="2391509"/>
            <a:ext cx="5050302" cy="1434903"/>
          </a:xfrm>
        </p:spPr>
        <p:txBody>
          <a:bodyPr/>
          <a:lstStyle/>
          <a:p>
            <a:pPr>
              <a:defRPr/>
            </a:pPr>
            <a:r>
              <a:rPr sz="4600" dirty="0" smtClean="0">
                <a:solidFill>
                  <a:srgbClr val="FFFF7D"/>
                </a:solidFill>
              </a:rPr>
              <a:t>Dental Sealants</a:t>
            </a:r>
            <a:endParaRPr sz="3500" b="0" i="1" dirty="0">
              <a:solidFill>
                <a:schemeClr val="tx1"/>
              </a:solidFill>
            </a:endParaRPr>
          </a:p>
        </p:txBody>
      </p:sp>
    </p:spTree>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55409" y="2715065"/>
            <a:ext cx="7188591" cy="36998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8812" y="219075"/>
            <a:ext cx="4909625" cy="933450"/>
          </a:xfrm>
        </p:spPr>
        <p:txBody>
          <a:bodyPr/>
          <a:lstStyle/>
          <a:p>
            <a:r>
              <a:rPr lang="en-US" sz="2800" dirty="0" smtClean="0"/>
              <a:t>Dental sealants</a:t>
            </a:r>
            <a:endParaRPr lang="en-US" sz="2800" dirty="0"/>
          </a:p>
        </p:txBody>
      </p:sp>
      <p:pic>
        <p:nvPicPr>
          <p:cNvPr id="6" name="Picture 5" descr="Clipboard.png"/>
          <p:cNvPicPr>
            <a:picLocks noChangeAspect="1"/>
          </p:cNvPicPr>
          <p:nvPr/>
        </p:nvPicPr>
        <p:blipFill>
          <a:blip r:embed="rId2" cstate="print"/>
          <a:stretch>
            <a:fillRect/>
          </a:stretch>
        </p:blipFill>
        <p:spPr>
          <a:xfrm>
            <a:off x="4545606" y="1287194"/>
            <a:ext cx="3857096" cy="4986998"/>
          </a:xfrm>
          <a:prstGeom prst="rect">
            <a:avLst/>
          </a:prstGeom>
        </p:spPr>
      </p:pic>
      <p:sp>
        <p:nvSpPr>
          <p:cNvPr id="3" name="Content Placeholder 2"/>
          <p:cNvSpPr>
            <a:spLocks noGrp="1"/>
          </p:cNvSpPr>
          <p:nvPr>
            <p:ph sz="half" idx="1"/>
          </p:nvPr>
        </p:nvSpPr>
        <p:spPr>
          <a:xfrm>
            <a:off x="4856370" y="2166426"/>
            <a:ext cx="3108960" cy="3756074"/>
          </a:xfrm>
        </p:spPr>
        <p:txBody>
          <a:bodyPr/>
          <a:lstStyle/>
          <a:p>
            <a:pPr>
              <a:spcAft>
                <a:spcPts val="1400"/>
              </a:spcAft>
              <a:buFont typeface="Wingdings" pitchFamily="2" charset="2"/>
              <a:buChar char="ü"/>
            </a:pPr>
            <a:r>
              <a:rPr lang="en-US" sz="1900" b="1" dirty="0" smtClean="0"/>
              <a:t>Dental sealants </a:t>
            </a:r>
            <a:r>
              <a:rPr lang="en-US" sz="1900" dirty="0" smtClean="0"/>
              <a:t>are clear, plastic coatings that are painted onto children’s molars, which are the most cavity-prone teeth.</a:t>
            </a:r>
          </a:p>
          <a:p>
            <a:pPr>
              <a:spcAft>
                <a:spcPts val="1400"/>
              </a:spcAft>
              <a:buFont typeface="Wingdings" pitchFamily="2" charset="2"/>
              <a:buChar char="ü"/>
            </a:pPr>
            <a:r>
              <a:rPr lang="en-US" sz="1900" dirty="0" smtClean="0"/>
              <a:t>Sealants are usually applied when molars first appear in the mouth — at age 6-7 and also at age 12-13.</a:t>
            </a:r>
          </a:p>
          <a:p>
            <a:pPr>
              <a:spcAft>
                <a:spcPts val="1400"/>
              </a:spcAft>
              <a:buFont typeface="Wingdings" pitchFamily="2" charset="2"/>
              <a:buChar char="ü"/>
            </a:pPr>
            <a:r>
              <a:rPr lang="en-US" sz="1900" dirty="0" smtClean="0"/>
              <a:t>Sealants prevent 60% of decay at one-third the cost of a filling.</a:t>
            </a:r>
          </a:p>
          <a:p>
            <a:pPr>
              <a:buNone/>
            </a:pPr>
            <a:endParaRPr lang="en-US" dirty="0" smtClean="0"/>
          </a:p>
          <a:p>
            <a:pPr>
              <a:buNone/>
            </a:pPr>
            <a:endParaRPr lang="en-US" dirty="0"/>
          </a:p>
        </p:txBody>
      </p:sp>
      <p:sp>
        <p:nvSpPr>
          <p:cNvPr id="9" name="Rectangle 8"/>
          <p:cNvSpPr/>
          <p:nvPr/>
        </p:nvSpPr>
        <p:spPr>
          <a:xfrm>
            <a:off x="274319" y="6386732"/>
            <a:ext cx="5071404" cy="477054"/>
          </a:xfrm>
          <a:prstGeom prst="rect">
            <a:avLst/>
          </a:prstGeom>
        </p:spPr>
        <p:txBody>
          <a:bodyPr wrap="square">
            <a:spAutoFit/>
          </a:bodyPr>
          <a:lstStyle/>
          <a:p>
            <a:r>
              <a:rPr lang="en-US" sz="1250" b="1" dirty="0" smtClean="0">
                <a:solidFill>
                  <a:schemeClr val="bg1"/>
                </a:solidFill>
                <a:latin typeface="+mn-lt"/>
              </a:rPr>
              <a:t>Source: </a:t>
            </a:r>
            <a:r>
              <a:rPr lang="en-US" sz="1250" dirty="0" smtClean="0">
                <a:solidFill>
                  <a:schemeClr val="bg1"/>
                </a:solidFill>
                <a:latin typeface="+mn-lt"/>
              </a:rPr>
              <a:t>Centers for Disease Control and Prevention, </a:t>
            </a:r>
            <a:r>
              <a:rPr lang="en-US" sz="1250" dirty="0" smtClean="0">
                <a:latin typeface="+mn-lt"/>
                <a:hlinkClick r:id="rId3"/>
              </a:rPr>
              <a:t>http://www.cdc.gov/oralhealth/publications/factsheets/sealants_faq.htm</a:t>
            </a:r>
            <a:r>
              <a:rPr lang="en-US" sz="1250" dirty="0" smtClean="0">
                <a:solidFill>
                  <a:schemeClr val="bg1"/>
                </a:solidFill>
                <a:latin typeface="+mn-lt"/>
              </a:rPr>
              <a:t> </a:t>
            </a:r>
            <a:endParaRPr lang="en-US" sz="1250" dirty="0">
              <a:solidFill>
                <a:schemeClr val="bg1"/>
              </a:solidFill>
              <a:latin typeface="+mn-lt"/>
            </a:endParaRPr>
          </a:p>
        </p:txBody>
      </p:sp>
      <p:pic>
        <p:nvPicPr>
          <p:cNvPr id="10" name="Picture 9" descr="kegley100921pewdent0179.jpg"/>
          <p:cNvPicPr>
            <a:picLocks noChangeAspect="1"/>
          </p:cNvPicPr>
          <p:nvPr/>
        </p:nvPicPr>
        <p:blipFill rotWithShape="1">
          <a:blip r:embed="rId4" cstate="print"/>
          <a:srcRect l="18909" r="3402"/>
          <a:stretch/>
        </p:blipFill>
        <p:spPr bwMode="auto">
          <a:xfrm>
            <a:off x="966652" y="1665526"/>
            <a:ext cx="3252652" cy="2782042"/>
          </a:xfrm>
          <a:prstGeom prst="rect">
            <a:avLst/>
          </a:prstGeom>
          <a:noFill/>
          <a:ln w="12700">
            <a:solidFill>
              <a:schemeClr val="accent1">
                <a:shade val="50000"/>
              </a:schemeClr>
            </a:solid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03120" y="2756263"/>
            <a:ext cx="7040880" cy="36706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2880" y="219075"/>
            <a:ext cx="6532245" cy="933450"/>
          </a:xfrm>
        </p:spPr>
        <p:txBody>
          <a:bodyPr/>
          <a:lstStyle/>
          <a:p>
            <a:r>
              <a:rPr lang="en-US" dirty="0" smtClean="0"/>
              <a:t>An under-utilized strategy</a:t>
            </a:r>
            <a:endParaRPr lang="en-US" dirty="0"/>
          </a:p>
        </p:txBody>
      </p:sp>
      <p:sp>
        <p:nvSpPr>
          <p:cNvPr id="3" name="Content Placeholder 2"/>
          <p:cNvSpPr>
            <a:spLocks noGrp="1"/>
          </p:cNvSpPr>
          <p:nvPr>
            <p:ph idx="1"/>
          </p:nvPr>
        </p:nvSpPr>
        <p:spPr>
          <a:xfrm>
            <a:off x="4062546" y="1561012"/>
            <a:ext cx="4068579" cy="4544366"/>
          </a:xfrm>
        </p:spPr>
        <p:txBody>
          <a:bodyPr/>
          <a:lstStyle/>
          <a:p>
            <a:pPr marL="0" indent="0">
              <a:lnSpc>
                <a:spcPct val="100000"/>
              </a:lnSpc>
              <a:spcAft>
                <a:spcPts val="1800"/>
              </a:spcAft>
              <a:buNone/>
            </a:pPr>
            <a:r>
              <a:rPr lang="en-US" sz="1950" i="1" dirty="0" smtClean="0"/>
              <a:t>Despite </a:t>
            </a:r>
            <a:r>
              <a:rPr lang="en-US" sz="1950" i="1" dirty="0"/>
              <a:t>the proven benefits of sealants for high-risk </a:t>
            </a:r>
            <a:r>
              <a:rPr lang="en-US" sz="1950" i="1" dirty="0" smtClean="0"/>
              <a:t>children:</a:t>
            </a:r>
          </a:p>
          <a:p>
            <a:pPr>
              <a:lnSpc>
                <a:spcPct val="100000"/>
              </a:lnSpc>
              <a:spcAft>
                <a:spcPts val="1800"/>
              </a:spcAft>
              <a:buNone/>
            </a:pPr>
            <a:r>
              <a:rPr lang="en-US" sz="1950" dirty="0" smtClean="0"/>
              <a:t>	</a:t>
            </a:r>
            <a:r>
              <a:rPr lang="en-US" sz="2000" dirty="0" smtClean="0"/>
              <a:t>Only </a:t>
            </a:r>
            <a:r>
              <a:rPr lang="en-US" sz="2000" b="1" dirty="0" smtClean="0"/>
              <a:t>one out of five </a:t>
            </a:r>
            <a:r>
              <a:rPr lang="en-US" sz="2000" dirty="0" smtClean="0"/>
              <a:t>teenagers aged 13-15 received sealants on at least one of their first set of molars and at least one of their second set of molars.</a:t>
            </a:r>
          </a:p>
          <a:p>
            <a:pPr>
              <a:lnSpc>
                <a:spcPct val="100000"/>
              </a:lnSpc>
              <a:spcAft>
                <a:spcPts val="1800"/>
              </a:spcAft>
              <a:buNone/>
            </a:pPr>
            <a:r>
              <a:rPr lang="en-US" sz="2000" dirty="0" smtClean="0"/>
              <a:t>	</a:t>
            </a:r>
            <a:r>
              <a:rPr lang="en-US" sz="1950" dirty="0" smtClean="0"/>
              <a:t>Between </a:t>
            </a:r>
            <a:r>
              <a:rPr lang="en-US" sz="1950" dirty="0"/>
              <a:t>2005 and 2008, only about </a:t>
            </a:r>
            <a:r>
              <a:rPr lang="en-US" sz="1950" b="1" dirty="0" smtClean="0"/>
              <a:t>20%</a:t>
            </a:r>
            <a:r>
              <a:rPr lang="en-US" sz="1950" dirty="0" smtClean="0"/>
              <a:t> </a:t>
            </a:r>
            <a:r>
              <a:rPr lang="en-US" sz="1950" dirty="0"/>
              <a:t>of </a:t>
            </a:r>
            <a:r>
              <a:rPr lang="en-US" sz="1950" dirty="0" smtClean="0"/>
              <a:t>low-income children received </a:t>
            </a:r>
            <a:r>
              <a:rPr lang="en-US" sz="1950" dirty="0"/>
              <a:t>sealants, compared with </a:t>
            </a:r>
            <a:r>
              <a:rPr lang="en-US" sz="1950" b="1" dirty="0" smtClean="0"/>
              <a:t>32%</a:t>
            </a:r>
            <a:r>
              <a:rPr lang="en-US" sz="1950" dirty="0" smtClean="0"/>
              <a:t> </a:t>
            </a:r>
            <a:r>
              <a:rPr lang="en-US" sz="1950" dirty="0"/>
              <a:t>of kids from families at higher income </a:t>
            </a:r>
            <a:r>
              <a:rPr lang="en-US" sz="1950" dirty="0" smtClean="0"/>
              <a:t>levels.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109" b="550"/>
          <a:stretch/>
        </p:blipFill>
        <p:spPr>
          <a:xfrm>
            <a:off x="0" y="1121500"/>
            <a:ext cx="3583796" cy="5305426"/>
          </a:xfrm>
          <a:prstGeom prst="rect">
            <a:avLst/>
          </a:prstGeom>
        </p:spPr>
      </p:pic>
      <p:sp>
        <p:nvSpPr>
          <p:cNvPr id="6" name="TextBox 5"/>
          <p:cNvSpPr txBox="1"/>
          <p:nvPr/>
        </p:nvSpPr>
        <p:spPr>
          <a:xfrm>
            <a:off x="4051495" y="2481263"/>
            <a:ext cx="196948" cy="2031325"/>
          </a:xfrm>
          <a:prstGeom prst="rect">
            <a:avLst/>
          </a:prstGeom>
          <a:noFill/>
        </p:spPr>
        <p:txBody>
          <a:bodyPr wrap="square" lIns="0" rIns="0" rtlCol="0">
            <a:spAutoFit/>
          </a:bodyPr>
          <a:lstStyle/>
          <a:p>
            <a:r>
              <a:rPr lang="en-US" sz="900" dirty="0" smtClean="0">
                <a:solidFill>
                  <a:srgbClr val="C00000"/>
                </a:solidFill>
                <a:latin typeface="Wingdings" pitchFamily="2" charset="2"/>
              </a:rPr>
              <a:t>l</a:t>
            </a:r>
          </a:p>
          <a:p>
            <a:endParaRPr lang="en-US" sz="900" dirty="0" smtClean="0">
              <a:solidFill>
                <a:srgbClr val="C00000"/>
              </a:solidFill>
              <a:latin typeface="Wingdings" pitchFamily="2" charset="2"/>
            </a:endParaRPr>
          </a:p>
          <a:p>
            <a:endParaRPr lang="en-US" sz="900" dirty="0" smtClean="0">
              <a:solidFill>
                <a:srgbClr val="C00000"/>
              </a:solidFill>
              <a:latin typeface="Wingdings" pitchFamily="2" charset="2"/>
            </a:endParaRPr>
          </a:p>
          <a:p>
            <a:endParaRPr lang="en-US" sz="900" dirty="0" smtClean="0">
              <a:solidFill>
                <a:srgbClr val="C00000"/>
              </a:solidFill>
              <a:latin typeface="Wingdings" pitchFamily="2" charset="2"/>
            </a:endParaRPr>
          </a:p>
          <a:p>
            <a:endParaRPr lang="en-US" sz="900" dirty="0" smtClean="0">
              <a:solidFill>
                <a:srgbClr val="C00000"/>
              </a:solidFill>
              <a:latin typeface="Wingdings" pitchFamily="2" charset="2"/>
            </a:endParaRPr>
          </a:p>
          <a:p>
            <a:endParaRPr lang="en-US" sz="900" dirty="0" smtClean="0">
              <a:solidFill>
                <a:srgbClr val="C00000"/>
              </a:solidFill>
              <a:latin typeface="Wingdings" pitchFamily="2" charset="2"/>
            </a:endParaRPr>
          </a:p>
          <a:p>
            <a:endParaRPr lang="en-US" sz="900" dirty="0" smtClean="0">
              <a:solidFill>
                <a:srgbClr val="C00000"/>
              </a:solidFill>
              <a:latin typeface="Wingdings" pitchFamily="2" charset="2"/>
            </a:endParaRPr>
          </a:p>
          <a:p>
            <a:endParaRPr lang="en-US" sz="900" dirty="0" smtClean="0">
              <a:solidFill>
                <a:srgbClr val="C00000"/>
              </a:solidFill>
              <a:latin typeface="Wingdings" pitchFamily="2" charset="2"/>
            </a:endParaRPr>
          </a:p>
          <a:p>
            <a:endParaRPr lang="en-US" sz="900" dirty="0" smtClean="0">
              <a:solidFill>
                <a:srgbClr val="C00000"/>
              </a:solidFill>
              <a:latin typeface="Wingdings" pitchFamily="2" charset="2"/>
            </a:endParaRPr>
          </a:p>
          <a:p>
            <a:endParaRPr lang="en-US" sz="900" dirty="0" smtClean="0">
              <a:solidFill>
                <a:srgbClr val="C00000"/>
              </a:solidFill>
              <a:latin typeface="Wingdings" pitchFamily="2" charset="2"/>
            </a:endParaRPr>
          </a:p>
          <a:p>
            <a:endParaRPr lang="en-US" sz="900" dirty="0" smtClean="0">
              <a:solidFill>
                <a:srgbClr val="C00000"/>
              </a:solidFill>
              <a:latin typeface="Wingdings" pitchFamily="2" charset="2"/>
            </a:endParaRPr>
          </a:p>
          <a:p>
            <a:endParaRPr lang="en-US" sz="650" dirty="0" smtClean="0">
              <a:solidFill>
                <a:srgbClr val="C00000"/>
              </a:solidFill>
              <a:latin typeface="Wingdings" pitchFamily="2" charset="2"/>
            </a:endParaRPr>
          </a:p>
          <a:p>
            <a:endParaRPr lang="en-US" sz="900" dirty="0" smtClean="0">
              <a:solidFill>
                <a:srgbClr val="C00000"/>
              </a:solidFill>
              <a:latin typeface="Wingdings" pitchFamily="2" charset="2"/>
            </a:endParaRPr>
          </a:p>
          <a:p>
            <a:r>
              <a:rPr lang="en-US" sz="900" dirty="0" smtClean="0">
                <a:solidFill>
                  <a:srgbClr val="C00000"/>
                </a:solidFill>
                <a:latin typeface="Wingdings" pitchFamily="2" charset="2"/>
              </a:rPr>
              <a:t>l</a:t>
            </a:r>
          </a:p>
        </p:txBody>
      </p:sp>
    </p:spTree>
    <p:extLst>
      <p:ext uri="{BB962C8B-B14F-4D97-AF65-F5344CB8AC3E}">
        <p14:creationId xmlns:p14="http://schemas.microsoft.com/office/powerpoint/2010/main" val="39761093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03120" y="2756263"/>
            <a:ext cx="7040880" cy="36706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2880" y="219075"/>
            <a:ext cx="4332849" cy="933450"/>
          </a:xfrm>
        </p:spPr>
        <p:txBody>
          <a:bodyPr/>
          <a:lstStyle/>
          <a:p>
            <a:r>
              <a:rPr lang="en-US" dirty="0" smtClean="0"/>
              <a:t>An under-utilized strategy</a:t>
            </a:r>
            <a:endParaRPr lang="en-US" dirty="0"/>
          </a:p>
        </p:txBody>
      </p:sp>
      <p:sp>
        <p:nvSpPr>
          <p:cNvPr id="13" name="Content Placeholder 12"/>
          <p:cNvSpPr>
            <a:spLocks noGrp="1"/>
          </p:cNvSpPr>
          <p:nvPr>
            <p:ph idx="1"/>
          </p:nvPr>
        </p:nvSpPr>
        <p:spPr>
          <a:xfrm>
            <a:off x="633048" y="1617786"/>
            <a:ext cx="2827605" cy="829993"/>
          </a:xfrm>
        </p:spPr>
        <p:txBody>
          <a:bodyPr/>
          <a:lstStyle/>
          <a:p>
            <a:pPr>
              <a:lnSpc>
                <a:spcPct val="100000"/>
              </a:lnSpc>
              <a:spcAft>
                <a:spcPts val="600"/>
              </a:spcAft>
              <a:buNone/>
            </a:pPr>
            <a:r>
              <a:rPr lang="en-US" sz="2100" dirty="0" smtClean="0"/>
              <a:t>  A sealant gap also exists by  race and ethnicity</a:t>
            </a:r>
          </a:p>
        </p:txBody>
      </p:sp>
      <p:pic>
        <p:nvPicPr>
          <p:cNvPr id="17" name="Picture 16" descr="Children Stacked Up.jpg"/>
          <p:cNvPicPr>
            <a:picLocks noChangeAspect="1"/>
          </p:cNvPicPr>
          <p:nvPr/>
        </p:nvPicPr>
        <p:blipFill>
          <a:blip r:embed="rId2" cstate="print"/>
          <a:srcRect t="5699" r="4657" b="1452"/>
          <a:stretch>
            <a:fillRect/>
          </a:stretch>
        </p:blipFill>
        <p:spPr>
          <a:xfrm>
            <a:off x="3671668" y="1111348"/>
            <a:ext cx="5472332" cy="5329209"/>
          </a:xfrm>
          <a:prstGeom prst="rect">
            <a:avLst/>
          </a:prstGeom>
        </p:spPr>
      </p:pic>
      <p:sp>
        <p:nvSpPr>
          <p:cNvPr id="15" name="Rectangle 14"/>
          <p:cNvSpPr/>
          <p:nvPr/>
        </p:nvSpPr>
        <p:spPr>
          <a:xfrm>
            <a:off x="464234" y="2433713"/>
            <a:ext cx="3502856" cy="3104938"/>
          </a:xfrm>
          <a:prstGeom prst="rect">
            <a:avLst/>
          </a:prstGeom>
          <a:solidFill>
            <a:srgbClr val="FFFF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758463" y="3953023"/>
            <a:ext cx="886264" cy="886265"/>
          </a:xfrm>
          <a:prstGeom prst="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867466" y="3530991"/>
            <a:ext cx="886264" cy="1310621"/>
          </a:xfrm>
          <a:prstGeom prst="rect">
            <a:avLst/>
          </a:prstGeom>
          <a:solidFill>
            <a:srgbClr val="A82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72907" y="4192173"/>
            <a:ext cx="886264" cy="644769"/>
          </a:xfrm>
          <a:prstGeom prst="rect">
            <a:avLst/>
          </a:prstGeom>
          <a:solidFill>
            <a:srgbClr val="E15E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72907" y="4825218"/>
            <a:ext cx="3055032" cy="615553"/>
          </a:xfrm>
          <a:prstGeom prst="rect">
            <a:avLst/>
          </a:prstGeom>
          <a:noFill/>
        </p:spPr>
        <p:txBody>
          <a:bodyPr wrap="square" lIns="0" rIns="0" rtlCol="0">
            <a:spAutoFit/>
          </a:bodyPr>
          <a:lstStyle/>
          <a:p>
            <a:r>
              <a:rPr lang="en-US" sz="1600" b="1" dirty="0" smtClean="0">
                <a:solidFill>
                  <a:schemeClr val="bg1"/>
                </a:solidFill>
                <a:latin typeface="+mn-lt"/>
              </a:rPr>
              <a:t>  </a:t>
            </a:r>
            <a:r>
              <a:rPr lang="en-US" sz="1700" dirty="0" smtClean="0">
                <a:solidFill>
                  <a:schemeClr val="bg1"/>
                </a:solidFill>
                <a:latin typeface="+mn-lt"/>
              </a:rPr>
              <a:t>African-</a:t>
            </a:r>
            <a:r>
              <a:rPr lang="en-US" sz="1700" dirty="0" smtClean="0">
                <a:solidFill>
                  <a:schemeClr val="bg1"/>
                </a:solidFill>
                <a:latin typeface="+mn-lt"/>
              </a:rPr>
              <a:t>	 </a:t>
            </a:r>
            <a:r>
              <a:rPr lang="en-US" sz="1700" dirty="0" smtClean="0">
                <a:solidFill>
                  <a:schemeClr val="bg1"/>
                </a:solidFill>
                <a:latin typeface="+mn-lt"/>
              </a:rPr>
              <a:t>   </a:t>
            </a:r>
            <a:r>
              <a:rPr lang="en-US" sz="1200" dirty="0" smtClean="0">
                <a:solidFill>
                  <a:schemeClr val="bg1"/>
                </a:solidFill>
                <a:latin typeface="+mn-lt"/>
              </a:rPr>
              <a:t> </a:t>
            </a:r>
            <a:r>
              <a:rPr lang="en-US" sz="1700" dirty="0" smtClean="0">
                <a:solidFill>
                  <a:schemeClr val="bg1"/>
                </a:solidFill>
                <a:latin typeface="+mn-lt"/>
              </a:rPr>
              <a:t>Mexican-</a:t>
            </a:r>
            <a:r>
              <a:rPr lang="en-US" sz="1700" dirty="0" smtClean="0">
                <a:solidFill>
                  <a:schemeClr val="bg1"/>
                </a:solidFill>
                <a:latin typeface="+mn-lt"/>
              </a:rPr>
              <a:t>        White</a:t>
            </a:r>
          </a:p>
          <a:p>
            <a:r>
              <a:rPr lang="en-US" sz="1700" dirty="0" smtClean="0">
                <a:solidFill>
                  <a:schemeClr val="bg1"/>
                </a:solidFill>
                <a:latin typeface="+mn-lt"/>
              </a:rPr>
              <a:t>American</a:t>
            </a:r>
            <a:r>
              <a:rPr lang="en-US" sz="1700" dirty="0">
                <a:solidFill>
                  <a:schemeClr val="bg1"/>
                </a:solidFill>
                <a:latin typeface="+mn-lt"/>
              </a:rPr>
              <a:t>	</a:t>
            </a:r>
            <a:r>
              <a:rPr lang="en-US" sz="1700" dirty="0" smtClean="0">
                <a:solidFill>
                  <a:schemeClr val="bg1"/>
                </a:solidFill>
                <a:latin typeface="+mn-lt"/>
              </a:rPr>
              <a:t>    American</a:t>
            </a:r>
            <a:endParaRPr lang="en-US" sz="1700" dirty="0" smtClean="0">
              <a:solidFill>
                <a:schemeClr val="bg1"/>
              </a:solidFill>
              <a:latin typeface="+mn-lt"/>
            </a:endParaRPr>
          </a:p>
        </p:txBody>
      </p:sp>
      <p:sp>
        <p:nvSpPr>
          <p:cNvPr id="10" name="Rectangle 9"/>
          <p:cNvSpPr/>
          <p:nvPr/>
        </p:nvSpPr>
        <p:spPr>
          <a:xfrm>
            <a:off x="842266" y="3828970"/>
            <a:ext cx="587020" cy="369332"/>
          </a:xfrm>
          <a:prstGeom prst="rect">
            <a:avLst/>
          </a:prstGeom>
        </p:spPr>
        <p:txBody>
          <a:bodyPr wrap="square">
            <a:spAutoFit/>
          </a:bodyPr>
          <a:lstStyle/>
          <a:p>
            <a:r>
              <a:rPr lang="en-US" b="1" dirty="0" smtClean="0">
                <a:solidFill>
                  <a:schemeClr val="bg1"/>
                </a:solidFill>
                <a:latin typeface="+mj-lt"/>
              </a:rPr>
              <a:t>17%</a:t>
            </a:r>
            <a:endParaRPr lang="en-US" dirty="0">
              <a:latin typeface="+mj-lt"/>
            </a:endParaRPr>
          </a:p>
        </p:txBody>
      </p:sp>
      <p:sp>
        <p:nvSpPr>
          <p:cNvPr id="11" name="Rectangle 10"/>
          <p:cNvSpPr/>
          <p:nvPr/>
        </p:nvSpPr>
        <p:spPr>
          <a:xfrm>
            <a:off x="1924180" y="3583219"/>
            <a:ext cx="587020" cy="369332"/>
          </a:xfrm>
          <a:prstGeom prst="rect">
            <a:avLst/>
          </a:prstGeom>
        </p:spPr>
        <p:txBody>
          <a:bodyPr wrap="none">
            <a:spAutoFit/>
          </a:bodyPr>
          <a:lstStyle/>
          <a:p>
            <a:r>
              <a:rPr lang="en-US" b="1" dirty="0" smtClean="0">
                <a:solidFill>
                  <a:schemeClr val="bg1"/>
                </a:solidFill>
                <a:latin typeface="+mj-lt"/>
              </a:rPr>
              <a:t>22%</a:t>
            </a:r>
            <a:endParaRPr lang="en-US" dirty="0">
              <a:latin typeface="+mj-lt"/>
            </a:endParaRPr>
          </a:p>
        </p:txBody>
      </p:sp>
      <p:sp>
        <p:nvSpPr>
          <p:cNvPr id="12" name="Rectangle 11"/>
          <p:cNvSpPr/>
          <p:nvPr/>
        </p:nvSpPr>
        <p:spPr>
          <a:xfrm>
            <a:off x="3018689" y="3181437"/>
            <a:ext cx="587020" cy="369332"/>
          </a:xfrm>
          <a:prstGeom prst="rect">
            <a:avLst/>
          </a:prstGeom>
        </p:spPr>
        <p:txBody>
          <a:bodyPr wrap="none">
            <a:spAutoFit/>
          </a:bodyPr>
          <a:lstStyle/>
          <a:p>
            <a:r>
              <a:rPr lang="en-US" b="1" dirty="0" smtClean="0">
                <a:solidFill>
                  <a:schemeClr val="bg1"/>
                </a:solidFill>
                <a:latin typeface="+mj-lt"/>
              </a:rPr>
              <a:t>30%</a:t>
            </a:r>
            <a:endParaRPr lang="en-US" dirty="0">
              <a:latin typeface="+mj-lt"/>
            </a:endParaRPr>
          </a:p>
        </p:txBody>
      </p:sp>
      <p:sp>
        <p:nvSpPr>
          <p:cNvPr id="14" name="Rectangle 13"/>
          <p:cNvSpPr/>
          <p:nvPr/>
        </p:nvSpPr>
        <p:spPr>
          <a:xfrm>
            <a:off x="576775" y="2518117"/>
            <a:ext cx="2489982" cy="946413"/>
          </a:xfrm>
          <a:prstGeom prst="rect">
            <a:avLst/>
          </a:prstGeom>
        </p:spPr>
        <p:txBody>
          <a:bodyPr wrap="square">
            <a:spAutoFit/>
          </a:bodyPr>
          <a:lstStyle/>
          <a:p>
            <a:pPr>
              <a:lnSpc>
                <a:spcPct val="100000"/>
              </a:lnSpc>
              <a:spcAft>
                <a:spcPts val="600"/>
              </a:spcAft>
              <a:buNone/>
            </a:pPr>
            <a:r>
              <a:rPr lang="en-US" sz="1900" b="1" dirty="0" smtClean="0">
                <a:solidFill>
                  <a:schemeClr val="bg1"/>
                </a:solidFill>
                <a:latin typeface="+mj-lt"/>
              </a:rPr>
              <a:t>Percentage of children receiving sealants </a:t>
            </a:r>
            <a:r>
              <a:rPr lang="en-US" sz="1750" dirty="0" smtClean="0">
                <a:solidFill>
                  <a:schemeClr val="bg1"/>
                </a:solidFill>
                <a:latin typeface="+mj-lt"/>
              </a:rPr>
              <a:t>(2005 -2008)</a:t>
            </a:r>
          </a:p>
        </p:txBody>
      </p:sp>
    </p:spTree>
    <p:extLst>
      <p:ext uri="{BB962C8B-B14F-4D97-AF65-F5344CB8AC3E}">
        <p14:creationId xmlns:p14="http://schemas.microsoft.com/office/powerpoint/2010/main" val="26831118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0664" y="2002135"/>
            <a:ext cx="8403336" cy="43799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996650" y="5093208"/>
            <a:ext cx="1179576" cy="4754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Rectangle 160"/>
          <p:cNvSpPr/>
          <p:nvPr/>
        </p:nvSpPr>
        <p:spPr>
          <a:xfrm>
            <a:off x="0" y="1109722"/>
            <a:ext cx="9144000" cy="53167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171"/>
          <p:cNvSpPr>
            <a:spLocks noChangeArrowheads="1"/>
          </p:cNvSpPr>
          <p:nvPr/>
        </p:nvSpPr>
        <p:spPr bwMode="auto">
          <a:xfrm>
            <a:off x="267972" y="4138146"/>
            <a:ext cx="114300" cy="114300"/>
          </a:xfrm>
          <a:prstGeom prst="rect">
            <a:avLst/>
          </a:prstGeom>
          <a:solidFill>
            <a:schemeClr val="bg2">
              <a:lumMod val="75000"/>
            </a:schemeClr>
          </a:solidFill>
          <a:ln w="9525">
            <a:solidFill>
              <a:srgbClr val="000000"/>
            </a:solidFill>
            <a:miter lim="800000"/>
            <a:headEnd/>
            <a:tailEnd/>
          </a:ln>
        </p:spPr>
        <p:txBody>
          <a:bodyPr/>
          <a:lstStyle/>
          <a:p>
            <a:pPr eaLnBrk="1" hangingPunct="1"/>
            <a:endParaRPr lang="en-US">
              <a:solidFill>
                <a:srgbClr val="000000"/>
              </a:solidFill>
              <a:latin typeface="Arial" pitchFamily="34" charset="0"/>
              <a:ea typeface="ＭＳ Ｐゴシック" pitchFamily="-105" charset="-128"/>
              <a:cs typeface="Arial" pitchFamily="34" charset="0"/>
            </a:endParaRPr>
          </a:p>
        </p:txBody>
      </p:sp>
      <p:sp>
        <p:nvSpPr>
          <p:cNvPr id="236" name="Rectangle 172"/>
          <p:cNvSpPr>
            <a:spLocks noChangeArrowheads="1"/>
          </p:cNvSpPr>
          <p:nvPr/>
        </p:nvSpPr>
        <p:spPr bwMode="auto">
          <a:xfrm>
            <a:off x="269396" y="1561729"/>
            <a:ext cx="114300" cy="114300"/>
          </a:xfrm>
          <a:prstGeom prst="rect">
            <a:avLst/>
          </a:prstGeom>
          <a:solidFill>
            <a:schemeClr val="tx2">
              <a:lumMod val="20000"/>
              <a:lumOff val="80000"/>
            </a:schemeClr>
          </a:solidFill>
          <a:ln w="9525">
            <a:solidFill>
              <a:srgbClr val="000000"/>
            </a:solidFill>
            <a:miter lim="800000"/>
            <a:headEnd/>
            <a:tailEnd/>
          </a:ln>
        </p:spPr>
        <p:txBody>
          <a:bodyPr/>
          <a:lstStyle/>
          <a:p>
            <a:pPr eaLnBrk="1" hangingPunct="1"/>
            <a:endParaRPr lang="en-US">
              <a:solidFill>
                <a:srgbClr val="000000"/>
              </a:solidFill>
              <a:latin typeface="Arial" pitchFamily="34" charset="0"/>
              <a:ea typeface="ＭＳ Ｐゴシック" pitchFamily="-105" charset="-128"/>
              <a:cs typeface="Arial" pitchFamily="34" charset="0"/>
            </a:endParaRPr>
          </a:p>
        </p:txBody>
      </p:sp>
      <p:sp>
        <p:nvSpPr>
          <p:cNvPr id="293" name="Rectangle 173"/>
          <p:cNvSpPr>
            <a:spLocks noChangeArrowheads="1"/>
          </p:cNvSpPr>
          <p:nvPr/>
        </p:nvSpPr>
        <p:spPr bwMode="auto">
          <a:xfrm>
            <a:off x="273152" y="3356475"/>
            <a:ext cx="114300" cy="114300"/>
          </a:xfrm>
          <a:prstGeom prst="rect">
            <a:avLst/>
          </a:prstGeom>
          <a:solidFill>
            <a:schemeClr val="tx2">
              <a:lumMod val="75000"/>
            </a:schemeClr>
          </a:solidFill>
          <a:ln w="9525">
            <a:solidFill>
              <a:srgbClr val="000000"/>
            </a:solidFill>
            <a:miter lim="800000"/>
            <a:headEnd/>
            <a:tailEnd/>
          </a:ln>
        </p:spPr>
        <p:txBody>
          <a:bodyPr/>
          <a:lstStyle/>
          <a:p>
            <a:pPr eaLnBrk="1" hangingPunct="1"/>
            <a:endParaRPr lang="en-US">
              <a:solidFill>
                <a:srgbClr val="000000"/>
              </a:solidFill>
              <a:latin typeface="Arial" pitchFamily="34" charset="0"/>
              <a:ea typeface="ＭＳ Ｐゴシック" pitchFamily="-105" charset="-128"/>
              <a:cs typeface="Arial" pitchFamily="34" charset="0"/>
            </a:endParaRPr>
          </a:p>
        </p:txBody>
      </p:sp>
      <p:sp>
        <p:nvSpPr>
          <p:cNvPr id="314" name="Rectangle 174"/>
          <p:cNvSpPr>
            <a:spLocks noChangeArrowheads="1"/>
          </p:cNvSpPr>
          <p:nvPr/>
        </p:nvSpPr>
        <p:spPr bwMode="auto">
          <a:xfrm>
            <a:off x="259491" y="2600338"/>
            <a:ext cx="114300" cy="114300"/>
          </a:xfrm>
          <a:prstGeom prst="rect">
            <a:avLst/>
          </a:prstGeom>
          <a:solidFill>
            <a:schemeClr val="tx2">
              <a:lumMod val="60000"/>
              <a:lumOff val="40000"/>
            </a:schemeClr>
          </a:solidFill>
          <a:ln w="9525">
            <a:solidFill>
              <a:srgbClr val="000000"/>
            </a:solidFill>
            <a:miter lim="800000"/>
            <a:headEnd/>
            <a:tailEnd/>
          </a:ln>
        </p:spPr>
        <p:txBody>
          <a:bodyPr/>
          <a:lstStyle/>
          <a:p>
            <a:pPr eaLnBrk="1" hangingPunct="1"/>
            <a:endParaRPr lang="en-US">
              <a:solidFill>
                <a:srgbClr val="000000"/>
              </a:solidFill>
              <a:latin typeface="Arial" pitchFamily="34" charset="0"/>
              <a:ea typeface="ＭＳ Ｐゴシック" pitchFamily="-105" charset="-128"/>
              <a:cs typeface="Arial" pitchFamily="34" charset="0"/>
            </a:endParaRPr>
          </a:p>
        </p:txBody>
      </p:sp>
      <p:sp>
        <p:nvSpPr>
          <p:cNvPr id="315" name="TextBox 178"/>
          <p:cNvSpPr txBox="1">
            <a:spLocks noChangeArrowheads="1"/>
          </p:cNvSpPr>
          <p:nvPr/>
        </p:nvSpPr>
        <p:spPr bwMode="auto">
          <a:xfrm>
            <a:off x="459305" y="1434586"/>
            <a:ext cx="1734065" cy="954107"/>
          </a:xfrm>
          <a:prstGeom prst="rect">
            <a:avLst/>
          </a:prstGeom>
          <a:noFill/>
          <a:ln w="9525">
            <a:noFill/>
            <a:miter lim="800000"/>
            <a:headEnd/>
            <a:tailEnd/>
          </a:ln>
        </p:spPr>
        <p:txBody>
          <a:bodyPr wrap="square">
            <a:spAutoFit/>
          </a:bodyPr>
          <a:lstStyle/>
          <a:p>
            <a:pPr eaLnBrk="1" hangingPunct="1"/>
            <a:r>
              <a:rPr lang="en-US" sz="1400" dirty="0" smtClean="0">
                <a:solidFill>
                  <a:srgbClr val="000000"/>
                </a:solidFill>
                <a:latin typeface="Arial" pitchFamily="34" charset="0"/>
                <a:ea typeface="ＭＳ Ｐゴシック" pitchFamily="-105" charset="-128"/>
                <a:cs typeface="Arial" pitchFamily="34" charset="0"/>
              </a:rPr>
              <a:t>Dentist’s exam and direct or indirect supervision required (10)</a:t>
            </a:r>
            <a:endParaRPr lang="en-US" sz="1400" dirty="0">
              <a:solidFill>
                <a:srgbClr val="000000"/>
              </a:solidFill>
              <a:latin typeface="Arial" pitchFamily="34" charset="0"/>
              <a:ea typeface="ＭＳ Ｐゴシック" pitchFamily="-105" charset="-128"/>
              <a:cs typeface="Arial" pitchFamily="34" charset="0"/>
            </a:endParaRPr>
          </a:p>
        </p:txBody>
      </p:sp>
      <p:sp>
        <p:nvSpPr>
          <p:cNvPr id="316" name="TextBox 179"/>
          <p:cNvSpPr txBox="1">
            <a:spLocks noChangeArrowheads="1"/>
          </p:cNvSpPr>
          <p:nvPr/>
        </p:nvSpPr>
        <p:spPr bwMode="auto">
          <a:xfrm>
            <a:off x="455069" y="2485396"/>
            <a:ext cx="1550403" cy="738664"/>
          </a:xfrm>
          <a:prstGeom prst="rect">
            <a:avLst/>
          </a:prstGeom>
          <a:noFill/>
          <a:ln w="9525">
            <a:noFill/>
            <a:miter lim="800000"/>
            <a:headEnd/>
            <a:tailEnd/>
          </a:ln>
        </p:spPr>
        <p:txBody>
          <a:bodyPr wrap="square">
            <a:spAutoFit/>
          </a:bodyPr>
          <a:lstStyle/>
          <a:p>
            <a:pPr eaLnBrk="1" hangingPunct="1"/>
            <a:r>
              <a:rPr lang="en-US" sz="1400" dirty="0" smtClean="0">
                <a:solidFill>
                  <a:srgbClr val="000000"/>
                </a:solidFill>
                <a:latin typeface="Arial" pitchFamily="34" charset="0"/>
                <a:ea typeface="ＭＳ Ｐゴシック" pitchFamily="-105" charset="-128"/>
                <a:cs typeface="Arial" pitchFamily="34" charset="0"/>
              </a:rPr>
              <a:t>Dentist’s exam always required (10)</a:t>
            </a:r>
            <a:endParaRPr lang="en-US" sz="1400" dirty="0">
              <a:solidFill>
                <a:srgbClr val="000000"/>
              </a:solidFill>
              <a:latin typeface="Arial" pitchFamily="34" charset="0"/>
              <a:ea typeface="ＭＳ Ｐゴシック" pitchFamily="-105" charset="-128"/>
              <a:cs typeface="Arial" pitchFamily="34" charset="0"/>
            </a:endParaRPr>
          </a:p>
        </p:txBody>
      </p:sp>
      <p:sp>
        <p:nvSpPr>
          <p:cNvPr id="317" name="TextBox 180"/>
          <p:cNvSpPr txBox="1">
            <a:spLocks noChangeArrowheads="1"/>
          </p:cNvSpPr>
          <p:nvPr/>
        </p:nvSpPr>
        <p:spPr bwMode="auto">
          <a:xfrm>
            <a:off x="455069" y="3245133"/>
            <a:ext cx="1447800" cy="738664"/>
          </a:xfrm>
          <a:prstGeom prst="rect">
            <a:avLst/>
          </a:prstGeom>
          <a:noFill/>
          <a:ln w="9525">
            <a:noFill/>
            <a:miter lim="800000"/>
            <a:headEnd/>
            <a:tailEnd/>
          </a:ln>
        </p:spPr>
        <p:txBody>
          <a:bodyPr wrap="square">
            <a:spAutoFit/>
          </a:bodyPr>
          <a:lstStyle/>
          <a:p>
            <a:pPr eaLnBrk="1" hangingPunct="1"/>
            <a:r>
              <a:rPr lang="en-US" sz="1400" dirty="0" smtClean="0">
                <a:solidFill>
                  <a:srgbClr val="000000"/>
                </a:solidFill>
                <a:latin typeface="Arial" pitchFamily="34" charset="0"/>
                <a:ea typeface="ＭＳ Ｐゴシック" pitchFamily="-105" charset="-128"/>
                <a:cs typeface="Arial" pitchFamily="34" charset="0"/>
              </a:rPr>
              <a:t>Dentist’s exam sometimes required (16)</a:t>
            </a:r>
            <a:endParaRPr lang="en-US" sz="1400" dirty="0">
              <a:solidFill>
                <a:srgbClr val="000000"/>
              </a:solidFill>
              <a:latin typeface="Arial" pitchFamily="34" charset="0"/>
              <a:ea typeface="ＭＳ Ｐゴシック" pitchFamily="-105" charset="-128"/>
              <a:cs typeface="Arial" pitchFamily="34" charset="0"/>
            </a:endParaRPr>
          </a:p>
        </p:txBody>
      </p:sp>
      <p:sp>
        <p:nvSpPr>
          <p:cNvPr id="318" name="TextBox 181"/>
          <p:cNvSpPr txBox="1">
            <a:spLocks noChangeArrowheads="1"/>
          </p:cNvSpPr>
          <p:nvPr/>
        </p:nvSpPr>
        <p:spPr bwMode="auto">
          <a:xfrm>
            <a:off x="440770" y="4026602"/>
            <a:ext cx="1752600" cy="523220"/>
          </a:xfrm>
          <a:prstGeom prst="rect">
            <a:avLst/>
          </a:prstGeom>
          <a:noFill/>
          <a:ln w="9525">
            <a:noFill/>
            <a:miter lim="800000"/>
            <a:headEnd/>
            <a:tailEnd/>
          </a:ln>
        </p:spPr>
        <p:txBody>
          <a:bodyPr wrap="square">
            <a:spAutoFit/>
          </a:bodyPr>
          <a:lstStyle/>
          <a:p>
            <a:pPr eaLnBrk="1" hangingPunct="1"/>
            <a:r>
              <a:rPr lang="en-US" sz="1400" dirty="0" smtClean="0">
                <a:solidFill>
                  <a:srgbClr val="000000"/>
                </a:solidFill>
                <a:latin typeface="Arial" pitchFamily="34" charset="0"/>
                <a:ea typeface="ＭＳ Ｐゴシック" pitchFamily="-105" charset="-128"/>
                <a:cs typeface="Arial" pitchFamily="34" charset="0"/>
              </a:rPr>
              <a:t>Dentist’s exam never required (15)</a:t>
            </a:r>
            <a:endParaRPr lang="en-US" sz="1400" dirty="0">
              <a:solidFill>
                <a:srgbClr val="000000"/>
              </a:solidFill>
              <a:latin typeface="Arial" pitchFamily="34" charset="0"/>
              <a:ea typeface="ＭＳ Ｐゴシック" pitchFamily="-105" charset="-128"/>
              <a:cs typeface="Arial" pitchFamily="34" charset="0"/>
            </a:endParaRPr>
          </a:p>
        </p:txBody>
      </p:sp>
      <p:sp>
        <p:nvSpPr>
          <p:cNvPr id="319" name="TextBox 160"/>
          <p:cNvSpPr txBox="1">
            <a:spLocks noChangeArrowheads="1"/>
          </p:cNvSpPr>
          <p:nvPr/>
        </p:nvSpPr>
        <p:spPr bwMode="auto">
          <a:xfrm>
            <a:off x="3600929" y="1378634"/>
            <a:ext cx="4305114" cy="738664"/>
          </a:xfrm>
          <a:prstGeom prst="rect">
            <a:avLst/>
          </a:prstGeom>
          <a:noFill/>
          <a:ln w="9525">
            <a:noFill/>
            <a:miter lim="800000"/>
            <a:headEnd/>
            <a:tailEnd/>
          </a:ln>
        </p:spPr>
        <p:txBody>
          <a:bodyPr wrap="square">
            <a:spAutoFit/>
          </a:bodyPr>
          <a:lstStyle/>
          <a:p>
            <a:pPr algn="ctr" eaLnBrk="1" hangingPunct="1"/>
            <a:r>
              <a:rPr lang="en-US" sz="2100" b="1" dirty="0" smtClean="0">
                <a:solidFill>
                  <a:schemeClr val="bg1"/>
                </a:solidFill>
                <a:latin typeface="Calibri"/>
                <a:ea typeface="ＭＳ Ｐゴシック" pitchFamily="-105" charset="-128"/>
                <a:cs typeface="Arial" pitchFamily="34" charset="0"/>
              </a:rPr>
              <a:t>Prior Exam Rules Create Unnecessary Barriers in </a:t>
            </a:r>
            <a:r>
              <a:rPr lang="en-US" sz="2100" b="1" dirty="0" smtClean="0">
                <a:solidFill>
                  <a:schemeClr val="bg1"/>
                </a:solidFill>
                <a:latin typeface="Calibri"/>
                <a:ea typeface="ＭＳ Ｐゴシック" pitchFamily="-105" charset="-128"/>
              </a:rPr>
              <a:t>Many </a:t>
            </a:r>
            <a:r>
              <a:rPr lang="en-US" sz="2100" b="1" dirty="0" smtClean="0">
                <a:solidFill>
                  <a:schemeClr val="bg1"/>
                </a:solidFill>
                <a:latin typeface="Calibri"/>
                <a:ea typeface="ＭＳ Ｐゴシック" pitchFamily="-105" charset="-128"/>
                <a:cs typeface="Arial" pitchFamily="34" charset="0"/>
              </a:rPr>
              <a:t>States</a:t>
            </a:r>
            <a:endParaRPr lang="en-US" sz="2100" dirty="0">
              <a:solidFill>
                <a:schemeClr val="bg1"/>
              </a:solidFill>
              <a:latin typeface="Calibri"/>
              <a:ea typeface="ＭＳ Ｐゴシック" pitchFamily="-105" charset="-128"/>
              <a:cs typeface="Arial" pitchFamily="34" charset="0"/>
            </a:endParaRPr>
          </a:p>
        </p:txBody>
      </p:sp>
      <p:grpSp>
        <p:nvGrpSpPr>
          <p:cNvPr id="320" name="Group 163"/>
          <p:cNvGrpSpPr>
            <a:grpSpLocks noChangeAspect="1"/>
          </p:cNvGrpSpPr>
          <p:nvPr/>
        </p:nvGrpSpPr>
        <p:grpSpPr bwMode="auto">
          <a:xfrm>
            <a:off x="1041008" y="1893397"/>
            <a:ext cx="7912179" cy="4201774"/>
            <a:chOff x="395" y="2525"/>
            <a:chExt cx="10291" cy="5446"/>
          </a:xfrm>
        </p:grpSpPr>
        <p:sp>
          <p:nvSpPr>
            <p:cNvPr id="321" name="Freeform 320"/>
            <p:cNvSpPr>
              <a:spLocks noChangeAspect="1"/>
            </p:cNvSpPr>
            <p:nvPr/>
          </p:nvSpPr>
          <p:spPr bwMode="auto">
            <a:xfrm>
              <a:off x="8814" y="3419"/>
              <a:ext cx="1296" cy="872"/>
            </a:xfrm>
            <a:custGeom>
              <a:avLst/>
              <a:gdLst>
                <a:gd name="T0" fmla="*/ 89 w 2328"/>
                <a:gd name="T1" fmla="*/ 45 h 1765"/>
                <a:gd name="T2" fmla="*/ 87 w 2328"/>
                <a:gd name="T3" fmla="*/ 44 h 1765"/>
                <a:gd name="T4" fmla="*/ 81 w 2328"/>
                <a:gd name="T5" fmla="*/ 43 h 1765"/>
                <a:gd name="T6" fmla="*/ 78 w 2328"/>
                <a:gd name="T7" fmla="*/ 42 h 1765"/>
                <a:gd name="T8" fmla="*/ 73 w 2328"/>
                <a:gd name="T9" fmla="*/ 40 h 1765"/>
                <a:gd name="T10" fmla="*/ 68 w 2328"/>
                <a:gd name="T11" fmla="*/ 38 h 1765"/>
                <a:gd name="T12" fmla="*/ 58 w 2328"/>
                <a:gd name="T13" fmla="*/ 39 h 1765"/>
                <a:gd name="T14" fmla="*/ 54 w 2328"/>
                <a:gd name="T15" fmla="*/ 40 h 1765"/>
                <a:gd name="T16" fmla="*/ 45 w 2328"/>
                <a:gd name="T17" fmla="*/ 41 h 1765"/>
                <a:gd name="T18" fmla="*/ 35 w 2328"/>
                <a:gd name="T19" fmla="*/ 42 h 1765"/>
                <a:gd name="T20" fmla="*/ 32 w 2328"/>
                <a:gd name="T21" fmla="*/ 42 h 1765"/>
                <a:gd name="T22" fmla="*/ 24 w 2328"/>
                <a:gd name="T23" fmla="*/ 43 h 1765"/>
                <a:gd name="T24" fmla="*/ 14 w 2328"/>
                <a:gd name="T25" fmla="*/ 44 h 1765"/>
                <a:gd name="T26" fmla="*/ 10 w 2328"/>
                <a:gd name="T27" fmla="*/ 44 h 1765"/>
                <a:gd name="T28" fmla="*/ 1 w 2328"/>
                <a:gd name="T29" fmla="*/ 45 h 1765"/>
                <a:gd name="T30" fmla="*/ 8 w 2328"/>
                <a:gd name="T31" fmla="*/ 38 h 1765"/>
                <a:gd name="T32" fmla="*/ 9 w 2328"/>
                <a:gd name="T33" fmla="*/ 33 h 1765"/>
                <a:gd name="T34" fmla="*/ 15 w 2328"/>
                <a:gd name="T35" fmla="*/ 28 h 1765"/>
                <a:gd name="T36" fmla="*/ 30 w 2328"/>
                <a:gd name="T37" fmla="*/ 28 h 1765"/>
                <a:gd name="T38" fmla="*/ 41 w 2328"/>
                <a:gd name="T39" fmla="*/ 25 h 1765"/>
                <a:gd name="T40" fmla="*/ 45 w 2328"/>
                <a:gd name="T41" fmla="*/ 23 h 1765"/>
                <a:gd name="T42" fmla="*/ 46 w 2328"/>
                <a:gd name="T43" fmla="*/ 19 h 1765"/>
                <a:gd name="T44" fmla="*/ 47 w 2328"/>
                <a:gd name="T45" fmla="*/ 18 h 1765"/>
                <a:gd name="T46" fmla="*/ 43 w 2328"/>
                <a:gd name="T47" fmla="*/ 17 h 1765"/>
                <a:gd name="T48" fmla="*/ 48 w 2328"/>
                <a:gd name="T49" fmla="*/ 12 h 1765"/>
                <a:gd name="T50" fmla="*/ 57 w 2328"/>
                <a:gd name="T51" fmla="*/ 5 h 1765"/>
                <a:gd name="T52" fmla="*/ 62 w 2328"/>
                <a:gd name="T53" fmla="*/ 3 h 1765"/>
                <a:gd name="T54" fmla="*/ 78 w 2328"/>
                <a:gd name="T55" fmla="*/ 0 h 1765"/>
                <a:gd name="T56" fmla="*/ 84 w 2328"/>
                <a:gd name="T57" fmla="*/ 5 h 1765"/>
                <a:gd name="T58" fmla="*/ 86 w 2328"/>
                <a:gd name="T59" fmla="*/ 9 h 1765"/>
                <a:gd name="T60" fmla="*/ 88 w 2328"/>
                <a:gd name="T61" fmla="*/ 13 h 1765"/>
                <a:gd name="T62" fmla="*/ 92 w 2328"/>
                <a:gd name="T63" fmla="*/ 19 h 1765"/>
                <a:gd name="T64" fmla="*/ 95 w 2328"/>
                <a:gd name="T65" fmla="*/ 24 h 1765"/>
                <a:gd name="T66" fmla="*/ 95 w 2328"/>
                <a:gd name="T67" fmla="*/ 26 h 1765"/>
                <a:gd name="T68" fmla="*/ 95 w 2328"/>
                <a:gd name="T69" fmla="*/ 33 h 1765"/>
                <a:gd name="T70" fmla="*/ 97 w 2328"/>
                <a:gd name="T71" fmla="*/ 38 h 1765"/>
                <a:gd name="T72" fmla="*/ 98 w 2328"/>
                <a:gd name="T73" fmla="*/ 40 h 1765"/>
                <a:gd name="T74" fmla="*/ 97 w 2328"/>
                <a:gd name="T75" fmla="*/ 44 h 1765"/>
                <a:gd name="T76" fmla="*/ 97 w 2328"/>
                <a:gd name="T77" fmla="*/ 47 h 1765"/>
                <a:gd name="T78" fmla="*/ 100 w 2328"/>
                <a:gd name="T79" fmla="*/ 46 h 1765"/>
                <a:gd name="T80" fmla="*/ 107 w 2328"/>
                <a:gd name="T81" fmla="*/ 44 h 1765"/>
                <a:gd name="T82" fmla="*/ 119 w 2328"/>
                <a:gd name="T83" fmla="*/ 41 h 1765"/>
                <a:gd name="T84" fmla="*/ 124 w 2328"/>
                <a:gd name="T85" fmla="*/ 41 h 1765"/>
                <a:gd name="T86" fmla="*/ 101 w 2328"/>
                <a:gd name="T87" fmla="*/ 49 h 1765"/>
                <a:gd name="T88" fmla="*/ 97 w 2328"/>
                <a:gd name="T89" fmla="*/ 50 h 1765"/>
                <a:gd name="T90" fmla="*/ 92 w 2328"/>
                <a:gd name="T91" fmla="*/ 52 h 1765"/>
                <a:gd name="T92" fmla="*/ 92 w 2328"/>
                <a:gd name="T93" fmla="*/ 51 h 1765"/>
                <a:gd name="T94" fmla="*/ 93 w 2328"/>
                <a:gd name="T95" fmla="*/ 50 h 1765"/>
                <a:gd name="T96" fmla="*/ 95 w 2328"/>
                <a:gd name="T97" fmla="*/ 49 h 1765"/>
                <a:gd name="T98" fmla="*/ 95 w 2328"/>
                <a:gd name="T99" fmla="*/ 47 h 1765"/>
                <a:gd name="T100" fmla="*/ 95 w 2328"/>
                <a:gd name="T101" fmla="*/ 46 h 176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28"/>
                <a:gd name="T154" fmla="*/ 0 h 1765"/>
                <a:gd name="T155" fmla="*/ 2328 w 2328"/>
                <a:gd name="T156" fmla="*/ 1765 h 176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28" h="1765">
                  <a:moveTo>
                    <a:pt x="1778" y="1550"/>
                  </a:moveTo>
                  <a:lnTo>
                    <a:pt x="1775" y="1552"/>
                  </a:lnTo>
                  <a:lnTo>
                    <a:pt x="1698" y="1530"/>
                  </a:lnTo>
                  <a:lnTo>
                    <a:pt x="1673" y="1522"/>
                  </a:lnTo>
                  <a:lnTo>
                    <a:pt x="1671" y="1522"/>
                  </a:lnTo>
                  <a:lnTo>
                    <a:pt x="1667" y="1521"/>
                  </a:lnTo>
                  <a:lnTo>
                    <a:pt x="1655" y="1517"/>
                  </a:lnTo>
                  <a:lnTo>
                    <a:pt x="1635" y="1512"/>
                  </a:lnTo>
                  <a:lnTo>
                    <a:pt x="1624" y="1509"/>
                  </a:lnTo>
                  <a:lnTo>
                    <a:pt x="1592" y="1497"/>
                  </a:lnTo>
                  <a:lnTo>
                    <a:pt x="1563" y="1488"/>
                  </a:lnTo>
                  <a:lnTo>
                    <a:pt x="1515" y="1473"/>
                  </a:lnTo>
                  <a:lnTo>
                    <a:pt x="1511" y="1467"/>
                  </a:lnTo>
                  <a:lnTo>
                    <a:pt x="1494" y="1450"/>
                  </a:lnTo>
                  <a:lnTo>
                    <a:pt x="1491" y="1452"/>
                  </a:lnTo>
                  <a:lnTo>
                    <a:pt x="1456" y="1454"/>
                  </a:lnTo>
                  <a:lnTo>
                    <a:pt x="1414" y="1438"/>
                  </a:lnTo>
                  <a:lnTo>
                    <a:pt x="1386" y="1408"/>
                  </a:lnTo>
                  <a:lnTo>
                    <a:pt x="1390" y="1396"/>
                  </a:lnTo>
                  <a:lnTo>
                    <a:pt x="1378" y="1349"/>
                  </a:lnTo>
                  <a:lnTo>
                    <a:pt x="1341" y="1318"/>
                  </a:lnTo>
                  <a:lnTo>
                    <a:pt x="1333" y="1314"/>
                  </a:lnTo>
                  <a:lnTo>
                    <a:pt x="1311" y="1320"/>
                  </a:lnTo>
                  <a:lnTo>
                    <a:pt x="1268" y="1276"/>
                  </a:lnTo>
                  <a:lnTo>
                    <a:pt x="1263" y="1277"/>
                  </a:lnTo>
                  <a:lnTo>
                    <a:pt x="1232" y="1285"/>
                  </a:lnTo>
                  <a:lnTo>
                    <a:pt x="1144" y="1306"/>
                  </a:lnTo>
                  <a:lnTo>
                    <a:pt x="1087" y="1320"/>
                  </a:lnTo>
                  <a:lnTo>
                    <a:pt x="1057" y="1327"/>
                  </a:lnTo>
                  <a:lnTo>
                    <a:pt x="1052" y="1328"/>
                  </a:lnTo>
                  <a:lnTo>
                    <a:pt x="1046" y="1329"/>
                  </a:lnTo>
                  <a:lnTo>
                    <a:pt x="1017" y="1337"/>
                  </a:lnTo>
                  <a:lnTo>
                    <a:pt x="981" y="1344"/>
                  </a:lnTo>
                  <a:lnTo>
                    <a:pt x="929" y="1356"/>
                  </a:lnTo>
                  <a:lnTo>
                    <a:pt x="863" y="1370"/>
                  </a:lnTo>
                  <a:lnTo>
                    <a:pt x="840" y="1375"/>
                  </a:lnTo>
                  <a:lnTo>
                    <a:pt x="825" y="1378"/>
                  </a:lnTo>
                  <a:lnTo>
                    <a:pt x="813" y="1381"/>
                  </a:lnTo>
                  <a:lnTo>
                    <a:pt x="780" y="1389"/>
                  </a:lnTo>
                  <a:lnTo>
                    <a:pt x="660" y="1415"/>
                  </a:lnTo>
                  <a:lnTo>
                    <a:pt x="631" y="1421"/>
                  </a:lnTo>
                  <a:lnTo>
                    <a:pt x="628" y="1423"/>
                  </a:lnTo>
                  <a:lnTo>
                    <a:pt x="604" y="1428"/>
                  </a:lnTo>
                  <a:lnTo>
                    <a:pt x="592" y="1430"/>
                  </a:lnTo>
                  <a:lnTo>
                    <a:pt x="548" y="1440"/>
                  </a:lnTo>
                  <a:lnTo>
                    <a:pt x="485" y="1452"/>
                  </a:lnTo>
                  <a:lnTo>
                    <a:pt x="462" y="1457"/>
                  </a:lnTo>
                  <a:lnTo>
                    <a:pt x="450" y="1459"/>
                  </a:lnTo>
                  <a:lnTo>
                    <a:pt x="433" y="1463"/>
                  </a:lnTo>
                  <a:lnTo>
                    <a:pt x="344" y="1482"/>
                  </a:lnTo>
                  <a:lnTo>
                    <a:pt x="278" y="1496"/>
                  </a:lnTo>
                  <a:lnTo>
                    <a:pt x="260" y="1498"/>
                  </a:lnTo>
                  <a:lnTo>
                    <a:pt x="240" y="1502"/>
                  </a:lnTo>
                  <a:lnTo>
                    <a:pt x="236" y="1504"/>
                  </a:lnTo>
                  <a:lnTo>
                    <a:pt x="219" y="1506"/>
                  </a:lnTo>
                  <a:lnTo>
                    <a:pt x="186" y="1514"/>
                  </a:lnTo>
                  <a:lnTo>
                    <a:pt x="102" y="1530"/>
                  </a:lnTo>
                  <a:lnTo>
                    <a:pt x="63" y="1536"/>
                  </a:lnTo>
                  <a:lnTo>
                    <a:pt x="52" y="1539"/>
                  </a:lnTo>
                  <a:lnTo>
                    <a:pt x="20" y="1545"/>
                  </a:lnTo>
                  <a:lnTo>
                    <a:pt x="0" y="1442"/>
                  </a:lnTo>
                  <a:lnTo>
                    <a:pt x="36" y="1413"/>
                  </a:lnTo>
                  <a:lnTo>
                    <a:pt x="109" y="1329"/>
                  </a:lnTo>
                  <a:lnTo>
                    <a:pt x="155" y="1293"/>
                  </a:lnTo>
                  <a:lnTo>
                    <a:pt x="183" y="1234"/>
                  </a:lnTo>
                  <a:lnTo>
                    <a:pt x="209" y="1212"/>
                  </a:lnTo>
                  <a:lnTo>
                    <a:pt x="188" y="1137"/>
                  </a:lnTo>
                  <a:lnTo>
                    <a:pt x="159" y="1127"/>
                  </a:lnTo>
                  <a:lnTo>
                    <a:pt x="150" y="1097"/>
                  </a:lnTo>
                  <a:lnTo>
                    <a:pt x="137" y="1080"/>
                  </a:lnTo>
                  <a:lnTo>
                    <a:pt x="123" y="1025"/>
                  </a:lnTo>
                  <a:lnTo>
                    <a:pt x="282" y="949"/>
                  </a:lnTo>
                  <a:lnTo>
                    <a:pt x="373" y="929"/>
                  </a:lnTo>
                  <a:lnTo>
                    <a:pt x="413" y="925"/>
                  </a:lnTo>
                  <a:lnTo>
                    <a:pt x="484" y="921"/>
                  </a:lnTo>
                  <a:lnTo>
                    <a:pt x="551" y="948"/>
                  </a:lnTo>
                  <a:lnTo>
                    <a:pt x="592" y="922"/>
                  </a:lnTo>
                  <a:lnTo>
                    <a:pt x="659" y="903"/>
                  </a:lnTo>
                  <a:lnTo>
                    <a:pt x="697" y="901"/>
                  </a:lnTo>
                  <a:lnTo>
                    <a:pt x="768" y="855"/>
                  </a:lnTo>
                  <a:lnTo>
                    <a:pt x="769" y="855"/>
                  </a:lnTo>
                  <a:lnTo>
                    <a:pt x="782" y="840"/>
                  </a:lnTo>
                  <a:lnTo>
                    <a:pt x="792" y="821"/>
                  </a:lnTo>
                  <a:lnTo>
                    <a:pt x="828" y="780"/>
                  </a:lnTo>
                  <a:lnTo>
                    <a:pt x="883" y="757"/>
                  </a:lnTo>
                  <a:lnTo>
                    <a:pt x="889" y="718"/>
                  </a:lnTo>
                  <a:lnTo>
                    <a:pt x="883" y="695"/>
                  </a:lnTo>
                  <a:lnTo>
                    <a:pt x="864" y="650"/>
                  </a:lnTo>
                  <a:lnTo>
                    <a:pt x="851" y="645"/>
                  </a:lnTo>
                  <a:lnTo>
                    <a:pt x="845" y="627"/>
                  </a:lnTo>
                  <a:lnTo>
                    <a:pt x="863" y="627"/>
                  </a:lnTo>
                  <a:lnTo>
                    <a:pt x="884" y="603"/>
                  </a:lnTo>
                  <a:lnTo>
                    <a:pt x="845" y="589"/>
                  </a:lnTo>
                  <a:lnTo>
                    <a:pt x="837" y="594"/>
                  </a:lnTo>
                  <a:lnTo>
                    <a:pt x="836" y="579"/>
                  </a:lnTo>
                  <a:lnTo>
                    <a:pt x="802" y="571"/>
                  </a:lnTo>
                  <a:lnTo>
                    <a:pt x="807" y="506"/>
                  </a:lnTo>
                  <a:lnTo>
                    <a:pt x="844" y="480"/>
                  </a:lnTo>
                  <a:lnTo>
                    <a:pt x="841" y="465"/>
                  </a:lnTo>
                  <a:lnTo>
                    <a:pt x="900" y="411"/>
                  </a:lnTo>
                  <a:lnTo>
                    <a:pt x="912" y="399"/>
                  </a:lnTo>
                  <a:lnTo>
                    <a:pt x="921" y="370"/>
                  </a:lnTo>
                  <a:lnTo>
                    <a:pt x="1024" y="201"/>
                  </a:lnTo>
                  <a:lnTo>
                    <a:pt x="1062" y="167"/>
                  </a:lnTo>
                  <a:lnTo>
                    <a:pt x="1063" y="159"/>
                  </a:lnTo>
                  <a:lnTo>
                    <a:pt x="1126" y="106"/>
                  </a:lnTo>
                  <a:lnTo>
                    <a:pt x="1164" y="101"/>
                  </a:lnTo>
                  <a:lnTo>
                    <a:pt x="1166" y="99"/>
                  </a:lnTo>
                  <a:lnTo>
                    <a:pt x="1171" y="96"/>
                  </a:lnTo>
                  <a:lnTo>
                    <a:pt x="1352" y="53"/>
                  </a:lnTo>
                  <a:lnTo>
                    <a:pt x="1359" y="51"/>
                  </a:lnTo>
                  <a:lnTo>
                    <a:pt x="1458" y="22"/>
                  </a:lnTo>
                  <a:lnTo>
                    <a:pt x="1533" y="0"/>
                  </a:lnTo>
                  <a:lnTo>
                    <a:pt x="1539" y="58"/>
                  </a:lnTo>
                  <a:lnTo>
                    <a:pt x="1568" y="166"/>
                  </a:lnTo>
                  <a:lnTo>
                    <a:pt x="1573" y="170"/>
                  </a:lnTo>
                  <a:lnTo>
                    <a:pt x="1581" y="175"/>
                  </a:lnTo>
                  <a:lnTo>
                    <a:pt x="1595" y="190"/>
                  </a:lnTo>
                  <a:lnTo>
                    <a:pt x="1616" y="279"/>
                  </a:lnTo>
                  <a:lnTo>
                    <a:pt x="1602" y="311"/>
                  </a:lnTo>
                  <a:lnTo>
                    <a:pt x="1602" y="359"/>
                  </a:lnTo>
                  <a:lnTo>
                    <a:pt x="1644" y="455"/>
                  </a:lnTo>
                  <a:lnTo>
                    <a:pt x="1647" y="459"/>
                  </a:lnTo>
                  <a:lnTo>
                    <a:pt x="1648" y="460"/>
                  </a:lnTo>
                  <a:lnTo>
                    <a:pt x="1654" y="475"/>
                  </a:lnTo>
                  <a:lnTo>
                    <a:pt x="1652" y="528"/>
                  </a:lnTo>
                  <a:lnTo>
                    <a:pt x="1683" y="518"/>
                  </a:lnTo>
                  <a:lnTo>
                    <a:pt x="1727" y="632"/>
                  </a:lnTo>
                  <a:lnTo>
                    <a:pt x="1734" y="656"/>
                  </a:lnTo>
                  <a:lnTo>
                    <a:pt x="1744" y="704"/>
                  </a:lnTo>
                  <a:lnTo>
                    <a:pt x="1759" y="773"/>
                  </a:lnTo>
                  <a:lnTo>
                    <a:pt x="1769" y="815"/>
                  </a:lnTo>
                  <a:lnTo>
                    <a:pt x="1778" y="848"/>
                  </a:lnTo>
                  <a:lnTo>
                    <a:pt x="1782" y="847"/>
                  </a:lnTo>
                  <a:lnTo>
                    <a:pt x="1782" y="873"/>
                  </a:lnTo>
                  <a:lnTo>
                    <a:pt x="1782" y="896"/>
                  </a:lnTo>
                  <a:lnTo>
                    <a:pt x="1780" y="941"/>
                  </a:lnTo>
                  <a:lnTo>
                    <a:pt x="1779" y="1097"/>
                  </a:lnTo>
                  <a:lnTo>
                    <a:pt x="1779" y="1113"/>
                  </a:lnTo>
                  <a:lnTo>
                    <a:pt x="1787" y="1126"/>
                  </a:lnTo>
                  <a:lnTo>
                    <a:pt x="1789" y="1125"/>
                  </a:lnTo>
                  <a:lnTo>
                    <a:pt x="1793" y="1144"/>
                  </a:lnTo>
                  <a:lnTo>
                    <a:pt x="1812" y="1240"/>
                  </a:lnTo>
                  <a:lnTo>
                    <a:pt x="1818" y="1271"/>
                  </a:lnTo>
                  <a:lnTo>
                    <a:pt x="1822" y="1288"/>
                  </a:lnTo>
                  <a:lnTo>
                    <a:pt x="1823" y="1295"/>
                  </a:lnTo>
                  <a:lnTo>
                    <a:pt x="1828" y="1324"/>
                  </a:lnTo>
                  <a:lnTo>
                    <a:pt x="1836" y="1361"/>
                  </a:lnTo>
                  <a:lnTo>
                    <a:pt x="1837" y="1368"/>
                  </a:lnTo>
                  <a:lnTo>
                    <a:pt x="1841" y="1386"/>
                  </a:lnTo>
                  <a:lnTo>
                    <a:pt x="1874" y="1439"/>
                  </a:lnTo>
                  <a:lnTo>
                    <a:pt x="1814" y="1500"/>
                  </a:lnTo>
                  <a:lnTo>
                    <a:pt x="1847" y="1539"/>
                  </a:lnTo>
                  <a:lnTo>
                    <a:pt x="1827" y="1571"/>
                  </a:lnTo>
                  <a:lnTo>
                    <a:pt x="1827" y="1587"/>
                  </a:lnTo>
                  <a:lnTo>
                    <a:pt x="1821" y="1591"/>
                  </a:lnTo>
                  <a:lnTo>
                    <a:pt x="1826" y="1593"/>
                  </a:lnTo>
                  <a:lnTo>
                    <a:pt x="1831" y="1600"/>
                  </a:lnTo>
                  <a:lnTo>
                    <a:pt x="1857" y="1579"/>
                  </a:lnTo>
                  <a:lnTo>
                    <a:pt x="1864" y="1568"/>
                  </a:lnTo>
                  <a:lnTo>
                    <a:pt x="1898" y="1550"/>
                  </a:lnTo>
                  <a:lnTo>
                    <a:pt x="1928" y="1533"/>
                  </a:lnTo>
                  <a:lnTo>
                    <a:pt x="1970" y="1535"/>
                  </a:lnTo>
                  <a:lnTo>
                    <a:pt x="1999" y="1502"/>
                  </a:lnTo>
                  <a:lnTo>
                    <a:pt x="2135" y="1462"/>
                  </a:lnTo>
                  <a:lnTo>
                    <a:pt x="2200" y="1386"/>
                  </a:lnTo>
                  <a:lnTo>
                    <a:pt x="2234" y="1362"/>
                  </a:lnTo>
                  <a:lnTo>
                    <a:pt x="2222" y="1380"/>
                  </a:lnTo>
                  <a:lnTo>
                    <a:pt x="2240" y="1408"/>
                  </a:lnTo>
                  <a:lnTo>
                    <a:pt x="2283" y="1414"/>
                  </a:lnTo>
                  <a:lnTo>
                    <a:pt x="2319" y="1376"/>
                  </a:lnTo>
                  <a:lnTo>
                    <a:pt x="2328" y="1389"/>
                  </a:lnTo>
                  <a:lnTo>
                    <a:pt x="2253" y="1453"/>
                  </a:lnTo>
                  <a:lnTo>
                    <a:pt x="1999" y="1643"/>
                  </a:lnTo>
                  <a:lnTo>
                    <a:pt x="1950" y="1661"/>
                  </a:lnTo>
                  <a:lnTo>
                    <a:pt x="1895" y="1685"/>
                  </a:lnTo>
                  <a:lnTo>
                    <a:pt x="1857" y="1696"/>
                  </a:lnTo>
                  <a:lnTo>
                    <a:pt x="1826" y="1713"/>
                  </a:lnTo>
                  <a:lnTo>
                    <a:pt x="1808" y="1725"/>
                  </a:lnTo>
                  <a:lnTo>
                    <a:pt x="1809" y="1716"/>
                  </a:lnTo>
                  <a:lnTo>
                    <a:pt x="1789" y="1720"/>
                  </a:lnTo>
                  <a:lnTo>
                    <a:pt x="1773" y="1709"/>
                  </a:lnTo>
                  <a:lnTo>
                    <a:pt x="1755" y="1740"/>
                  </a:lnTo>
                  <a:lnTo>
                    <a:pt x="1724" y="1765"/>
                  </a:lnTo>
                  <a:lnTo>
                    <a:pt x="1721" y="1765"/>
                  </a:lnTo>
                  <a:lnTo>
                    <a:pt x="1722" y="1757"/>
                  </a:lnTo>
                  <a:lnTo>
                    <a:pt x="1720" y="1749"/>
                  </a:lnTo>
                  <a:lnTo>
                    <a:pt x="1729" y="1726"/>
                  </a:lnTo>
                  <a:lnTo>
                    <a:pt x="1726" y="1716"/>
                  </a:lnTo>
                  <a:lnTo>
                    <a:pt x="1725" y="1712"/>
                  </a:lnTo>
                  <a:lnTo>
                    <a:pt x="1735" y="1703"/>
                  </a:lnTo>
                  <a:lnTo>
                    <a:pt x="1741" y="1703"/>
                  </a:lnTo>
                  <a:lnTo>
                    <a:pt x="1756" y="1696"/>
                  </a:lnTo>
                  <a:lnTo>
                    <a:pt x="1765" y="1693"/>
                  </a:lnTo>
                  <a:lnTo>
                    <a:pt x="1768" y="1679"/>
                  </a:lnTo>
                  <a:lnTo>
                    <a:pt x="1768" y="1665"/>
                  </a:lnTo>
                  <a:lnTo>
                    <a:pt x="1766" y="1650"/>
                  </a:lnTo>
                  <a:lnTo>
                    <a:pt x="1772" y="1632"/>
                  </a:lnTo>
                  <a:lnTo>
                    <a:pt x="1777" y="1600"/>
                  </a:lnTo>
                  <a:lnTo>
                    <a:pt x="1778" y="1597"/>
                  </a:lnTo>
                  <a:lnTo>
                    <a:pt x="1778" y="1595"/>
                  </a:lnTo>
                  <a:lnTo>
                    <a:pt x="1778" y="1593"/>
                  </a:lnTo>
                  <a:lnTo>
                    <a:pt x="1778" y="1583"/>
                  </a:lnTo>
                  <a:lnTo>
                    <a:pt x="1778" y="1560"/>
                  </a:lnTo>
                  <a:lnTo>
                    <a:pt x="1779" y="1557"/>
                  </a:lnTo>
                  <a:lnTo>
                    <a:pt x="1778" y="1550"/>
                  </a:lnTo>
                  <a:close/>
                </a:path>
              </a:pathLst>
            </a:custGeom>
            <a:solidFill>
              <a:schemeClr val="bg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22" name="Freeform 321"/>
            <p:cNvSpPr>
              <a:spLocks noChangeAspect="1"/>
            </p:cNvSpPr>
            <p:nvPr/>
          </p:nvSpPr>
          <p:spPr bwMode="auto">
            <a:xfrm>
              <a:off x="9987" y="2790"/>
              <a:ext cx="633" cy="890"/>
            </a:xfrm>
            <a:custGeom>
              <a:avLst/>
              <a:gdLst>
                <a:gd name="T0" fmla="*/ 9 w 1137"/>
                <a:gd name="T1" fmla="*/ 43 h 1801"/>
                <a:gd name="T2" fmla="*/ 7 w 1137"/>
                <a:gd name="T3" fmla="*/ 41 h 1801"/>
                <a:gd name="T4" fmla="*/ 1 w 1137"/>
                <a:gd name="T5" fmla="*/ 31 h 1801"/>
                <a:gd name="T6" fmla="*/ 1 w 1137"/>
                <a:gd name="T7" fmla="*/ 29 h 1801"/>
                <a:gd name="T8" fmla="*/ 3 w 1137"/>
                <a:gd name="T9" fmla="*/ 29 h 1801"/>
                <a:gd name="T10" fmla="*/ 6 w 1137"/>
                <a:gd name="T11" fmla="*/ 27 h 1801"/>
                <a:gd name="T12" fmla="*/ 5 w 1137"/>
                <a:gd name="T13" fmla="*/ 24 h 1801"/>
                <a:gd name="T14" fmla="*/ 8 w 1137"/>
                <a:gd name="T15" fmla="*/ 20 h 1801"/>
                <a:gd name="T16" fmla="*/ 7 w 1137"/>
                <a:gd name="T17" fmla="*/ 18 h 1801"/>
                <a:gd name="T18" fmla="*/ 7 w 1137"/>
                <a:gd name="T19" fmla="*/ 15 h 1801"/>
                <a:gd name="T20" fmla="*/ 7 w 1137"/>
                <a:gd name="T21" fmla="*/ 11 h 1801"/>
                <a:gd name="T22" fmla="*/ 16 w 1137"/>
                <a:gd name="T23" fmla="*/ 2 h 1801"/>
                <a:gd name="T24" fmla="*/ 22 w 1137"/>
                <a:gd name="T25" fmla="*/ 2 h 1801"/>
                <a:gd name="T26" fmla="*/ 26 w 1137"/>
                <a:gd name="T27" fmla="*/ 0 h 1801"/>
                <a:gd name="T28" fmla="*/ 32 w 1137"/>
                <a:gd name="T29" fmla="*/ 1 h 1801"/>
                <a:gd name="T30" fmla="*/ 43 w 1137"/>
                <a:gd name="T31" fmla="*/ 17 h 1801"/>
                <a:gd name="T32" fmla="*/ 48 w 1137"/>
                <a:gd name="T33" fmla="*/ 17 h 1801"/>
                <a:gd name="T34" fmla="*/ 53 w 1137"/>
                <a:gd name="T35" fmla="*/ 22 h 1801"/>
                <a:gd name="T36" fmla="*/ 53 w 1137"/>
                <a:gd name="T37" fmla="*/ 21 h 1801"/>
                <a:gd name="T38" fmla="*/ 60 w 1137"/>
                <a:gd name="T39" fmla="*/ 23 h 1801"/>
                <a:gd name="T40" fmla="*/ 58 w 1137"/>
                <a:gd name="T41" fmla="*/ 27 h 1801"/>
                <a:gd name="T42" fmla="*/ 58 w 1137"/>
                <a:gd name="T43" fmla="*/ 28 h 1801"/>
                <a:gd name="T44" fmla="*/ 56 w 1137"/>
                <a:gd name="T45" fmla="*/ 28 h 1801"/>
                <a:gd name="T46" fmla="*/ 55 w 1137"/>
                <a:gd name="T47" fmla="*/ 29 h 1801"/>
                <a:gd name="T48" fmla="*/ 54 w 1137"/>
                <a:gd name="T49" fmla="*/ 30 h 1801"/>
                <a:gd name="T50" fmla="*/ 51 w 1137"/>
                <a:gd name="T51" fmla="*/ 30 h 1801"/>
                <a:gd name="T52" fmla="*/ 50 w 1137"/>
                <a:gd name="T53" fmla="*/ 32 h 1801"/>
                <a:gd name="T54" fmla="*/ 49 w 1137"/>
                <a:gd name="T55" fmla="*/ 33 h 1801"/>
                <a:gd name="T56" fmla="*/ 45 w 1137"/>
                <a:gd name="T57" fmla="*/ 34 h 1801"/>
                <a:gd name="T58" fmla="*/ 42 w 1137"/>
                <a:gd name="T59" fmla="*/ 34 h 1801"/>
                <a:gd name="T60" fmla="*/ 38 w 1137"/>
                <a:gd name="T61" fmla="*/ 35 h 1801"/>
                <a:gd name="T62" fmla="*/ 37 w 1137"/>
                <a:gd name="T63" fmla="*/ 33 h 1801"/>
                <a:gd name="T64" fmla="*/ 35 w 1137"/>
                <a:gd name="T65" fmla="*/ 35 h 1801"/>
                <a:gd name="T66" fmla="*/ 35 w 1137"/>
                <a:gd name="T67" fmla="*/ 38 h 1801"/>
                <a:gd name="T68" fmla="*/ 33 w 1137"/>
                <a:gd name="T69" fmla="*/ 41 h 1801"/>
                <a:gd name="T70" fmla="*/ 31 w 1137"/>
                <a:gd name="T71" fmla="*/ 42 h 1801"/>
                <a:gd name="T72" fmla="*/ 30 w 1137"/>
                <a:gd name="T73" fmla="*/ 42 h 1801"/>
                <a:gd name="T74" fmla="*/ 28 w 1137"/>
                <a:gd name="T75" fmla="*/ 43 h 1801"/>
                <a:gd name="T76" fmla="*/ 26 w 1137"/>
                <a:gd name="T77" fmla="*/ 43 h 1801"/>
                <a:gd name="T78" fmla="*/ 25 w 1137"/>
                <a:gd name="T79" fmla="*/ 44 h 1801"/>
                <a:gd name="T80" fmla="*/ 22 w 1137"/>
                <a:gd name="T81" fmla="*/ 45 h 1801"/>
                <a:gd name="T82" fmla="*/ 22 w 1137"/>
                <a:gd name="T83" fmla="*/ 46 h 1801"/>
                <a:gd name="T84" fmla="*/ 21 w 1137"/>
                <a:gd name="T85" fmla="*/ 47 h 1801"/>
                <a:gd name="T86" fmla="*/ 21 w 1137"/>
                <a:gd name="T87" fmla="*/ 48 h 1801"/>
                <a:gd name="T88" fmla="*/ 19 w 1137"/>
                <a:gd name="T89" fmla="*/ 51 h 1801"/>
                <a:gd name="T90" fmla="*/ 18 w 1137"/>
                <a:gd name="T91" fmla="*/ 53 h 1801"/>
                <a:gd name="T92" fmla="*/ 18 w 1137"/>
                <a:gd name="T93" fmla="*/ 53 h 1801"/>
                <a:gd name="T94" fmla="*/ 16 w 1137"/>
                <a:gd name="T95" fmla="*/ 51 h 1801"/>
                <a:gd name="T96" fmla="*/ 12 w 1137"/>
                <a:gd name="T97" fmla="*/ 48 h 1801"/>
                <a:gd name="T98" fmla="*/ 10 w 1137"/>
                <a:gd name="T99" fmla="*/ 46 h 18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37"/>
                <a:gd name="T151" fmla="*/ 0 h 1801"/>
                <a:gd name="T152" fmla="*/ 1137 w 1137"/>
                <a:gd name="T153" fmla="*/ 1801 h 18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37" h="1801">
                  <a:moveTo>
                    <a:pt x="184" y="1550"/>
                  </a:moveTo>
                  <a:lnTo>
                    <a:pt x="159" y="1473"/>
                  </a:lnTo>
                  <a:lnTo>
                    <a:pt x="129" y="1381"/>
                  </a:lnTo>
                  <a:lnTo>
                    <a:pt x="125" y="1369"/>
                  </a:lnTo>
                  <a:lnTo>
                    <a:pt x="66" y="1197"/>
                  </a:lnTo>
                  <a:lnTo>
                    <a:pt x="6" y="1029"/>
                  </a:lnTo>
                  <a:lnTo>
                    <a:pt x="0" y="1012"/>
                  </a:lnTo>
                  <a:lnTo>
                    <a:pt x="10" y="971"/>
                  </a:lnTo>
                  <a:lnTo>
                    <a:pt x="62" y="1001"/>
                  </a:lnTo>
                  <a:lnTo>
                    <a:pt x="62" y="983"/>
                  </a:lnTo>
                  <a:lnTo>
                    <a:pt x="67" y="921"/>
                  </a:lnTo>
                  <a:lnTo>
                    <a:pt x="102" y="921"/>
                  </a:lnTo>
                  <a:lnTo>
                    <a:pt x="79" y="842"/>
                  </a:lnTo>
                  <a:lnTo>
                    <a:pt x="92" y="815"/>
                  </a:lnTo>
                  <a:lnTo>
                    <a:pt x="126" y="771"/>
                  </a:lnTo>
                  <a:lnTo>
                    <a:pt x="144" y="686"/>
                  </a:lnTo>
                  <a:lnTo>
                    <a:pt x="120" y="671"/>
                  </a:lnTo>
                  <a:lnTo>
                    <a:pt x="120" y="622"/>
                  </a:lnTo>
                  <a:lnTo>
                    <a:pt x="105" y="574"/>
                  </a:lnTo>
                  <a:lnTo>
                    <a:pt x="136" y="496"/>
                  </a:lnTo>
                  <a:lnTo>
                    <a:pt x="126" y="434"/>
                  </a:lnTo>
                  <a:lnTo>
                    <a:pt x="120" y="387"/>
                  </a:lnTo>
                  <a:lnTo>
                    <a:pt x="227" y="40"/>
                  </a:lnTo>
                  <a:lnTo>
                    <a:pt x="288" y="88"/>
                  </a:lnTo>
                  <a:lnTo>
                    <a:pt x="312" y="108"/>
                  </a:lnTo>
                  <a:lnTo>
                    <a:pt x="410" y="67"/>
                  </a:lnTo>
                  <a:lnTo>
                    <a:pt x="462" y="5"/>
                  </a:lnTo>
                  <a:lnTo>
                    <a:pt x="483" y="0"/>
                  </a:lnTo>
                  <a:lnTo>
                    <a:pt x="583" y="33"/>
                  </a:lnTo>
                  <a:lnTo>
                    <a:pt x="610" y="60"/>
                  </a:lnTo>
                  <a:lnTo>
                    <a:pt x="635" y="66"/>
                  </a:lnTo>
                  <a:lnTo>
                    <a:pt x="807" y="583"/>
                  </a:lnTo>
                  <a:lnTo>
                    <a:pt x="894" y="592"/>
                  </a:lnTo>
                  <a:lnTo>
                    <a:pt x="908" y="580"/>
                  </a:lnTo>
                  <a:lnTo>
                    <a:pt x="949" y="712"/>
                  </a:lnTo>
                  <a:lnTo>
                    <a:pt x="992" y="746"/>
                  </a:lnTo>
                  <a:lnTo>
                    <a:pt x="1002" y="739"/>
                  </a:lnTo>
                  <a:lnTo>
                    <a:pt x="1002" y="719"/>
                  </a:lnTo>
                  <a:lnTo>
                    <a:pt x="1054" y="727"/>
                  </a:lnTo>
                  <a:lnTo>
                    <a:pt x="1112" y="789"/>
                  </a:lnTo>
                  <a:lnTo>
                    <a:pt x="1137" y="824"/>
                  </a:lnTo>
                  <a:lnTo>
                    <a:pt x="1088" y="924"/>
                  </a:lnTo>
                  <a:lnTo>
                    <a:pt x="1079" y="925"/>
                  </a:lnTo>
                  <a:lnTo>
                    <a:pt x="1083" y="933"/>
                  </a:lnTo>
                  <a:lnTo>
                    <a:pt x="1071" y="928"/>
                  </a:lnTo>
                  <a:lnTo>
                    <a:pt x="1052" y="936"/>
                  </a:lnTo>
                  <a:lnTo>
                    <a:pt x="1055" y="947"/>
                  </a:lnTo>
                  <a:lnTo>
                    <a:pt x="1026" y="972"/>
                  </a:lnTo>
                  <a:lnTo>
                    <a:pt x="1031" y="995"/>
                  </a:lnTo>
                  <a:lnTo>
                    <a:pt x="1014" y="1024"/>
                  </a:lnTo>
                  <a:lnTo>
                    <a:pt x="1005" y="1007"/>
                  </a:lnTo>
                  <a:lnTo>
                    <a:pt x="954" y="1019"/>
                  </a:lnTo>
                  <a:lnTo>
                    <a:pt x="947" y="1059"/>
                  </a:lnTo>
                  <a:lnTo>
                    <a:pt x="930" y="1068"/>
                  </a:lnTo>
                  <a:lnTo>
                    <a:pt x="911" y="1078"/>
                  </a:lnTo>
                  <a:lnTo>
                    <a:pt x="914" y="1103"/>
                  </a:lnTo>
                  <a:lnTo>
                    <a:pt x="869" y="1156"/>
                  </a:lnTo>
                  <a:lnTo>
                    <a:pt x="827" y="1164"/>
                  </a:lnTo>
                  <a:lnTo>
                    <a:pt x="779" y="1113"/>
                  </a:lnTo>
                  <a:lnTo>
                    <a:pt x="792" y="1146"/>
                  </a:lnTo>
                  <a:lnTo>
                    <a:pt x="762" y="1240"/>
                  </a:lnTo>
                  <a:lnTo>
                    <a:pt x="708" y="1178"/>
                  </a:lnTo>
                  <a:lnTo>
                    <a:pt x="696" y="1104"/>
                  </a:lnTo>
                  <a:lnTo>
                    <a:pt x="691" y="1103"/>
                  </a:lnTo>
                  <a:lnTo>
                    <a:pt x="678" y="1137"/>
                  </a:lnTo>
                  <a:lnTo>
                    <a:pt x="663" y="1166"/>
                  </a:lnTo>
                  <a:lnTo>
                    <a:pt x="659" y="1218"/>
                  </a:lnTo>
                  <a:lnTo>
                    <a:pt x="660" y="1269"/>
                  </a:lnTo>
                  <a:lnTo>
                    <a:pt x="683" y="1313"/>
                  </a:lnTo>
                  <a:lnTo>
                    <a:pt x="626" y="1381"/>
                  </a:lnTo>
                  <a:lnTo>
                    <a:pt x="603" y="1377"/>
                  </a:lnTo>
                  <a:lnTo>
                    <a:pt x="581" y="1396"/>
                  </a:lnTo>
                  <a:lnTo>
                    <a:pt x="577" y="1414"/>
                  </a:lnTo>
                  <a:lnTo>
                    <a:pt x="550" y="1434"/>
                  </a:lnTo>
                  <a:lnTo>
                    <a:pt x="530" y="1435"/>
                  </a:lnTo>
                  <a:lnTo>
                    <a:pt x="524" y="1465"/>
                  </a:lnTo>
                  <a:lnTo>
                    <a:pt x="507" y="1492"/>
                  </a:lnTo>
                  <a:lnTo>
                    <a:pt x="487" y="1477"/>
                  </a:lnTo>
                  <a:lnTo>
                    <a:pt x="476" y="1472"/>
                  </a:lnTo>
                  <a:lnTo>
                    <a:pt x="461" y="1500"/>
                  </a:lnTo>
                  <a:lnTo>
                    <a:pt x="427" y="1518"/>
                  </a:lnTo>
                  <a:lnTo>
                    <a:pt x="415" y="1549"/>
                  </a:lnTo>
                  <a:lnTo>
                    <a:pt x="424" y="1571"/>
                  </a:lnTo>
                  <a:lnTo>
                    <a:pt x="418" y="1583"/>
                  </a:lnTo>
                  <a:lnTo>
                    <a:pt x="408" y="1581"/>
                  </a:lnTo>
                  <a:lnTo>
                    <a:pt x="385" y="1595"/>
                  </a:lnTo>
                  <a:lnTo>
                    <a:pt x="381" y="1610"/>
                  </a:lnTo>
                  <a:lnTo>
                    <a:pt x="388" y="1624"/>
                  </a:lnTo>
                  <a:lnTo>
                    <a:pt x="401" y="1621"/>
                  </a:lnTo>
                  <a:lnTo>
                    <a:pt x="352" y="1721"/>
                  </a:lnTo>
                  <a:lnTo>
                    <a:pt x="362" y="1753"/>
                  </a:lnTo>
                  <a:lnTo>
                    <a:pt x="343" y="1801"/>
                  </a:lnTo>
                  <a:lnTo>
                    <a:pt x="329" y="1797"/>
                  </a:lnTo>
                  <a:lnTo>
                    <a:pt x="328" y="1797"/>
                  </a:lnTo>
                  <a:lnTo>
                    <a:pt x="304" y="1787"/>
                  </a:lnTo>
                  <a:lnTo>
                    <a:pt x="285" y="1741"/>
                  </a:lnTo>
                  <a:lnTo>
                    <a:pt x="241" y="1716"/>
                  </a:lnTo>
                  <a:lnTo>
                    <a:pt x="220" y="1643"/>
                  </a:lnTo>
                  <a:lnTo>
                    <a:pt x="220" y="1641"/>
                  </a:lnTo>
                  <a:lnTo>
                    <a:pt x="191" y="1566"/>
                  </a:lnTo>
                  <a:lnTo>
                    <a:pt x="184" y="1550"/>
                  </a:lnTo>
                  <a:close/>
                </a:path>
              </a:pathLst>
            </a:custGeom>
            <a:solidFill>
              <a:schemeClr val="bg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23" name="Freeform 322"/>
            <p:cNvSpPr>
              <a:spLocks noChangeAspect="1"/>
            </p:cNvSpPr>
            <p:nvPr/>
          </p:nvSpPr>
          <p:spPr bwMode="auto">
            <a:xfrm>
              <a:off x="10438" y="3381"/>
              <a:ext cx="28" cy="16"/>
            </a:xfrm>
            <a:custGeom>
              <a:avLst/>
              <a:gdLst>
                <a:gd name="T0" fmla="*/ 1 w 51"/>
                <a:gd name="T1" fmla="*/ 1 h 32"/>
                <a:gd name="T2" fmla="*/ 2 w 51"/>
                <a:gd name="T3" fmla="*/ 1 h 32"/>
                <a:gd name="T4" fmla="*/ 1 w 51"/>
                <a:gd name="T5" fmla="*/ 0 h 32"/>
                <a:gd name="T6" fmla="*/ 0 w 51"/>
                <a:gd name="T7" fmla="*/ 1 h 32"/>
                <a:gd name="T8" fmla="*/ 1 w 51"/>
                <a:gd name="T9" fmla="*/ 1 h 32"/>
                <a:gd name="T10" fmla="*/ 0 60000 65536"/>
                <a:gd name="T11" fmla="*/ 0 60000 65536"/>
                <a:gd name="T12" fmla="*/ 0 60000 65536"/>
                <a:gd name="T13" fmla="*/ 0 60000 65536"/>
                <a:gd name="T14" fmla="*/ 0 60000 65536"/>
                <a:gd name="T15" fmla="*/ 0 w 51"/>
                <a:gd name="T16" fmla="*/ 0 h 32"/>
                <a:gd name="T17" fmla="*/ 51 w 51"/>
                <a:gd name="T18" fmla="*/ 32 h 32"/>
              </a:gdLst>
              <a:ahLst/>
              <a:cxnLst>
                <a:cxn ang="T10">
                  <a:pos x="T0" y="T1"/>
                </a:cxn>
                <a:cxn ang="T11">
                  <a:pos x="T2" y="T3"/>
                </a:cxn>
                <a:cxn ang="T12">
                  <a:pos x="T4" y="T5"/>
                </a:cxn>
                <a:cxn ang="T13">
                  <a:pos x="T6" y="T7"/>
                </a:cxn>
                <a:cxn ang="T14">
                  <a:pos x="T8" y="T9"/>
                </a:cxn>
              </a:cxnLst>
              <a:rect l="T15" t="T16" r="T17" b="T18"/>
              <a:pathLst>
                <a:path w="51" h="32">
                  <a:moveTo>
                    <a:pt x="7" y="32"/>
                  </a:moveTo>
                  <a:lnTo>
                    <a:pt x="51" y="18"/>
                  </a:lnTo>
                  <a:lnTo>
                    <a:pt x="28" y="0"/>
                  </a:lnTo>
                  <a:lnTo>
                    <a:pt x="0" y="11"/>
                  </a:lnTo>
                  <a:lnTo>
                    <a:pt x="7" y="32"/>
                  </a:lnTo>
                  <a:close/>
                </a:path>
              </a:pathLst>
            </a:custGeom>
            <a:no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24" name="Freeform 323"/>
            <p:cNvSpPr>
              <a:spLocks noChangeAspect="1"/>
            </p:cNvSpPr>
            <p:nvPr/>
          </p:nvSpPr>
          <p:spPr bwMode="auto">
            <a:xfrm>
              <a:off x="9809" y="3915"/>
              <a:ext cx="301" cy="263"/>
            </a:xfrm>
            <a:custGeom>
              <a:avLst/>
              <a:gdLst>
                <a:gd name="T0" fmla="*/ 11 w 539"/>
                <a:gd name="T1" fmla="*/ 12 h 533"/>
                <a:gd name="T2" fmla="*/ 12 w 539"/>
                <a:gd name="T3" fmla="*/ 11 h 533"/>
                <a:gd name="T4" fmla="*/ 16 w 539"/>
                <a:gd name="T5" fmla="*/ 11 h 533"/>
                <a:gd name="T6" fmla="*/ 17 w 539"/>
                <a:gd name="T7" fmla="*/ 10 h 533"/>
                <a:gd name="T8" fmla="*/ 19 w 539"/>
                <a:gd name="T9" fmla="*/ 10 h 533"/>
                <a:gd name="T10" fmla="*/ 20 w 539"/>
                <a:gd name="T11" fmla="*/ 10 h 533"/>
                <a:gd name="T12" fmla="*/ 22 w 539"/>
                <a:gd name="T13" fmla="*/ 9 h 533"/>
                <a:gd name="T14" fmla="*/ 27 w 539"/>
                <a:gd name="T15" fmla="*/ 8 h 533"/>
                <a:gd name="T16" fmla="*/ 28 w 539"/>
                <a:gd name="T17" fmla="*/ 8 h 533"/>
                <a:gd name="T18" fmla="*/ 28 w 539"/>
                <a:gd name="T19" fmla="*/ 8 h 533"/>
                <a:gd name="T20" fmla="*/ 28 w 539"/>
                <a:gd name="T21" fmla="*/ 8 h 533"/>
                <a:gd name="T22" fmla="*/ 29 w 539"/>
                <a:gd name="T23" fmla="*/ 6 h 533"/>
                <a:gd name="T24" fmla="*/ 28 w 539"/>
                <a:gd name="T25" fmla="*/ 4 h 533"/>
                <a:gd name="T26" fmla="*/ 28 w 539"/>
                <a:gd name="T27" fmla="*/ 4 h 533"/>
                <a:gd name="T28" fmla="*/ 28 w 539"/>
                <a:gd name="T29" fmla="*/ 4 h 533"/>
                <a:gd name="T30" fmla="*/ 28 w 539"/>
                <a:gd name="T31" fmla="*/ 4 h 533"/>
                <a:gd name="T32" fmla="*/ 28 w 539"/>
                <a:gd name="T33" fmla="*/ 4 h 533"/>
                <a:gd name="T34" fmla="*/ 28 w 539"/>
                <a:gd name="T35" fmla="*/ 3 h 533"/>
                <a:gd name="T36" fmla="*/ 27 w 539"/>
                <a:gd name="T37" fmla="*/ 3 h 533"/>
                <a:gd name="T38" fmla="*/ 26 w 539"/>
                <a:gd name="T39" fmla="*/ 1 h 533"/>
                <a:gd name="T40" fmla="*/ 26 w 539"/>
                <a:gd name="T41" fmla="*/ 0 h 533"/>
                <a:gd name="T42" fmla="*/ 26 w 539"/>
                <a:gd name="T43" fmla="*/ 0 h 533"/>
                <a:gd name="T44" fmla="*/ 22 w 539"/>
                <a:gd name="T45" fmla="*/ 0 h 533"/>
                <a:gd name="T46" fmla="*/ 21 w 539"/>
                <a:gd name="T47" fmla="*/ 0 h 533"/>
                <a:gd name="T48" fmla="*/ 21 w 539"/>
                <a:gd name="T49" fmla="*/ 0 h 533"/>
                <a:gd name="T50" fmla="*/ 21 w 539"/>
                <a:gd name="T51" fmla="*/ 0 h 533"/>
                <a:gd name="T52" fmla="*/ 21 w 539"/>
                <a:gd name="T53" fmla="*/ 0 h 533"/>
                <a:gd name="T54" fmla="*/ 18 w 539"/>
                <a:gd name="T55" fmla="*/ 1 h 533"/>
                <a:gd name="T56" fmla="*/ 17 w 539"/>
                <a:gd name="T57" fmla="*/ 1 h 533"/>
                <a:gd name="T58" fmla="*/ 15 w 539"/>
                <a:gd name="T59" fmla="*/ 1 h 533"/>
                <a:gd name="T60" fmla="*/ 11 w 539"/>
                <a:gd name="T61" fmla="*/ 2 h 533"/>
                <a:gd name="T62" fmla="*/ 10 w 539"/>
                <a:gd name="T63" fmla="*/ 2 h 533"/>
                <a:gd name="T64" fmla="*/ 7 w 539"/>
                <a:gd name="T65" fmla="*/ 2 h 533"/>
                <a:gd name="T66" fmla="*/ 7 w 539"/>
                <a:gd name="T67" fmla="*/ 2 h 533"/>
                <a:gd name="T68" fmla="*/ 2 w 539"/>
                <a:gd name="T69" fmla="*/ 3 h 533"/>
                <a:gd name="T70" fmla="*/ 1 w 539"/>
                <a:gd name="T71" fmla="*/ 3 h 533"/>
                <a:gd name="T72" fmla="*/ 0 w 539"/>
                <a:gd name="T73" fmla="*/ 3 h 533"/>
                <a:gd name="T74" fmla="*/ 1 w 539"/>
                <a:gd name="T75" fmla="*/ 4 h 533"/>
                <a:gd name="T76" fmla="*/ 1 w 539"/>
                <a:gd name="T77" fmla="*/ 7 h 533"/>
                <a:gd name="T78" fmla="*/ 2 w 539"/>
                <a:gd name="T79" fmla="*/ 8 h 533"/>
                <a:gd name="T80" fmla="*/ 2 w 539"/>
                <a:gd name="T81" fmla="*/ 8 h 533"/>
                <a:gd name="T82" fmla="*/ 2 w 539"/>
                <a:gd name="T83" fmla="*/ 8 h 533"/>
                <a:gd name="T84" fmla="*/ 2 w 539"/>
                <a:gd name="T85" fmla="*/ 9 h 533"/>
                <a:gd name="T86" fmla="*/ 2 w 539"/>
                <a:gd name="T87" fmla="*/ 10 h 533"/>
                <a:gd name="T88" fmla="*/ 2 w 539"/>
                <a:gd name="T89" fmla="*/ 10 h 533"/>
                <a:gd name="T90" fmla="*/ 3 w 539"/>
                <a:gd name="T91" fmla="*/ 11 h 533"/>
                <a:gd name="T92" fmla="*/ 4 w 539"/>
                <a:gd name="T93" fmla="*/ 13 h 533"/>
                <a:gd name="T94" fmla="*/ 1 w 539"/>
                <a:gd name="T95" fmla="*/ 14 h 533"/>
                <a:gd name="T96" fmla="*/ 3 w 539"/>
                <a:gd name="T97" fmla="*/ 16 h 533"/>
                <a:gd name="T98" fmla="*/ 7 w 539"/>
                <a:gd name="T99" fmla="*/ 14 h 533"/>
                <a:gd name="T100" fmla="*/ 9 w 539"/>
                <a:gd name="T101" fmla="*/ 13 h 533"/>
                <a:gd name="T102" fmla="*/ 11 w 539"/>
                <a:gd name="T103" fmla="*/ 12 h 5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39"/>
                <a:gd name="T157" fmla="*/ 0 h 533"/>
                <a:gd name="T158" fmla="*/ 539 w 539"/>
                <a:gd name="T159" fmla="*/ 533 h 53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39" h="533">
                  <a:moveTo>
                    <a:pt x="197" y="423"/>
                  </a:moveTo>
                  <a:lnTo>
                    <a:pt x="229" y="380"/>
                  </a:lnTo>
                  <a:lnTo>
                    <a:pt x="289" y="365"/>
                  </a:lnTo>
                  <a:lnTo>
                    <a:pt x="322" y="346"/>
                  </a:lnTo>
                  <a:lnTo>
                    <a:pt x="350" y="346"/>
                  </a:lnTo>
                  <a:lnTo>
                    <a:pt x="356" y="342"/>
                  </a:lnTo>
                  <a:lnTo>
                    <a:pt x="403" y="322"/>
                  </a:lnTo>
                  <a:lnTo>
                    <a:pt x="494" y="282"/>
                  </a:lnTo>
                  <a:lnTo>
                    <a:pt x="514" y="269"/>
                  </a:lnTo>
                  <a:lnTo>
                    <a:pt x="522" y="266"/>
                  </a:lnTo>
                  <a:lnTo>
                    <a:pt x="528" y="268"/>
                  </a:lnTo>
                  <a:lnTo>
                    <a:pt x="539" y="226"/>
                  </a:lnTo>
                  <a:lnTo>
                    <a:pt x="523" y="158"/>
                  </a:lnTo>
                  <a:lnTo>
                    <a:pt x="520" y="148"/>
                  </a:lnTo>
                  <a:lnTo>
                    <a:pt x="519" y="141"/>
                  </a:lnTo>
                  <a:lnTo>
                    <a:pt x="517" y="136"/>
                  </a:lnTo>
                  <a:lnTo>
                    <a:pt x="515" y="131"/>
                  </a:lnTo>
                  <a:lnTo>
                    <a:pt x="509" y="110"/>
                  </a:lnTo>
                  <a:lnTo>
                    <a:pt x="506" y="101"/>
                  </a:lnTo>
                  <a:lnTo>
                    <a:pt x="485" y="34"/>
                  </a:lnTo>
                  <a:lnTo>
                    <a:pt x="476" y="5"/>
                  </a:lnTo>
                  <a:lnTo>
                    <a:pt x="474" y="0"/>
                  </a:lnTo>
                  <a:lnTo>
                    <a:pt x="398" y="19"/>
                  </a:lnTo>
                  <a:lnTo>
                    <a:pt x="389" y="21"/>
                  </a:lnTo>
                  <a:lnTo>
                    <a:pt x="387" y="21"/>
                  </a:lnTo>
                  <a:lnTo>
                    <a:pt x="383" y="23"/>
                  </a:lnTo>
                  <a:lnTo>
                    <a:pt x="380" y="24"/>
                  </a:lnTo>
                  <a:lnTo>
                    <a:pt x="328" y="36"/>
                  </a:lnTo>
                  <a:lnTo>
                    <a:pt x="315" y="40"/>
                  </a:lnTo>
                  <a:lnTo>
                    <a:pt x="275" y="50"/>
                  </a:lnTo>
                  <a:lnTo>
                    <a:pt x="193" y="88"/>
                  </a:lnTo>
                  <a:lnTo>
                    <a:pt x="190" y="73"/>
                  </a:lnTo>
                  <a:lnTo>
                    <a:pt x="135" y="87"/>
                  </a:lnTo>
                  <a:lnTo>
                    <a:pt x="123" y="91"/>
                  </a:lnTo>
                  <a:lnTo>
                    <a:pt x="32" y="111"/>
                  </a:lnTo>
                  <a:lnTo>
                    <a:pt x="14" y="115"/>
                  </a:lnTo>
                  <a:lnTo>
                    <a:pt x="0" y="119"/>
                  </a:lnTo>
                  <a:lnTo>
                    <a:pt x="4" y="138"/>
                  </a:lnTo>
                  <a:lnTo>
                    <a:pt x="23" y="234"/>
                  </a:lnTo>
                  <a:lnTo>
                    <a:pt x="29" y="265"/>
                  </a:lnTo>
                  <a:lnTo>
                    <a:pt x="33" y="282"/>
                  </a:lnTo>
                  <a:lnTo>
                    <a:pt x="34" y="289"/>
                  </a:lnTo>
                  <a:lnTo>
                    <a:pt x="39" y="318"/>
                  </a:lnTo>
                  <a:lnTo>
                    <a:pt x="47" y="355"/>
                  </a:lnTo>
                  <a:lnTo>
                    <a:pt x="48" y="362"/>
                  </a:lnTo>
                  <a:lnTo>
                    <a:pt x="52" y="380"/>
                  </a:lnTo>
                  <a:lnTo>
                    <a:pt x="85" y="433"/>
                  </a:lnTo>
                  <a:lnTo>
                    <a:pt x="25" y="494"/>
                  </a:lnTo>
                  <a:lnTo>
                    <a:pt x="58" y="533"/>
                  </a:lnTo>
                  <a:lnTo>
                    <a:pt x="128" y="484"/>
                  </a:lnTo>
                  <a:lnTo>
                    <a:pt x="159" y="448"/>
                  </a:lnTo>
                  <a:lnTo>
                    <a:pt x="197" y="423"/>
                  </a:lnTo>
                  <a:close/>
                </a:path>
              </a:pathLst>
            </a:custGeom>
            <a:solidFill>
              <a:schemeClr val="bg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25" name="Freeform 324"/>
            <p:cNvSpPr>
              <a:spLocks noChangeAspect="1"/>
            </p:cNvSpPr>
            <p:nvPr/>
          </p:nvSpPr>
          <p:spPr bwMode="auto">
            <a:xfrm>
              <a:off x="9803" y="3719"/>
              <a:ext cx="580" cy="275"/>
            </a:xfrm>
            <a:custGeom>
              <a:avLst/>
              <a:gdLst>
                <a:gd name="T0" fmla="*/ 43 w 1043"/>
                <a:gd name="T1" fmla="*/ 13 h 555"/>
                <a:gd name="T2" fmla="*/ 42 w 1043"/>
                <a:gd name="T3" fmla="*/ 14 h 555"/>
                <a:gd name="T4" fmla="*/ 41 w 1043"/>
                <a:gd name="T5" fmla="*/ 15 h 555"/>
                <a:gd name="T6" fmla="*/ 39 w 1043"/>
                <a:gd name="T7" fmla="*/ 16 h 555"/>
                <a:gd name="T8" fmla="*/ 38 w 1043"/>
                <a:gd name="T9" fmla="*/ 14 h 555"/>
                <a:gd name="T10" fmla="*/ 36 w 1043"/>
                <a:gd name="T11" fmla="*/ 13 h 555"/>
                <a:gd name="T12" fmla="*/ 34 w 1043"/>
                <a:gd name="T13" fmla="*/ 13 h 555"/>
                <a:gd name="T14" fmla="*/ 33 w 1043"/>
                <a:gd name="T15" fmla="*/ 12 h 555"/>
                <a:gd name="T16" fmla="*/ 32 w 1043"/>
                <a:gd name="T17" fmla="*/ 11 h 555"/>
                <a:gd name="T18" fmla="*/ 30 w 1043"/>
                <a:gd name="T19" fmla="*/ 11 h 555"/>
                <a:gd name="T20" fmla="*/ 27 w 1043"/>
                <a:gd name="T21" fmla="*/ 12 h 555"/>
                <a:gd name="T22" fmla="*/ 26 w 1043"/>
                <a:gd name="T23" fmla="*/ 12 h 555"/>
                <a:gd name="T24" fmla="*/ 21 w 1043"/>
                <a:gd name="T25" fmla="*/ 12 h 555"/>
                <a:gd name="T26" fmla="*/ 21 w 1043"/>
                <a:gd name="T27" fmla="*/ 12 h 555"/>
                <a:gd name="T28" fmla="*/ 18 w 1043"/>
                <a:gd name="T29" fmla="*/ 13 h 555"/>
                <a:gd name="T30" fmla="*/ 15 w 1043"/>
                <a:gd name="T31" fmla="*/ 13 h 555"/>
                <a:gd name="T32" fmla="*/ 11 w 1043"/>
                <a:gd name="T33" fmla="*/ 14 h 555"/>
                <a:gd name="T34" fmla="*/ 7 w 1043"/>
                <a:gd name="T35" fmla="*/ 14 h 555"/>
                <a:gd name="T36" fmla="*/ 1 w 1043"/>
                <a:gd name="T37" fmla="*/ 15 h 555"/>
                <a:gd name="T38" fmla="*/ 1 w 1043"/>
                <a:gd name="T39" fmla="*/ 15 h 555"/>
                <a:gd name="T40" fmla="*/ 0 w 1043"/>
                <a:gd name="T41" fmla="*/ 14 h 555"/>
                <a:gd name="T42" fmla="*/ 1 w 1043"/>
                <a:gd name="T43" fmla="*/ 8 h 555"/>
                <a:gd name="T44" fmla="*/ 1 w 1043"/>
                <a:gd name="T45" fmla="*/ 7 h 555"/>
                <a:gd name="T46" fmla="*/ 3 w 1043"/>
                <a:gd name="T47" fmla="*/ 6 h 555"/>
                <a:gd name="T48" fmla="*/ 4 w 1043"/>
                <a:gd name="T49" fmla="*/ 6 h 555"/>
                <a:gd name="T50" fmla="*/ 5 w 1043"/>
                <a:gd name="T51" fmla="*/ 6 h 555"/>
                <a:gd name="T52" fmla="*/ 12 w 1043"/>
                <a:gd name="T53" fmla="*/ 5 h 555"/>
                <a:gd name="T54" fmla="*/ 13 w 1043"/>
                <a:gd name="T55" fmla="*/ 5 h 555"/>
                <a:gd name="T56" fmla="*/ 15 w 1043"/>
                <a:gd name="T57" fmla="*/ 5 h 555"/>
                <a:gd name="T58" fmla="*/ 19 w 1043"/>
                <a:gd name="T59" fmla="*/ 4 h 555"/>
                <a:gd name="T60" fmla="*/ 21 w 1043"/>
                <a:gd name="T61" fmla="*/ 4 h 555"/>
                <a:gd name="T62" fmla="*/ 29 w 1043"/>
                <a:gd name="T63" fmla="*/ 2 h 555"/>
                <a:gd name="T64" fmla="*/ 29 w 1043"/>
                <a:gd name="T65" fmla="*/ 2 h 555"/>
                <a:gd name="T66" fmla="*/ 32 w 1043"/>
                <a:gd name="T67" fmla="*/ 1 h 555"/>
                <a:gd name="T68" fmla="*/ 35 w 1043"/>
                <a:gd name="T69" fmla="*/ 0 h 555"/>
                <a:gd name="T70" fmla="*/ 39 w 1043"/>
                <a:gd name="T71" fmla="*/ 1 h 555"/>
                <a:gd name="T72" fmla="*/ 38 w 1043"/>
                <a:gd name="T73" fmla="*/ 3 h 555"/>
                <a:gd name="T74" fmla="*/ 36 w 1043"/>
                <a:gd name="T75" fmla="*/ 5 h 555"/>
                <a:gd name="T76" fmla="*/ 37 w 1043"/>
                <a:gd name="T77" fmla="*/ 6 h 555"/>
                <a:gd name="T78" fmla="*/ 39 w 1043"/>
                <a:gd name="T79" fmla="*/ 7 h 555"/>
                <a:gd name="T80" fmla="*/ 43 w 1043"/>
                <a:gd name="T81" fmla="*/ 9 h 555"/>
                <a:gd name="T82" fmla="*/ 43 w 1043"/>
                <a:gd name="T83" fmla="*/ 10 h 555"/>
                <a:gd name="T84" fmla="*/ 46 w 1043"/>
                <a:gd name="T85" fmla="*/ 11 h 555"/>
                <a:gd name="T86" fmla="*/ 51 w 1043"/>
                <a:gd name="T87" fmla="*/ 11 h 555"/>
                <a:gd name="T88" fmla="*/ 53 w 1043"/>
                <a:gd name="T89" fmla="*/ 9 h 555"/>
                <a:gd name="T90" fmla="*/ 50 w 1043"/>
                <a:gd name="T91" fmla="*/ 7 h 555"/>
                <a:gd name="T92" fmla="*/ 56 w 1043"/>
                <a:gd name="T93" fmla="*/ 11 h 555"/>
                <a:gd name="T94" fmla="*/ 55 w 1043"/>
                <a:gd name="T95" fmla="*/ 11 h 555"/>
                <a:gd name="T96" fmla="*/ 49 w 1043"/>
                <a:gd name="T97" fmla="*/ 13 h 555"/>
                <a:gd name="T98" fmla="*/ 46 w 1043"/>
                <a:gd name="T99" fmla="*/ 14 h 555"/>
                <a:gd name="T100" fmla="*/ 42 w 1043"/>
                <a:gd name="T101" fmla="*/ 16 h 555"/>
                <a:gd name="T102" fmla="*/ 45 w 1043"/>
                <a:gd name="T103" fmla="*/ 15 h 555"/>
                <a:gd name="T104" fmla="*/ 44 w 1043"/>
                <a:gd name="T105" fmla="*/ 13 h 5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43"/>
                <a:gd name="T160" fmla="*/ 0 h 555"/>
                <a:gd name="T161" fmla="*/ 1043 w 1043"/>
                <a:gd name="T162" fmla="*/ 555 h 5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43" h="555">
                  <a:moveTo>
                    <a:pt x="835" y="428"/>
                  </a:moveTo>
                  <a:lnTo>
                    <a:pt x="814" y="447"/>
                  </a:lnTo>
                  <a:lnTo>
                    <a:pt x="797" y="469"/>
                  </a:lnTo>
                  <a:lnTo>
                    <a:pt x="798" y="471"/>
                  </a:lnTo>
                  <a:lnTo>
                    <a:pt x="780" y="471"/>
                  </a:lnTo>
                  <a:lnTo>
                    <a:pt x="775" y="512"/>
                  </a:lnTo>
                  <a:lnTo>
                    <a:pt x="756" y="537"/>
                  </a:lnTo>
                  <a:lnTo>
                    <a:pt x="731" y="538"/>
                  </a:lnTo>
                  <a:lnTo>
                    <a:pt x="717" y="503"/>
                  </a:lnTo>
                  <a:lnTo>
                    <a:pt x="710" y="478"/>
                  </a:lnTo>
                  <a:lnTo>
                    <a:pt x="686" y="474"/>
                  </a:lnTo>
                  <a:lnTo>
                    <a:pt x="669" y="459"/>
                  </a:lnTo>
                  <a:lnTo>
                    <a:pt x="664" y="454"/>
                  </a:lnTo>
                  <a:lnTo>
                    <a:pt x="645" y="450"/>
                  </a:lnTo>
                  <a:lnTo>
                    <a:pt x="626" y="406"/>
                  </a:lnTo>
                  <a:lnTo>
                    <a:pt x="615" y="411"/>
                  </a:lnTo>
                  <a:lnTo>
                    <a:pt x="605" y="377"/>
                  </a:lnTo>
                  <a:lnTo>
                    <a:pt x="601" y="364"/>
                  </a:lnTo>
                  <a:lnTo>
                    <a:pt x="585" y="370"/>
                  </a:lnTo>
                  <a:lnTo>
                    <a:pt x="570" y="374"/>
                  </a:lnTo>
                  <a:lnTo>
                    <a:pt x="559" y="378"/>
                  </a:lnTo>
                  <a:lnTo>
                    <a:pt x="498" y="398"/>
                  </a:lnTo>
                  <a:lnTo>
                    <a:pt x="486" y="402"/>
                  </a:lnTo>
                  <a:lnTo>
                    <a:pt x="484" y="397"/>
                  </a:lnTo>
                  <a:lnTo>
                    <a:pt x="408" y="416"/>
                  </a:lnTo>
                  <a:lnTo>
                    <a:pt x="399" y="418"/>
                  </a:lnTo>
                  <a:lnTo>
                    <a:pt x="397" y="418"/>
                  </a:lnTo>
                  <a:lnTo>
                    <a:pt x="393" y="420"/>
                  </a:lnTo>
                  <a:lnTo>
                    <a:pt x="390" y="421"/>
                  </a:lnTo>
                  <a:lnTo>
                    <a:pt x="338" y="433"/>
                  </a:lnTo>
                  <a:lnTo>
                    <a:pt x="325" y="437"/>
                  </a:lnTo>
                  <a:lnTo>
                    <a:pt x="285" y="447"/>
                  </a:lnTo>
                  <a:lnTo>
                    <a:pt x="203" y="485"/>
                  </a:lnTo>
                  <a:lnTo>
                    <a:pt x="200" y="470"/>
                  </a:lnTo>
                  <a:lnTo>
                    <a:pt x="145" y="484"/>
                  </a:lnTo>
                  <a:lnTo>
                    <a:pt x="133" y="488"/>
                  </a:lnTo>
                  <a:lnTo>
                    <a:pt x="42" y="508"/>
                  </a:lnTo>
                  <a:lnTo>
                    <a:pt x="24" y="512"/>
                  </a:lnTo>
                  <a:lnTo>
                    <a:pt x="10" y="516"/>
                  </a:lnTo>
                  <a:lnTo>
                    <a:pt x="8" y="517"/>
                  </a:lnTo>
                  <a:lnTo>
                    <a:pt x="0" y="504"/>
                  </a:lnTo>
                  <a:lnTo>
                    <a:pt x="0" y="488"/>
                  </a:lnTo>
                  <a:lnTo>
                    <a:pt x="1" y="332"/>
                  </a:lnTo>
                  <a:lnTo>
                    <a:pt x="3" y="287"/>
                  </a:lnTo>
                  <a:lnTo>
                    <a:pt x="3" y="264"/>
                  </a:lnTo>
                  <a:lnTo>
                    <a:pt x="3" y="238"/>
                  </a:lnTo>
                  <a:lnTo>
                    <a:pt x="56" y="225"/>
                  </a:lnTo>
                  <a:lnTo>
                    <a:pt x="65" y="222"/>
                  </a:lnTo>
                  <a:lnTo>
                    <a:pt x="71" y="221"/>
                  </a:lnTo>
                  <a:lnTo>
                    <a:pt x="72" y="221"/>
                  </a:lnTo>
                  <a:lnTo>
                    <a:pt x="77" y="220"/>
                  </a:lnTo>
                  <a:lnTo>
                    <a:pt x="96" y="215"/>
                  </a:lnTo>
                  <a:lnTo>
                    <a:pt x="147" y="204"/>
                  </a:lnTo>
                  <a:lnTo>
                    <a:pt x="216" y="187"/>
                  </a:lnTo>
                  <a:lnTo>
                    <a:pt x="227" y="185"/>
                  </a:lnTo>
                  <a:lnTo>
                    <a:pt x="253" y="178"/>
                  </a:lnTo>
                  <a:lnTo>
                    <a:pt x="259" y="177"/>
                  </a:lnTo>
                  <a:lnTo>
                    <a:pt x="277" y="173"/>
                  </a:lnTo>
                  <a:lnTo>
                    <a:pt x="338" y="158"/>
                  </a:lnTo>
                  <a:lnTo>
                    <a:pt x="366" y="150"/>
                  </a:lnTo>
                  <a:lnTo>
                    <a:pt x="375" y="149"/>
                  </a:lnTo>
                  <a:lnTo>
                    <a:pt x="384" y="147"/>
                  </a:lnTo>
                  <a:lnTo>
                    <a:pt x="552" y="104"/>
                  </a:lnTo>
                  <a:lnTo>
                    <a:pt x="556" y="91"/>
                  </a:lnTo>
                  <a:lnTo>
                    <a:pt x="558" y="86"/>
                  </a:lnTo>
                  <a:lnTo>
                    <a:pt x="559" y="85"/>
                  </a:lnTo>
                  <a:lnTo>
                    <a:pt x="561" y="84"/>
                  </a:lnTo>
                  <a:lnTo>
                    <a:pt x="604" y="44"/>
                  </a:lnTo>
                  <a:lnTo>
                    <a:pt x="607" y="22"/>
                  </a:lnTo>
                  <a:lnTo>
                    <a:pt x="664" y="0"/>
                  </a:lnTo>
                  <a:lnTo>
                    <a:pt x="703" y="65"/>
                  </a:lnTo>
                  <a:lnTo>
                    <a:pt x="739" y="53"/>
                  </a:lnTo>
                  <a:lnTo>
                    <a:pt x="746" y="81"/>
                  </a:lnTo>
                  <a:lnTo>
                    <a:pt x="713" y="111"/>
                  </a:lnTo>
                  <a:lnTo>
                    <a:pt x="682" y="180"/>
                  </a:lnTo>
                  <a:lnTo>
                    <a:pt x="676" y="172"/>
                  </a:lnTo>
                  <a:lnTo>
                    <a:pt x="677" y="198"/>
                  </a:lnTo>
                  <a:lnTo>
                    <a:pt x="697" y="216"/>
                  </a:lnTo>
                  <a:lnTo>
                    <a:pt x="698" y="216"/>
                  </a:lnTo>
                  <a:lnTo>
                    <a:pt x="729" y="228"/>
                  </a:lnTo>
                  <a:lnTo>
                    <a:pt x="742" y="226"/>
                  </a:lnTo>
                  <a:lnTo>
                    <a:pt x="821" y="306"/>
                  </a:lnTo>
                  <a:lnTo>
                    <a:pt x="793" y="316"/>
                  </a:lnTo>
                  <a:lnTo>
                    <a:pt x="821" y="330"/>
                  </a:lnTo>
                  <a:lnTo>
                    <a:pt x="832" y="325"/>
                  </a:lnTo>
                  <a:lnTo>
                    <a:pt x="860" y="373"/>
                  </a:lnTo>
                  <a:lnTo>
                    <a:pt x="876" y="383"/>
                  </a:lnTo>
                  <a:lnTo>
                    <a:pt x="950" y="382"/>
                  </a:lnTo>
                  <a:lnTo>
                    <a:pt x="1001" y="341"/>
                  </a:lnTo>
                  <a:lnTo>
                    <a:pt x="999" y="303"/>
                  </a:lnTo>
                  <a:lnTo>
                    <a:pt x="981" y="307"/>
                  </a:lnTo>
                  <a:lnTo>
                    <a:pt x="944" y="241"/>
                  </a:lnTo>
                  <a:lnTo>
                    <a:pt x="986" y="262"/>
                  </a:lnTo>
                  <a:lnTo>
                    <a:pt x="1043" y="370"/>
                  </a:lnTo>
                  <a:lnTo>
                    <a:pt x="1040" y="426"/>
                  </a:lnTo>
                  <a:lnTo>
                    <a:pt x="1034" y="385"/>
                  </a:lnTo>
                  <a:lnTo>
                    <a:pt x="1025" y="380"/>
                  </a:lnTo>
                  <a:lnTo>
                    <a:pt x="927" y="432"/>
                  </a:lnTo>
                  <a:lnTo>
                    <a:pt x="899" y="466"/>
                  </a:lnTo>
                  <a:lnTo>
                    <a:pt x="865" y="480"/>
                  </a:lnTo>
                  <a:lnTo>
                    <a:pt x="856" y="494"/>
                  </a:lnTo>
                  <a:lnTo>
                    <a:pt x="788" y="555"/>
                  </a:lnTo>
                  <a:lnTo>
                    <a:pt x="793" y="541"/>
                  </a:lnTo>
                  <a:lnTo>
                    <a:pt x="847" y="493"/>
                  </a:lnTo>
                  <a:lnTo>
                    <a:pt x="851" y="450"/>
                  </a:lnTo>
                  <a:lnTo>
                    <a:pt x="838" y="431"/>
                  </a:lnTo>
                  <a:lnTo>
                    <a:pt x="835" y="428"/>
                  </a:lnTo>
                  <a:close/>
                </a:path>
              </a:pathLst>
            </a:custGeom>
            <a:solidFill>
              <a:schemeClr val="tx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26" name="Freeform 325"/>
            <p:cNvSpPr>
              <a:spLocks noChangeAspect="1"/>
            </p:cNvSpPr>
            <p:nvPr/>
          </p:nvSpPr>
          <p:spPr bwMode="auto">
            <a:xfrm>
              <a:off x="10264" y="3966"/>
              <a:ext cx="59" cy="42"/>
            </a:xfrm>
            <a:custGeom>
              <a:avLst/>
              <a:gdLst>
                <a:gd name="T0" fmla="*/ 0 w 109"/>
                <a:gd name="T1" fmla="*/ 3 h 83"/>
                <a:gd name="T2" fmla="*/ 1 w 109"/>
                <a:gd name="T3" fmla="*/ 3 h 83"/>
                <a:gd name="T4" fmla="*/ 1 w 109"/>
                <a:gd name="T5" fmla="*/ 3 h 83"/>
                <a:gd name="T6" fmla="*/ 5 w 109"/>
                <a:gd name="T7" fmla="*/ 2 h 83"/>
                <a:gd name="T8" fmla="*/ 4 w 109"/>
                <a:gd name="T9" fmla="*/ 1 h 83"/>
                <a:gd name="T10" fmla="*/ 2 w 109"/>
                <a:gd name="T11" fmla="*/ 0 h 83"/>
                <a:gd name="T12" fmla="*/ 1 w 109"/>
                <a:gd name="T13" fmla="*/ 2 h 83"/>
                <a:gd name="T14" fmla="*/ 0 w 109"/>
                <a:gd name="T15" fmla="*/ 3 h 83"/>
                <a:gd name="T16" fmla="*/ 0 60000 65536"/>
                <a:gd name="T17" fmla="*/ 0 60000 65536"/>
                <a:gd name="T18" fmla="*/ 0 60000 65536"/>
                <a:gd name="T19" fmla="*/ 0 60000 65536"/>
                <a:gd name="T20" fmla="*/ 0 60000 65536"/>
                <a:gd name="T21" fmla="*/ 0 60000 65536"/>
                <a:gd name="T22" fmla="*/ 0 60000 65536"/>
                <a:gd name="T23" fmla="*/ 0 60000 65536"/>
                <a:gd name="T24" fmla="*/ 0 w 109"/>
                <a:gd name="T25" fmla="*/ 0 h 83"/>
                <a:gd name="T26" fmla="*/ 109 w 109"/>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9" h="83">
                  <a:moveTo>
                    <a:pt x="0" y="70"/>
                  </a:moveTo>
                  <a:lnTo>
                    <a:pt x="22" y="83"/>
                  </a:lnTo>
                  <a:lnTo>
                    <a:pt x="28" y="69"/>
                  </a:lnTo>
                  <a:lnTo>
                    <a:pt x="109" y="36"/>
                  </a:lnTo>
                  <a:lnTo>
                    <a:pt x="96" y="17"/>
                  </a:lnTo>
                  <a:lnTo>
                    <a:pt x="52" y="0"/>
                  </a:lnTo>
                  <a:lnTo>
                    <a:pt x="22" y="52"/>
                  </a:lnTo>
                  <a:lnTo>
                    <a:pt x="0" y="70"/>
                  </a:lnTo>
                  <a:close/>
                </a:path>
              </a:pathLst>
            </a:custGeom>
            <a:no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27" name="Freeform 326"/>
            <p:cNvSpPr>
              <a:spLocks noChangeAspect="1"/>
            </p:cNvSpPr>
            <p:nvPr/>
          </p:nvSpPr>
          <p:spPr bwMode="auto">
            <a:xfrm>
              <a:off x="10353" y="3961"/>
              <a:ext cx="45" cy="27"/>
            </a:xfrm>
            <a:custGeom>
              <a:avLst/>
              <a:gdLst>
                <a:gd name="T0" fmla="*/ 0 w 82"/>
                <a:gd name="T1" fmla="*/ 1 h 58"/>
                <a:gd name="T2" fmla="*/ 1 w 82"/>
                <a:gd name="T3" fmla="*/ 1 h 58"/>
                <a:gd name="T4" fmla="*/ 3 w 82"/>
                <a:gd name="T5" fmla="*/ 1 h 58"/>
                <a:gd name="T6" fmla="*/ 4 w 82"/>
                <a:gd name="T7" fmla="*/ 0 h 58"/>
                <a:gd name="T8" fmla="*/ 4 w 82"/>
                <a:gd name="T9" fmla="*/ 0 h 58"/>
                <a:gd name="T10" fmla="*/ 3 w 82"/>
                <a:gd name="T11" fmla="*/ 0 h 58"/>
                <a:gd name="T12" fmla="*/ 3 w 82"/>
                <a:gd name="T13" fmla="*/ 0 h 58"/>
                <a:gd name="T14" fmla="*/ 3 w 82"/>
                <a:gd name="T15" fmla="*/ 1 h 58"/>
                <a:gd name="T16" fmla="*/ 1 w 82"/>
                <a:gd name="T17" fmla="*/ 1 h 58"/>
                <a:gd name="T18" fmla="*/ 0 w 82"/>
                <a:gd name="T19" fmla="*/ 1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
                <a:gd name="T31" fmla="*/ 0 h 58"/>
                <a:gd name="T32" fmla="*/ 82 w 82"/>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 h="58">
                  <a:moveTo>
                    <a:pt x="0" y="50"/>
                  </a:moveTo>
                  <a:lnTo>
                    <a:pt x="5" y="55"/>
                  </a:lnTo>
                  <a:lnTo>
                    <a:pt x="62" y="58"/>
                  </a:lnTo>
                  <a:lnTo>
                    <a:pt x="82" y="24"/>
                  </a:lnTo>
                  <a:lnTo>
                    <a:pt x="75" y="17"/>
                  </a:lnTo>
                  <a:lnTo>
                    <a:pt x="54" y="0"/>
                  </a:lnTo>
                  <a:lnTo>
                    <a:pt x="64" y="21"/>
                  </a:lnTo>
                  <a:lnTo>
                    <a:pt x="55" y="37"/>
                  </a:lnTo>
                  <a:lnTo>
                    <a:pt x="21" y="51"/>
                  </a:lnTo>
                  <a:lnTo>
                    <a:pt x="0" y="50"/>
                  </a:lnTo>
                  <a:close/>
                </a:path>
              </a:pathLst>
            </a:custGeom>
            <a:no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28" name="Freeform 327"/>
            <p:cNvSpPr>
              <a:spLocks noChangeAspect="1"/>
            </p:cNvSpPr>
            <p:nvPr/>
          </p:nvSpPr>
          <p:spPr bwMode="auto">
            <a:xfrm>
              <a:off x="9894" y="3282"/>
              <a:ext cx="285" cy="528"/>
            </a:xfrm>
            <a:custGeom>
              <a:avLst/>
              <a:gdLst>
                <a:gd name="T0" fmla="*/ 1 w 512"/>
                <a:gd name="T1" fmla="*/ 21 h 1070"/>
                <a:gd name="T2" fmla="*/ 1 w 512"/>
                <a:gd name="T3" fmla="*/ 21 h 1070"/>
                <a:gd name="T4" fmla="*/ 1 w 512"/>
                <a:gd name="T5" fmla="*/ 20 h 1070"/>
                <a:gd name="T6" fmla="*/ 1 w 512"/>
                <a:gd name="T7" fmla="*/ 19 h 1070"/>
                <a:gd name="T8" fmla="*/ 1 w 512"/>
                <a:gd name="T9" fmla="*/ 17 h 1070"/>
                <a:gd name="T10" fmla="*/ 2 w 512"/>
                <a:gd name="T11" fmla="*/ 15 h 1070"/>
                <a:gd name="T12" fmla="*/ 2 w 512"/>
                <a:gd name="T13" fmla="*/ 15 h 1070"/>
                <a:gd name="T14" fmla="*/ 1 w 512"/>
                <a:gd name="T15" fmla="*/ 14 h 1070"/>
                <a:gd name="T16" fmla="*/ 1 w 512"/>
                <a:gd name="T17" fmla="*/ 13 h 1070"/>
                <a:gd name="T18" fmla="*/ 3 w 512"/>
                <a:gd name="T19" fmla="*/ 12 h 1070"/>
                <a:gd name="T20" fmla="*/ 4 w 512"/>
                <a:gd name="T21" fmla="*/ 12 h 1070"/>
                <a:gd name="T22" fmla="*/ 4 w 512"/>
                <a:gd name="T23" fmla="*/ 11 h 1070"/>
                <a:gd name="T24" fmla="*/ 6 w 512"/>
                <a:gd name="T25" fmla="*/ 10 h 1070"/>
                <a:gd name="T26" fmla="*/ 4 w 512"/>
                <a:gd name="T27" fmla="*/ 7 h 1070"/>
                <a:gd name="T28" fmla="*/ 5 w 512"/>
                <a:gd name="T29" fmla="*/ 5 h 1070"/>
                <a:gd name="T30" fmla="*/ 4 w 512"/>
                <a:gd name="T31" fmla="*/ 4 h 1070"/>
                <a:gd name="T32" fmla="*/ 4 w 512"/>
                <a:gd name="T33" fmla="*/ 1 h 1070"/>
                <a:gd name="T34" fmla="*/ 7 w 512"/>
                <a:gd name="T35" fmla="*/ 0 h 1070"/>
                <a:gd name="T36" fmla="*/ 7 w 512"/>
                <a:gd name="T37" fmla="*/ 0 h 1070"/>
                <a:gd name="T38" fmla="*/ 8 w 512"/>
                <a:gd name="T39" fmla="*/ 0 h 1070"/>
                <a:gd name="T40" fmla="*/ 9 w 512"/>
                <a:gd name="T41" fmla="*/ 0 h 1070"/>
                <a:gd name="T42" fmla="*/ 9 w 512"/>
                <a:gd name="T43" fmla="*/ 0 h 1070"/>
                <a:gd name="T44" fmla="*/ 9 w 512"/>
                <a:gd name="T45" fmla="*/ 1 h 1070"/>
                <a:gd name="T46" fmla="*/ 13 w 512"/>
                <a:gd name="T47" fmla="*/ 6 h 1070"/>
                <a:gd name="T48" fmla="*/ 16 w 512"/>
                <a:gd name="T49" fmla="*/ 11 h 1070"/>
                <a:gd name="T50" fmla="*/ 16 w 512"/>
                <a:gd name="T51" fmla="*/ 11 h 1070"/>
                <a:gd name="T52" fmla="*/ 18 w 512"/>
                <a:gd name="T53" fmla="*/ 14 h 1070"/>
                <a:gd name="T54" fmla="*/ 19 w 512"/>
                <a:gd name="T55" fmla="*/ 16 h 1070"/>
                <a:gd name="T56" fmla="*/ 19 w 512"/>
                <a:gd name="T57" fmla="*/ 17 h 1070"/>
                <a:gd name="T58" fmla="*/ 21 w 512"/>
                <a:gd name="T59" fmla="*/ 19 h 1070"/>
                <a:gd name="T60" fmla="*/ 21 w 512"/>
                <a:gd name="T61" fmla="*/ 19 h 1070"/>
                <a:gd name="T62" fmla="*/ 22 w 512"/>
                <a:gd name="T63" fmla="*/ 21 h 1070"/>
                <a:gd name="T64" fmla="*/ 24 w 512"/>
                <a:gd name="T65" fmla="*/ 22 h 1070"/>
                <a:gd name="T66" fmla="*/ 25 w 512"/>
                <a:gd name="T67" fmla="*/ 23 h 1070"/>
                <a:gd name="T68" fmla="*/ 27 w 512"/>
                <a:gd name="T69" fmla="*/ 23 h 1070"/>
                <a:gd name="T70" fmla="*/ 27 w 512"/>
                <a:gd name="T71" fmla="*/ 23 h 1070"/>
                <a:gd name="T72" fmla="*/ 28 w 512"/>
                <a:gd name="T73" fmla="*/ 24 h 1070"/>
                <a:gd name="T74" fmla="*/ 27 w 512"/>
                <a:gd name="T75" fmla="*/ 24 h 1070"/>
                <a:gd name="T76" fmla="*/ 27 w 512"/>
                <a:gd name="T77" fmla="*/ 25 h 1070"/>
                <a:gd name="T78" fmla="*/ 27 w 512"/>
                <a:gd name="T79" fmla="*/ 26 h 1070"/>
                <a:gd name="T80" fmla="*/ 24 w 512"/>
                <a:gd name="T81" fmla="*/ 27 h 1070"/>
                <a:gd name="T82" fmla="*/ 23 w 512"/>
                <a:gd name="T83" fmla="*/ 27 h 1070"/>
                <a:gd name="T84" fmla="*/ 21 w 512"/>
                <a:gd name="T85" fmla="*/ 28 h 1070"/>
                <a:gd name="T86" fmla="*/ 21 w 512"/>
                <a:gd name="T87" fmla="*/ 28 h 1070"/>
                <a:gd name="T88" fmla="*/ 21 w 512"/>
                <a:gd name="T89" fmla="*/ 28 h 1070"/>
                <a:gd name="T90" fmla="*/ 21 w 512"/>
                <a:gd name="T91" fmla="*/ 29 h 1070"/>
                <a:gd name="T92" fmla="*/ 21 w 512"/>
                <a:gd name="T93" fmla="*/ 29 h 1070"/>
                <a:gd name="T94" fmla="*/ 12 w 512"/>
                <a:gd name="T95" fmla="*/ 30 h 1070"/>
                <a:gd name="T96" fmla="*/ 12 w 512"/>
                <a:gd name="T97" fmla="*/ 30 h 1070"/>
                <a:gd name="T98" fmla="*/ 11 w 512"/>
                <a:gd name="T99" fmla="*/ 30 h 1070"/>
                <a:gd name="T100" fmla="*/ 9 w 512"/>
                <a:gd name="T101" fmla="*/ 31 h 1070"/>
                <a:gd name="T102" fmla="*/ 6 w 512"/>
                <a:gd name="T103" fmla="*/ 31 h 1070"/>
                <a:gd name="T104" fmla="*/ 5 w 512"/>
                <a:gd name="T105" fmla="*/ 31 h 1070"/>
                <a:gd name="T106" fmla="*/ 5 w 512"/>
                <a:gd name="T107" fmla="*/ 31 h 1070"/>
                <a:gd name="T108" fmla="*/ 3 w 512"/>
                <a:gd name="T109" fmla="*/ 32 h 1070"/>
                <a:gd name="T110" fmla="*/ 1 w 512"/>
                <a:gd name="T111" fmla="*/ 29 h 1070"/>
                <a:gd name="T112" fmla="*/ 2 w 512"/>
                <a:gd name="T113" fmla="*/ 28 h 1070"/>
                <a:gd name="T114" fmla="*/ 1 w 512"/>
                <a:gd name="T115" fmla="*/ 27 h 1070"/>
                <a:gd name="T116" fmla="*/ 1 w 512"/>
                <a:gd name="T117" fmla="*/ 26 h 1070"/>
                <a:gd name="T118" fmla="*/ 1 w 512"/>
                <a:gd name="T119" fmla="*/ 23 h 1070"/>
                <a:gd name="T120" fmla="*/ 0 w 512"/>
                <a:gd name="T121" fmla="*/ 22 h 1070"/>
                <a:gd name="T122" fmla="*/ 1 w 512"/>
                <a:gd name="T123" fmla="*/ 21 h 10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12"/>
                <a:gd name="T187" fmla="*/ 0 h 1070"/>
                <a:gd name="T188" fmla="*/ 512 w 512"/>
                <a:gd name="T189" fmla="*/ 1070 h 107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12" h="1070">
                  <a:moveTo>
                    <a:pt x="10" y="732"/>
                  </a:moveTo>
                  <a:lnTo>
                    <a:pt x="7" y="722"/>
                  </a:lnTo>
                  <a:lnTo>
                    <a:pt x="16" y="674"/>
                  </a:lnTo>
                  <a:lnTo>
                    <a:pt x="26" y="658"/>
                  </a:lnTo>
                  <a:lnTo>
                    <a:pt x="27" y="567"/>
                  </a:lnTo>
                  <a:lnTo>
                    <a:pt x="35" y="512"/>
                  </a:lnTo>
                  <a:lnTo>
                    <a:pt x="29" y="501"/>
                  </a:lnTo>
                  <a:lnTo>
                    <a:pt x="16" y="467"/>
                  </a:lnTo>
                  <a:lnTo>
                    <a:pt x="24" y="434"/>
                  </a:lnTo>
                  <a:lnTo>
                    <a:pt x="64" y="414"/>
                  </a:lnTo>
                  <a:lnTo>
                    <a:pt x="68" y="401"/>
                  </a:lnTo>
                  <a:lnTo>
                    <a:pt x="78" y="386"/>
                  </a:lnTo>
                  <a:lnTo>
                    <a:pt x="116" y="338"/>
                  </a:lnTo>
                  <a:lnTo>
                    <a:pt x="77" y="247"/>
                  </a:lnTo>
                  <a:lnTo>
                    <a:pt x="96" y="176"/>
                  </a:lnTo>
                  <a:lnTo>
                    <a:pt x="83" y="139"/>
                  </a:lnTo>
                  <a:lnTo>
                    <a:pt x="74" y="50"/>
                  </a:lnTo>
                  <a:lnTo>
                    <a:pt x="122" y="24"/>
                  </a:lnTo>
                  <a:lnTo>
                    <a:pt x="128" y="29"/>
                  </a:lnTo>
                  <a:lnTo>
                    <a:pt x="156" y="21"/>
                  </a:lnTo>
                  <a:lnTo>
                    <a:pt x="159" y="0"/>
                  </a:lnTo>
                  <a:lnTo>
                    <a:pt x="169" y="17"/>
                  </a:lnTo>
                  <a:lnTo>
                    <a:pt x="175" y="34"/>
                  </a:lnTo>
                  <a:lnTo>
                    <a:pt x="235" y="202"/>
                  </a:lnTo>
                  <a:lnTo>
                    <a:pt x="294" y="374"/>
                  </a:lnTo>
                  <a:lnTo>
                    <a:pt x="298" y="386"/>
                  </a:lnTo>
                  <a:lnTo>
                    <a:pt x="328" y="478"/>
                  </a:lnTo>
                  <a:lnTo>
                    <a:pt x="353" y="555"/>
                  </a:lnTo>
                  <a:lnTo>
                    <a:pt x="360" y="571"/>
                  </a:lnTo>
                  <a:lnTo>
                    <a:pt x="389" y="646"/>
                  </a:lnTo>
                  <a:lnTo>
                    <a:pt x="389" y="648"/>
                  </a:lnTo>
                  <a:lnTo>
                    <a:pt x="410" y="721"/>
                  </a:lnTo>
                  <a:lnTo>
                    <a:pt x="454" y="746"/>
                  </a:lnTo>
                  <a:lnTo>
                    <a:pt x="473" y="792"/>
                  </a:lnTo>
                  <a:lnTo>
                    <a:pt x="497" y="802"/>
                  </a:lnTo>
                  <a:lnTo>
                    <a:pt x="498" y="802"/>
                  </a:lnTo>
                  <a:lnTo>
                    <a:pt x="512" y="806"/>
                  </a:lnTo>
                  <a:lnTo>
                    <a:pt x="510" y="807"/>
                  </a:lnTo>
                  <a:lnTo>
                    <a:pt x="503" y="866"/>
                  </a:lnTo>
                  <a:lnTo>
                    <a:pt x="502" y="885"/>
                  </a:lnTo>
                  <a:lnTo>
                    <a:pt x="445" y="907"/>
                  </a:lnTo>
                  <a:lnTo>
                    <a:pt x="442" y="929"/>
                  </a:lnTo>
                  <a:lnTo>
                    <a:pt x="399" y="969"/>
                  </a:lnTo>
                  <a:lnTo>
                    <a:pt x="397" y="970"/>
                  </a:lnTo>
                  <a:lnTo>
                    <a:pt x="396" y="971"/>
                  </a:lnTo>
                  <a:lnTo>
                    <a:pt x="394" y="976"/>
                  </a:lnTo>
                  <a:lnTo>
                    <a:pt x="390" y="989"/>
                  </a:lnTo>
                  <a:lnTo>
                    <a:pt x="222" y="1032"/>
                  </a:lnTo>
                  <a:lnTo>
                    <a:pt x="213" y="1034"/>
                  </a:lnTo>
                  <a:lnTo>
                    <a:pt x="204" y="1035"/>
                  </a:lnTo>
                  <a:lnTo>
                    <a:pt x="176" y="1043"/>
                  </a:lnTo>
                  <a:lnTo>
                    <a:pt x="115" y="1058"/>
                  </a:lnTo>
                  <a:lnTo>
                    <a:pt x="97" y="1062"/>
                  </a:lnTo>
                  <a:lnTo>
                    <a:pt x="91" y="1063"/>
                  </a:lnTo>
                  <a:lnTo>
                    <a:pt x="65" y="1070"/>
                  </a:lnTo>
                  <a:lnTo>
                    <a:pt x="22" y="993"/>
                  </a:lnTo>
                  <a:lnTo>
                    <a:pt x="36" y="967"/>
                  </a:lnTo>
                  <a:lnTo>
                    <a:pt x="22" y="905"/>
                  </a:lnTo>
                  <a:lnTo>
                    <a:pt x="20" y="878"/>
                  </a:lnTo>
                  <a:lnTo>
                    <a:pt x="7" y="776"/>
                  </a:lnTo>
                  <a:lnTo>
                    <a:pt x="0" y="744"/>
                  </a:lnTo>
                  <a:lnTo>
                    <a:pt x="10" y="732"/>
                  </a:lnTo>
                  <a:close/>
                </a:path>
              </a:pathLst>
            </a:custGeom>
            <a:solidFill>
              <a:schemeClr val="bg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29" name="Freeform 328"/>
            <p:cNvSpPr>
              <a:spLocks noChangeAspect="1"/>
            </p:cNvSpPr>
            <p:nvPr/>
          </p:nvSpPr>
          <p:spPr bwMode="auto">
            <a:xfrm>
              <a:off x="10074" y="3899"/>
              <a:ext cx="137" cy="153"/>
            </a:xfrm>
            <a:custGeom>
              <a:avLst/>
              <a:gdLst>
                <a:gd name="T0" fmla="*/ 11 w 245"/>
                <a:gd name="T1" fmla="*/ 3 h 307"/>
                <a:gd name="T2" fmla="*/ 12 w 245"/>
                <a:gd name="T3" fmla="*/ 3 h 307"/>
                <a:gd name="T4" fmla="*/ 12 w 245"/>
                <a:gd name="T5" fmla="*/ 4 h 307"/>
                <a:gd name="T6" fmla="*/ 13 w 245"/>
                <a:gd name="T7" fmla="*/ 5 h 307"/>
                <a:gd name="T8" fmla="*/ 12 w 245"/>
                <a:gd name="T9" fmla="*/ 6 h 307"/>
                <a:gd name="T10" fmla="*/ 12 w 245"/>
                <a:gd name="T11" fmla="*/ 5 h 307"/>
                <a:gd name="T12" fmla="*/ 12 w 245"/>
                <a:gd name="T13" fmla="*/ 5 h 307"/>
                <a:gd name="T14" fmla="*/ 11 w 245"/>
                <a:gd name="T15" fmla="*/ 6 h 307"/>
                <a:gd name="T16" fmla="*/ 9 w 245"/>
                <a:gd name="T17" fmla="*/ 6 h 307"/>
                <a:gd name="T18" fmla="*/ 8 w 245"/>
                <a:gd name="T19" fmla="*/ 7 h 307"/>
                <a:gd name="T20" fmla="*/ 7 w 245"/>
                <a:gd name="T21" fmla="*/ 8 h 307"/>
                <a:gd name="T22" fmla="*/ 3 w 245"/>
                <a:gd name="T23" fmla="*/ 9 h 307"/>
                <a:gd name="T24" fmla="*/ 2 w 245"/>
                <a:gd name="T25" fmla="*/ 9 h 307"/>
                <a:gd name="T26" fmla="*/ 3 w 245"/>
                <a:gd name="T27" fmla="*/ 9 h 307"/>
                <a:gd name="T28" fmla="*/ 3 w 245"/>
                <a:gd name="T29" fmla="*/ 8 h 307"/>
                <a:gd name="T30" fmla="*/ 2 w 245"/>
                <a:gd name="T31" fmla="*/ 5 h 307"/>
                <a:gd name="T32" fmla="*/ 2 w 245"/>
                <a:gd name="T33" fmla="*/ 5 h 307"/>
                <a:gd name="T34" fmla="*/ 2 w 245"/>
                <a:gd name="T35" fmla="*/ 5 h 307"/>
                <a:gd name="T36" fmla="*/ 2 w 245"/>
                <a:gd name="T37" fmla="*/ 5 h 307"/>
                <a:gd name="T38" fmla="*/ 2 w 245"/>
                <a:gd name="T39" fmla="*/ 5 h 307"/>
                <a:gd name="T40" fmla="*/ 2 w 245"/>
                <a:gd name="T41" fmla="*/ 4 h 307"/>
                <a:gd name="T42" fmla="*/ 2 w 245"/>
                <a:gd name="T43" fmla="*/ 4 h 307"/>
                <a:gd name="T44" fmla="*/ 1 w 245"/>
                <a:gd name="T45" fmla="*/ 2 h 307"/>
                <a:gd name="T46" fmla="*/ 0 w 245"/>
                <a:gd name="T47" fmla="*/ 1 h 307"/>
                <a:gd name="T48" fmla="*/ 1 w 245"/>
                <a:gd name="T49" fmla="*/ 1 h 307"/>
                <a:gd name="T50" fmla="*/ 4 w 245"/>
                <a:gd name="T51" fmla="*/ 0 h 307"/>
                <a:gd name="T52" fmla="*/ 4 w 245"/>
                <a:gd name="T53" fmla="*/ 0 h 307"/>
                <a:gd name="T54" fmla="*/ 6 w 245"/>
                <a:gd name="T55" fmla="*/ 0 h 307"/>
                <a:gd name="T56" fmla="*/ 6 w 245"/>
                <a:gd name="T57" fmla="*/ 0 h 307"/>
                <a:gd name="T58" fmla="*/ 7 w 245"/>
                <a:gd name="T59" fmla="*/ 0 h 307"/>
                <a:gd name="T60" fmla="*/ 7 w 245"/>
                <a:gd name="T61" fmla="*/ 1 h 307"/>
                <a:gd name="T62" fmla="*/ 8 w 245"/>
                <a:gd name="T63" fmla="*/ 1 h 307"/>
                <a:gd name="T64" fmla="*/ 9 w 245"/>
                <a:gd name="T65" fmla="*/ 2 h 307"/>
                <a:gd name="T66" fmla="*/ 10 w 245"/>
                <a:gd name="T67" fmla="*/ 2 h 307"/>
                <a:gd name="T68" fmla="*/ 10 w 245"/>
                <a:gd name="T69" fmla="*/ 2 h 307"/>
                <a:gd name="T70" fmla="*/ 11 w 245"/>
                <a:gd name="T71" fmla="*/ 3 h 3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5"/>
                <a:gd name="T109" fmla="*/ 0 h 307"/>
                <a:gd name="T110" fmla="*/ 245 w 245"/>
                <a:gd name="T111" fmla="*/ 307 h 30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5" h="307">
                  <a:moveTo>
                    <a:pt x="200" y="110"/>
                  </a:moveTo>
                  <a:lnTo>
                    <a:pt x="224" y="114"/>
                  </a:lnTo>
                  <a:lnTo>
                    <a:pt x="231" y="139"/>
                  </a:lnTo>
                  <a:lnTo>
                    <a:pt x="245" y="174"/>
                  </a:lnTo>
                  <a:lnTo>
                    <a:pt x="230" y="193"/>
                  </a:lnTo>
                  <a:lnTo>
                    <a:pt x="221" y="179"/>
                  </a:lnTo>
                  <a:lnTo>
                    <a:pt x="211" y="181"/>
                  </a:lnTo>
                  <a:lnTo>
                    <a:pt x="197" y="206"/>
                  </a:lnTo>
                  <a:lnTo>
                    <a:pt x="167" y="207"/>
                  </a:lnTo>
                  <a:lnTo>
                    <a:pt x="154" y="254"/>
                  </a:lnTo>
                  <a:lnTo>
                    <a:pt x="118" y="267"/>
                  </a:lnTo>
                  <a:lnTo>
                    <a:pt x="51" y="307"/>
                  </a:lnTo>
                  <a:lnTo>
                    <a:pt x="46" y="299"/>
                  </a:lnTo>
                  <a:lnTo>
                    <a:pt x="52" y="301"/>
                  </a:lnTo>
                  <a:lnTo>
                    <a:pt x="63" y="259"/>
                  </a:lnTo>
                  <a:lnTo>
                    <a:pt x="47" y="191"/>
                  </a:lnTo>
                  <a:lnTo>
                    <a:pt x="44" y="181"/>
                  </a:lnTo>
                  <a:lnTo>
                    <a:pt x="43" y="174"/>
                  </a:lnTo>
                  <a:lnTo>
                    <a:pt x="41" y="169"/>
                  </a:lnTo>
                  <a:lnTo>
                    <a:pt x="39" y="164"/>
                  </a:lnTo>
                  <a:lnTo>
                    <a:pt x="33" y="143"/>
                  </a:lnTo>
                  <a:lnTo>
                    <a:pt x="30" y="134"/>
                  </a:lnTo>
                  <a:lnTo>
                    <a:pt x="9" y="67"/>
                  </a:lnTo>
                  <a:lnTo>
                    <a:pt x="0" y="38"/>
                  </a:lnTo>
                  <a:lnTo>
                    <a:pt x="12" y="34"/>
                  </a:lnTo>
                  <a:lnTo>
                    <a:pt x="73" y="14"/>
                  </a:lnTo>
                  <a:lnTo>
                    <a:pt x="84" y="10"/>
                  </a:lnTo>
                  <a:lnTo>
                    <a:pt x="99" y="6"/>
                  </a:lnTo>
                  <a:lnTo>
                    <a:pt x="115" y="0"/>
                  </a:lnTo>
                  <a:lnTo>
                    <a:pt x="119" y="13"/>
                  </a:lnTo>
                  <a:lnTo>
                    <a:pt x="129" y="47"/>
                  </a:lnTo>
                  <a:lnTo>
                    <a:pt x="140" y="42"/>
                  </a:lnTo>
                  <a:lnTo>
                    <a:pt x="159" y="86"/>
                  </a:lnTo>
                  <a:lnTo>
                    <a:pt x="178" y="90"/>
                  </a:lnTo>
                  <a:lnTo>
                    <a:pt x="183" y="95"/>
                  </a:lnTo>
                  <a:lnTo>
                    <a:pt x="200" y="110"/>
                  </a:lnTo>
                  <a:close/>
                </a:path>
              </a:pathLst>
            </a:custGeom>
            <a:solidFill>
              <a:schemeClr val="tx2">
                <a:lumMod val="60000"/>
                <a:lumOff val="40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30" name="Freeform 329"/>
            <p:cNvSpPr>
              <a:spLocks noChangeAspect="1"/>
            </p:cNvSpPr>
            <p:nvPr/>
          </p:nvSpPr>
          <p:spPr bwMode="auto">
            <a:xfrm>
              <a:off x="9667" y="3350"/>
              <a:ext cx="290" cy="488"/>
            </a:xfrm>
            <a:custGeom>
              <a:avLst/>
              <a:gdLst>
                <a:gd name="T0" fmla="*/ 6 w 524"/>
                <a:gd name="T1" fmla="*/ 18 h 985"/>
                <a:gd name="T2" fmla="*/ 6 w 524"/>
                <a:gd name="T3" fmla="*/ 20 h 985"/>
                <a:gd name="T4" fmla="*/ 8 w 524"/>
                <a:gd name="T5" fmla="*/ 20 h 985"/>
                <a:gd name="T6" fmla="*/ 10 w 524"/>
                <a:gd name="T7" fmla="*/ 23 h 985"/>
                <a:gd name="T8" fmla="*/ 11 w 524"/>
                <a:gd name="T9" fmla="*/ 24 h 985"/>
                <a:gd name="T10" fmla="*/ 11 w 524"/>
                <a:gd name="T11" fmla="*/ 25 h 985"/>
                <a:gd name="T12" fmla="*/ 12 w 524"/>
                <a:gd name="T13" fmla="*/ 27 h 985"/>
                <a:gd name="T14" fmla="*/ 12 w 524"/>
                <a:gd name="T15" fmla="*/ 28 h 985"/>
                <a:gd name="T16" fmla="*/ 13 w 524"/>
                <a:gd name="T17" fmla="*/ 29 h 985"/>
                <a:gd name="T18" fmla="*/ 13 w 524"/>
                <a:gd name="T19" fmla="*/ 29 h 985"/>
                <a:gd name="T20" fmla="*/ 15 w 524"/>
                <a:gd name="T21" fmla="*/ 29 h 985"/>
                <a:gd name="T22" fmla="*/ 16 w 524"/>
                <a:gd name="T23" fmla="*/ 29 h 985"/>
                <a:gd name="T24" fmla="*/ 17 w 524"/>
                <a:gd name="T25" fmla="*/ 29 h 985"/>
                <a:gd name="T26" fmla="*/ 17 w 524"/>
                <a:gd name="T27" fmla="*/ 29 h 985"/>
                <a:gd name="T28" fmla="*/ 17 w 524"/>
                <a:gd name="T29" fmla="*/ 29 h 985"/>
                <a:gd name="T30" fmla="*/ 18 w 524"/>
                <a:gd name="T31" fmla="*/ 29 h 985"/>
                <a:gd name="T32" fmla="*/ 20 w 524"/>
                <a:gd name="T33" fmla="*/ 28 h 985"/>
                <a:gd name="T34" fmla="*/ 24 w 524"/>
                <a:gd name="T35" fmla="*/ 28 h 985"/>
                <a:gd name="T36" fmla="*/ 24 w 524"/>
                <a:gd name="T37" fmla="*/ 28 h 985"/>
                <a:gd name="T38" fmla="*/ 22 w 524"/>
                <a:gd name="T39" fmla="*/ 26 h 985"/>
                <a:gd name="T40" fmla="*/ 23 w 524"/>
                <a:gd name="T41" fmla="*/ 25 h 985"/>
                <a:gd name="T42" fmla="*/ 22 w 524"/>
                <a:gd name="T43" fmla="*/ 23 h 985"/>
                <a:gd name="T44" fmla="*/ 22 w 524"/>
                <a:gd name="T45" fmla="*/ 22 h 985"/>
                <a:gd name="T46" fmla="*/ 22 w 524"/>
                <a:gd name="T47" fmla="*/ 19 h 985"/>
                <a:gd name="T48" fmla="*/ 21 w 524"/>
                <a:gd name="T49" fmla="*/ 18 h 985"/>
                <a:gd name="T50" fmla="*/ 22 w 524"/>
                <a:gd name="T51" fmla="*/ 18 h 985"/>
                <a:gd name="T52" fmla="*/ 22 w 524"/>
                <a:gd name="T53" fmla="*/ 17 h 985"/>
                <a:gd name="T54" fmla="*/ 22 w 524"/>
                <a:gd name="T55" fmla="*/ 16 h 985"/>
                <a:gd name="T56" fmla="*/ 23 w 524"/>
                <a:gd name="T57" fmla="*/ 15 h 985"/>
                <a:gd name="T58" fmla="*/ 23 w 524"/>
                <a:gd name="T59" fmla="*/ 13 h 985"/>
                <a:gd name="T60" fmla="*/ 23 w 524"/>
                <a:gd name="T61" fmla="*/ 11 h 985"/>
                <a:gd name="T62" fmla="*/ 23 w 524"/>
                <a:gd name="T63" fmla="*/ 11 h 985"/>
                <a:gd name="T64" fmla="*/ 22 w 524"/>
                <a:gd name="T65" fmla="*/ 10 h 985"/>
                <a:gd name="T66" fmla="*/ 22 w 524"/>
                <a:gd name="T67" fmla="*/ 9 h 985"/>
                <a:gd name="T68" fmla="*/ 24 w 524"/>
                <a:gd name="T69" fmla="*/ 8 h 985"/>
                <a:gd name="T70" fmla="*/ 25 w 524"/>
                <a:gd name="T71" fmla="*/ 8 h 985"/>
                <a:gd name="T72" fmla="*/ 25 w 524"/>
                <a:gd name="T73" fmla="*/ 7 h 985"/>
                <a:gd name="T74" fmla="*/ 27 w 524"/>
                <a:gd name="T75" fmla="*/ 6 h 985"/>
                <a:gd name="T76" fmla="*/ 25 w 524"/>
                <a:gd name="T77" fmla="*/ 3 h 985"/>
                <a:gd name="T78" fmla="*/ 26 w 524"/>
                <a:gd name="T79" fmla="*/ 1 h 985"/>
                <a:gd name="T80" fmla="*/ 25 w 524"/>
                <a:gd name="T81" fmla="*/ 0 h 985"/>
                <a:gd name="T82" fmla="*/ 20 w 524"/>
                <a:gd name="T83" fmla="*/ 0 h 985"/>
                <a:gd name="T84" fmla="*/ 11 w 524"/>
                <a:gd name="T85" fmla="*/ 2 h 985"/>
                <a:gd name="T86" fmla="*/ 2 w 524"/>
                <a:gd name="T87" fmla="*/ 3 h 985"/>
                <a:gd name="T88" fmla="*/ 1 w 524"/>
                <a:gd name="T89" fmla="*/ 4 h 985"/>
                <a:gd name="T90" fmla="*/ 0 w 524"/>
                <a:gd name="T91" fmla="*/ 4 h 985"/>
                <a:gd name="T92" fmla="*/ 1 w 524"/>
                <a:gd name="T93" fmla="*/ 6 h 985"/>
                <a:gd name="T94" fmla="*/ 2 w 524"/>
                <a:gd name="T95" fmla="*/ 9 h 985"/>
                <a:gd name="T96" fmla="*/ 2 w 524"/>
                <a:gd name="T97" fmla="*/ 9 h 985"/>
                <a:gd name="T98" fmla="*/ 2 w 524"/>
                <a:gd name="T99" fmla="*/ 9 h 985"/>
                <a:gd name="T100" fmla="*/ 3 w 524"/>
                <a:gd name="T101" fmla="*/ 10 h 985"/>
                <a:gd name="T102" fmla="*/ 4 w 524"/>
                <a:gd name="T103" fmla="*/ 12 h 985"/>
                <a:gd name="T104" fmla="*/ 4 w 524"/>
                <a:gd name="T105" fmla="*/ 13 h 985"/>
                <a:gd name="T106" fmla="*/ 4 w 524"/>
                <a:gd name="T107" fmla="*/ 15 h 985"/>
                <a:gd name="T108" fmla="*/ 6 w 524"/>
                <a:gd name="T109" fmla="*/ 18 h 985"/>
                <a:gd name="T110" fmla="*/ 6 w 524"/>
                <a:gd name="T111" fmla="*/ 18 h 985"/>
                <a:gd name="T112" fmla="*/ 6 w 524"/>
                <a:gd name="T113" fmla="*/ 18 h 985"/>
                <a:gd name="T114" fmla="*/ 6 w 524"/>
                <a:gd name="T115" fmla="*/ 18 h 98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4"/>
                <a:gd name="T175" fmla="*/ 0 h 985"/>
                <a:gd name="T176" fmla="*/ 524 w 524"/>
                <a:gd name="T177" fmla="*/ 985 h 98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4" h="985">
                  <a:moveTo>
                    <a:pt x="121" y="612"/>
                  </a:moveTo>
                  <a:lnTo>
                    <a:pt x="119" y="665"/>
                  </a:lnTo>
                  <a:lnTo>
                    <a:pt x="150" y="655"/>
                  </a:lnTo>
                  <a:lnTo>
                    <a:pt x="194" y="769"/>
                  </a:lnTo>
                  <a:lnTo>
                    <a:pt x="201" y="793"/>
                  </a:lnTo>
                  <a:lnTo>
                    <a:pt x="211" y="841"/>
                  </a:lnTo>
                  <a:lnTo>
                    <a:pt x="226" y="910"/>
                  </a:lnTo>
                  <a:lnTo>
                    <a:pt x="236" y="952"/>
                  </a:lnTo>
                  <a:lnTo>
                    <a:pt x="245" y="985"/>
                  </a:lnTo>
                  <a:lnTo>
                    <a:pt x="249" y="984"/>
                  </a:lnTo>
                  <a:lnTo>
                    <a:pt x="302" y="971"/>
                  </a:lnTo>
                  <a:lnTo>
                    <a:pt x="311" y="968"/>
                  </a:lnTo>
                  <a:lnTo>
                    <a:pt x="317" y="967"/>
                  </a:lnTo>
                  <a:lnTo>
                    <a:pt x="318" y="967"/>
                  </a:lnTo>
                  <a:lnTo>
                    <a:pt x="323" y="966"/>
                  </a:lnTo>
                  <a:lnTo>
                    <a:pt x="342" y="961"/>
                  </a:lnTo>
                  <a:lnTo>
                    <a:pt x="393" y="950"/>
                  </a:lnTo>
                  <a:lnTo>
                    <a:pt x="462" y="933"/>
                  </a:lnTo>
                  <a:lnTo>
                    <a:pt x="473" y="931"/>
                  </a:lnTo>
                  <a:lnTo>
                    <a:pt x="430" y="854"/>
                  </a:lnTo>
                  <a:lnTo>
                    <a:pt x="444" y="828"/>
                  </a:lnTo>
                  <a:lnTo>
                    <a:pt x="430" y="766"/>
                  </a:lnTo>
                  <a:lnTo>
                    <a:pt x="428" y="739"/>
                  </a:lnTo>
                  <a:lnTo>
                    <a:pt x="415" y="637"/>
                  </a:lnTo>
                  <a:lnTo>
                    <a:pt x="408" y="605"/>
                  </a:lnTo>
                  <a:lnTo>
                    <a:pt x="418" y="593"/>
                  </a:lnTo>
                  <a:lnTo>
                    <a:pt x="415" y="583"/>
                  </a:lnTo>
                  <a:lnTo>
                    <a:pt x="424" y="535"/>
                  </a:lnTo>
                  <a:lnTo>
                    <a:pt x="434" y="519"/>
                  </a:lnTo>
                  <a:lnTo>
                    <a:pt x="435" y="428"/>
                  </a:lnTo>
                  <a:lnTo>
                    <a:pt x="443" y="373"/>
                  </a:lnTo>
                  <a:lnTo>
                    <a:pt x="437" y="362"/>
                  </a:lnTo>
                  <a:lnTo>
                    <a:pt x="424" y="328"/>
                  </a:lnTo>
                  <a:lnTo>
                    <a:pt x="432" y="295"/>
                  </a:lnTo>
                  <a:lnTo>
                    <a:pt x="472" y="275"/>
                  </a:lnTo>
                  <a:lnTo>
                    <a:pt x="476" y="262"/>
                  </a:lnTo>
                  <a:lnTo>
                    <a:pt x="486" y="247"/>
                  </a:lnTo>
                  <a:lnTo>
                    <a:pt x="524" y="199"/>
                  </a:lnTo>
                  <a:lnTo>
                    <a:pt x="485" y="108"/>
                  </a:lnTo>
                  <a:lnTo>
                    <a:pt x="504" y="37"/>
                  </a:lnTo>
                  <a:lnTo>
                    <a:pt x="491" y="0"/>
                  </a:lnTo>
                  <a:lnTo>
                    <a:pt x="386" y="31"/>
                  </a:lnTo>
                  <a:lnTo>
                    <a:pt x="212" y="80"/>
                  </a:lnTo>
                  <a:lnTo>
                    <a:pt x="40" y="125"/>
                  </a:lnTo>
                  <a:lnTo>
                    <a:pt x="25" y="130"/>
                  </a:lnTo>
                  <a:lnTo>
                    <a:pt x="0" y="137"/>
                  </a:lnTo>
                  <a:lnTo>
                    <a:pt x="6" y="195"/>
                  </a:lnTo>
                  <a:lnTo>
                    <a:pt x="35" y="303"/>
                  </a:lnTo>
                  <a:lnTo>
                    <a:pt x="40" y="307"/>
                  </a:lnTo>
                  <a:lnTo>
                    <a:pt x="48" y="312"/>
                  </a:lnTo>
                  <a:lnTo>
                    <a:pt x="62" y="327"/>
                  </a:lnTo>
                  <a:lnTo>
                    <a:pt x="83" y="416"/>
                  </a:lnTo>
                  <a:lnTo>
                    <a:pt x="69" y="448"/>
                  </a:lnTo>
                  <a:lnTo>
                    <a:pt x="69" y="496"/>
                  </a:lnTo>
                  <a:lnTo>
                    <a:pt x="111" y="592"/>
                  </a:lnTo>
                  <a:lnTo>
                    <a:pt x="114" y="596"/>
                  </a:lnTo>
                  <a:lnTo>
                    <a:pt x="115" y="597"/>
                  </a:lnTo>
                  <a:lnTo>
                    <a:pt x="121" y="612"/>
                  </a:lnTo>
                  <a:close/>
                </a:path>
              </a:pathLst>
            </a:custGeom>
            <a:solidFill>
              <a:schemeClr val="tx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31" name="Freeform 330"/>
            <p:cNvSpPr>
              <a:spLocks noChangeAspect="1"/>
            </p:cNvSpPr>
            <p:nvPr/>
          </p:nvSpPr>
          <p:spPr bwMode="auto">
            <a:xfrm>
              <a:off x="8365" y="4619"/>
              <a:ext cx="1343" cy="682"/>
            </a:xfrm>
            <a:custGeom>
              <a:avLst/>
              <a:gdLst>
                <a:gd name="T0" fmla="*/ 119 w 2413"/>
                <a:gd name="T1" fmla="*/ 23 h 1378"/>
                <a:gd name="T2" fmla="*/ 122 w 2413"/>
                <a:gd name="T3" fmla="*/ 24 h 1378"/>
                <a:gd name="T4" fmla="*/ 125 w 2413"/>
                <a:gd name="T5" fmla="*/ 29 h 1378"/>
                <a:gd name="T6" fmla="*/ 121 w 2413"/>
                <a:gd name="T7" fmla="*/ 29 h 1378"/>
                <a:gd name="T8" fmla="*/ 115 w 2413"/>
                <a:gd name="T9" fmla="*/ 30 h 1378"/>
                <a:gd name="T10" fmla="*/ 109 w 2413"/>
                <a:gd name="T11" fmla="*/ 31 h 1378"/>
                <a:gd name="T12" fmla="*/ 101 w 2413"/>
                <a:gd name="T13" fmla="*/ 32 h 1378"/>
                <a:gd name="T14" fmla="*/ 95 w 2413"/>
                <a:gd name="T15" fmla="*/ 32 h 1378"/>
                <a:gd name="T16" fmla="*/ 88 w 2413"/>
                <a:gd name="T17" fmla="*/ 33 h 1378"/>
                <a:gd name="T18" fmla="*/ 83 w 2413"/>
                <a:gd name="T19" fmla="*/ 34 h 1378"/>
                <a:gd name="T20" fmla="*/ 81 w 2413"/>
                <a:gd name="T21" fmla="*/ 34 h 1378"/>
                <a:gd name="T22" fmla="*/ 71 w 2413"/>
                <a:gd name="T23" fmla="*/ 35 h 1378"/>
                <a:gd name="T24" fmla="*/ 63 w 2413"/>
                <a:gd name="T25" fmla="*/ 36 h 1378"/>
                <a:gd name="T26" fmla="*/ 56 w 2413"/>
                <a:gd name="T27" fmla="*/ 37 h 1378"/>
                <a:gd name="T28" fmla="*/ 49 w 2413"/>
                <a:gd name="T29" fmla="*/ 37 h 1378"/>
                <a:gd name="T30" fmla="*/ 46 w 2413"/>
                <a:gd name="T31" fmla="*/ 37 h 1378"/>
                <a:gd name="T32" fmla="*/ 39 w 2413"/>
                <a:gd name="T33" fmla="*/ 38 h 1378"/>
                <a:gd name="T34" fmla="*/ 34 w 2413"/>
                <a:gd name="T35" fmla="*/ 38 h 1378"/>
                <a:gd name="T36" fmla="*/ 26 w 2413"/>
                <a:gd name="T37" fmla="*/ 39 h 1378"/>
                <a:gd name="T38" fmla="*/ 23 w 2413"/>
                <a:gd name="T39" fmla="*/ 39 h 1378"/>
                <a:gd name="T40" fmla="*/ 17 w 2413"/>
                <a:gd name="T41" fmla="*/ 40 h 1378"/>
                <a:gd name="T42" fmla="*/ 7 w 2413"/>
                <a:gd name="T43" fmla="*/ 41 h 1378"/>
                <a:gd name="T44" fmla="*/ 1 w 2413"/>
                <a:gd name="T45" fmla="*/ 41 h 1378"/>
                <a:gd name="T46" fmla="*/ 12 w 2413"/>
                <a:gd name="T47" fmla="*/ 37 h 1378"/>
                <a:gd name="T48" fmla="*/ 16 w 2413"/>
                <a:gd name="T49" fmla="*/ 33 h 1378"/>
                <a:gd name="T50" fmla="*/ 22 w 2413"/>
                <a:gd name="T51" fmla="*/ 30 h 1378"/>
                <a:gd name="T52" fmla="*/ 26 w 2413"/>
                <a:gd name="T53" fmla="*/ 30 h 1378"/>
                <a:gd name="T54" fmla="*/ 37 w 2413"/>
                <a:gd name="T55" fmla="*/ 30 h 1378"/>
                <a:gd name="T56" fmla="*/ 42 w 2413"/>
                <a:gd name="T57" fmla="*/ 29 h 1378"/>
                <a:gd name="T58" fmla="*/ 50 w 2413"/>
                <a:gd name="T59" fmla="*/ 26 h 1378"/>
                <a:gd name="T60" fmla="*/ 53 w 2413"/>
                <a:gd name="T61" fmla="*/ 24 h 1378"/>
                <a:gd name="T62" fmla="*/ 55 w 2413"/>
                <a:gd name="T63" fmla="*/ 20 h 1378"/>
                <a:gd name="T64" fmla="*/ 57 w 2413"/>
                <a:gd name="T65" fmla="*/ 17 h 1378"/>
                <a:gd name="T66" fmla="*/ 60 w 2413"/>
                <a:gd name="T67" fmla="*/ 12 h 1378"/>
                <a:gd name="T68" fmla="*/ 66 w 2413"/>
                <a:gd name="T69" fmla="*/ 12 h 1378"/>
                <a:gd name="T70" fmla="*/ 71 w 2413"/>
                <a:gd name="T71" fmla="*/ 9 h 1378"/>
                <a:gd name="T72" fmla="*/ 76 w 2413"/>
                <a:gd name="T73" fmla="*/ 4 h 1378"/>
                <a:gd name="T74" fmla="*/ 78 w 2413"/>
                <a:gd name="T75" fmla="*/ 0 h 1378"/>
                <a:gd name="T76" fmla="*/ 82 w 2413"/>
                <a:gd name="T77" fmla="*/ 1 h 1378"/>
                <a:gd name="T78" fmla="*/ 87 w 2413"/>
                <a:gd name="T79" fmla="*/ 0 h 1378"/>
                <a:gd name="T80" fmla="*/ 91 w 2413"/>
                <a:gd name="T81" fmla="*/ 2 h 1378"/>
                <a:gd name="T82" fmla="*/ 97 w 2413"/>
                <a:gd name="T83" fmla="*/ 3 h 1378"/>
                <a:gd name="T84" fmla="*/ 100 w 2413"/>
                <a:gd name="T85" fmla="*/ 5 h 1378"/>
                <a:gd name="T86" fmla="*/ 99 w 2413"/>
                <a:gd name="T87" fmla="*/ 6 h 1378"/>
                <a:gd name="T88" fmla="*/ 97 w 2413"/>
                <a:gd name="T89" fmla="*/ 7 h 1378"/>
                <a:gd name="T90" fmla="*/ 97 w 2413"/>
                <a:gd name="T91" fmla="*/ 10 h 1378"/>
                <a:gd name="T92" fmla="*/ 103 w 2413"/>
                <a:gd name="T93" fmla="*/ 11 h 1378"/>
                <a:gd name="T94" fmla="*/ 116 w 2413"/>
                <a:gd name="T95" fmla="*/ 14 h 1378"/>
                <a:gd name="T96" fmla="*/ 112 w 2413"/>
                <a:gd name="T97" fmla="*/ 16 h 1378"/>
                <a:gd name="T98" fmla="*/ 109 w 2413"/>
                <a:gd name="T99" fmla="*/ 15 h 1378"/>
                <a:gd name="T100" fmla="*/ 116 w 2413"/>
                <a:gd name="T101" fmla="*/ 18 h 1378"/>
                <a:gd name="T102" fmla="*/ 116 w 2413"/>
                <a:gd name="T103" fmla="*/ 20 h 1378"/>
                <a:gd name="T104" fmla="*/ 117 w 2413"/>
                <a:gd name="T105" fmla="*/ 22 h 13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13"/>
                <a:gd name="T160" fmla="*/ 0 h 1378"/>
                <a:gd name="T161" fmla="*/ 2413 w 2413"/>
                <a:gd name="T162" fmla="*/ 1378 h 137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13" h="1378">
                  <a:moveTo>
                    <a:pt x="2199" y="746"/>
                  </a:moveTo>
                  <a:lnTo>
                    <a:pt x="2203" y="750"/>
                  </a:lnTo>
                  <a:lnTo>
                    <a:pt x="2204" y="748"/>
                  </a:lnTo>
                  <a:lnTo>
                    <a:pt x="2233" y="760"/>
                  </a:lnTo>
                  <a:lnTo>
                    <a:pt x="2235" y="762"/>
                  </a:lnTo>
                  <a:lnTo>
                    <a:pt x="2241" y="805"/>
                  </a:lnTo>
                  <a:lnTo>
                    <a:pt x="2243" y="812"/>
                  </a:lnTo>
                  <a:lnTo>
                    <a:pt x="2246" y="816"/>
                  </a:lnTo>
                  <a:lnTo>
                    <a:pt x="2261" y="817"/>
                  </a:lnTo>
                  <a:lnTo>
                    <a:pt x="2284" y="822"/>
                  </a:lnTo>
                  <a:lnTo>
                    <a:pt x="2303" y="823"/>
                  </a:lnTo>
                  <a:lnTo>
                    <a:pt x="2338" y="811"/>
                  </a:lnTo>
                  <a:lnTo>
                    <a:pt x="2413" y="943"/>
                  </a:lnTo>
                  <a:lnTo>
                    <a:pt x="2372" y="954"/>
                  </a:lnTo>
                  <a:lnTo>
                    <a:pt x="2336" y="962"/>
                  </a:lnTo>
                  <a:lnTo>
                    <a:pt x="2297" y="971"/>
                  </a:lnTo>
                  <a:lnTo>
                    <a:pt x="2289" y="973"/>
                  </a:lnTo>
                  <a:lnTo>
                    <a:pt x="2276" y="975"/>
                  </a:lnTo>
                  <a:lnTo>
                    <a:pt x="2267" y="978"/>
                  </a:lnTo>
                  <a:lnTo>
                    <a:pt x="2257" y="980"/>
                  </a:lnTo>
                  <a:lnTo>
                    <a:pt x="2222" y="988"/>
                  </a:lnTo>
                  <a:lnTo>
                    <a:pt x="2219" y="989"/>
                  </a:lnTo>
                  <a:lnTo>
                    <a:pt x="2208" y="991"/>
                  </a:lnTo>
                  <a:lnTo>
                    <a:pt x="2207" y="991"/>
                  </a:lnTo>
                  <a:lnTo>
                    <a:pt x="2144" y="1005"/>
                  </a:lnTo>
                  <a:lnTo>
                    <a:pt x="2105" y="1014"/>
                  </a:lnTo>
                  <a:lnTo>
                    <a:pt x="2092" y="1017"/>
                  </a:lnTo>
                  <a:lnTo>
                    <a:pt x="2092" y="1019"/>
                  </a:lnTo>
                  <a:lnTo>
                    <a:pt x="2038" y="1032"/>
                  </a:lnTo>
                  <a:lnTo>
                    <a:pt x="2029" y="1034"/>
                  </a:lnTo>
                  <a:lnTo>
                    <a:pt x="2016" y="1036"/>
                  </a:lnTo>
                  <a:lnTo>
                    <a:pt x="1990" y="1042"/>
                  </a:lnTo>
                  <a:lnTo>
                    <a:pt x="1976" y="1045"/>
                  </a:lnTo>
                  <a:lnTo>
                    <a:pt x="1899" y="1062"/>
                  </a:lnTo>
                  <a:lnTo>
                    <a:pt x="1891" y="1064"/>
                  </a:lnTo>
                  <a:lnTo>
                    <a:pt x="1831" y="1076"/>
                  </a:lnTo>
                  <a:lnTo>
                    <a:pt x="1821" y="1079"/>
                  </a:lnTo>
                  <a:lnTo>
                    <a:pt x="1807" y="1081"/>
                  </a:lnTo>
                  <a:lnTo>
                    <a:pt x="1790" y="1085"/>
                  </a:lnTo>
                  <a:lnTo>
                    <a:pt x="1773" y="1089"/>
                  </a:lnTo>
                  <a:lnTo>
                    <a:pt x="1760" y="1091"/>
                  </a:lnTo>
                  <a:lnTo>
                    <a:pt x="1746" y="1095"/>
                  </a:lnTo>
                  <a:lnTo>
                    <a:pt x="1690" y="1106"/>
                  </a:lnTo>
                  <a:lnTo>
                    <a:pt x="1683" y="1108"/>
                  </a:lnTo>
                  <a:lnTo>
                    <a:pt x="1660" y="1113"/>
                  </a:lnTo>
                  <a:lnTo>
                    <a:pt x="1644" y="1115"/>
                  </a:lnTo>
                  <a:lnTo>
                    <a:pt x="1634" y="1118"/>
                  </a:lnTo>
                  <a:lnTo>
                    <a:pt x="1619" y="1122"/>
                  </a:lnTo>
                  <a:lnTo>
                    <a:pt x="1606" y="1124"/>
                  </a:lnTo>
                  <a:lnTo>
                    <a:pt x="1568" y="1132"/>
                  </a:lnTo>
                  <a:lnTo>
                    <a:pt x="1534" y="1139"/>
                  </a:lnTo>
                  <a:lnTo>
                    <a:pt x="1529" y="1139"/>
                  </a:lnTo>
                  <a:lnTo>
                    <a:pt x="1519" y="1142"/>
                  </a:lnTo>
                  <a:lnTo>
                    <a:pt x="1515" y="1142"/>
                  </a:lnTo>
                  <a:lnTo>
                    <a:pt x="1509" y="1144"/>
                  </a:lnTo>
                  <a:lnTo>
                    <a:pt x="1504" y="1144"/>
                  </a:lnTo>
                  <a:lnTo>
                    <a:pt x="1409" y="1163"/>
                  </a:lnTo>
                  <a:lnTo>
                    <a:pt x="1385" y="1168"/>
                  </a:lnTo>
                  <a:lnTo>
                    <a:pt x="1375" y="1171"/>
                  </a:lnTo>
                  <a:lnTo>
                    <a:pt x="1336" y="1178"/>
                  </a:lnTo>
                  <a:lnTo>
                    <a:pt x="1294" y="1186"/>
                  </a:lnTo>
                  <a:lnTo>
                    <a:pt x="1278" y="1190"/>
                  </a:lnTo>
                  <a:lnTo>
                    <a:pt x="1259" y="1192"/>
                  </a:lnTo>
                  <a:lnTo>
                    <a:pt x="1231" y="1197"/>
                  </a:lnTo>
                  <a:lnTo>
                    <a:pt x="1182" y="1206"/>
                  </a:lnTo>
                  <a:lnTo>
                    <a:pt x="1143" y="1214"/>
                  </a:lnTo>
                  <a:lnTo>
                    <a:pt x="1135" y="1215"/>
                  </a:lnTo>
                  <a:lnTo>
                    <a:pt x="1126" y="1218"/>
                  </a:lnTo>
                  <a:lnTo>
                    <a:pt x="1105" y="1221"/>
                  </a:lnTo>
                  <a:lnTo>
                    <a:pt x="1052" y="1230"/>
                  </a:lnTo>
                  <a:lnTo>
                    <a:pt x="1006" y="1235"/>
                  </a:lnTo>
                  <a:lnTo>
                    <a:pt x="987" y="1238"/>
                  </a:lnTo>
                  <a:lnTo>
                    <a:pt x="968" y="1240"/>
                  </a:lnTo>
                  <a:lnTo>
                    <a:pt x="953" y="1243"/>
                  </a:lnTo>
                  <a:lnTo>
                    <a:pt x="924" y="1245"/>
                  </a:lnTo>
                  <a:lnTo>
                    <a:pt x="903" y="1250"/>
                  </a:lnTo>
                  <a:lnTo>
                    <a:pt x="888" y="1253"/>
                  </a:lnTo>
                  <a:lnTo>
                    <a:pt x="882" y="1254"/>
                  </a:lnTo>
                  <a:lnTo>
                    <a:pt x="877" y="1256"/>
                  </a:lnTo>
                  <a:lnTo>
                    <a:pt x="872" y="1256"/>
                  </a:lnTo>
                  <a:lnTo>
                    <a:pt x="871" y="1256"/>
                  </a:lnTo>
                  <a:lnTo>
                    <a:pt x="862" y="1257"/>
                  </a:lnTo>
                  <a:lnTo>
                    <a:pt x="814" y="1263"/>
                  </a:lnTo>
                  <a:lnTo>
                    <a:pt x="736" y="1273"/>
                  </a:lnTo>
                  <a:lnTo>
                    <a:pt x="722" y="1276"/>
                  </a:lnTo>
                  <a:lnTo>
                    <a:pt x="694" y="1280"/>
                  </a:lnTo>
                  <a:lnTo>
                    <a:pt x="684" y="1281"/>
                  </a:lnTo>
                  <a:lnTo>
                    <a:pt x="638" y="1286"/>
                  </a:lnTo>
                  <a:lnTo>
                    <a:pt x="621" y="1288"/>
                  </a:lnTo>
                  <a:lnTo>
                    <a:pt x="629" y="1277"/>
                  </a:lnTo>
                  <a:lnTo>
                    <a:pt x="597" y="1282"/>
                  </a:lnTo>
                  <a:lnTo>
                    <a:pt x="573" y="1286"/>
                  </a:lnTo>
                  <a:lnTo>
                    <a:pt x="543" y="1290"/>
                  </a:lnTo>
                  <a:lnTo>
                    <a:pt x="542" y="1298"/>
                  </a:lnTo>
                  <a:lnTo>
                    <a:pt x="475" y="1309"/>
                  </a:lnTo>
                  <a:lnTo>
                    <a:pt x="466" y="1311"/>
                  </a:lnTo>
                  <a:lnTo>
                    <a:pt x="454" y="1312"/>
                  </a:lnTo>
                  <a:lnTo>
                    <a:pt x="444" y="1314"/>
                  </a:lnTo>
                  <a:lnTo>
                    <a:pt x="443" y="1314"/>
                  </a:lnTo>
                  <a:lnTo>
                    <a:pt x="429" y="1316"/>
                  </a:lnTo>
                  <a:lnTo>
                    <a:pt x="404" y="1320"/>
                  </a:lnTo>
                  <a:lnTo>
                    <a:pt x="365" y="1326"/>
                  </a:lnTo>
                  <a:lnTo>
                    <a:pt x="332" y="1331"/>
                  </a:lnTo>
                  <a:lnTo>
                    <a:pt x="327" y="1333"/>
                  </a:lnTo>
                  <a:lnTo>
                    <a:pt x="316" y="1334"/>
                  </a:lnTo>
                  <a:lnTo>
                    <a:pt x="263" y="1343"/>
                  </a:lnTo>
                  <a:lnTo>
                    <a:pt x="249" y="1345"/>
                  </a:lnTo>
                  <a:lnTo>
                    <a:pt x="215" y="1350"/>
                  </a:lnTo>
                  <a:lnTo>
                    <a:pt x="129" y="1363"/>
                  </a:lnTo>
                  <a:lnTo>
                    <a:pt x="124" y="1362"/>
                  </a:lnTo>
                  <a:lnTo>
                    <a:pt x="63" y="1370"/>
                  </a:lnTo>
                  <a:lnTo>
                    <a:pt x="16" y="1377"/>
                  </a:lnTo>
                  <a:lnTo>
                    <a:pt x="9" y="1377"/>
                  </a:lnTo>
                  <a:lnTo>
                    <a:pt x="0" y="1378"/>
                  </a:lnTo>
                  <a:lnTo>
                    <a:pt x="14" y="1367"/>
                  </a:lnTo>
                  <a:lnTo>
                    <a:pt x="50" y="1344"/>
                  </a:lnTo>
                  <a:lnTo>
                    <a:pt x="63" y="1344"/>
                  </a:lnTo>
                  <a:lnTo>
                    <a:pt x="162" y="1296"/>
                  </a:lnTo>
                  <a:lnTo>
                    <a:pt x="160" y="1282"/>
                  </a:lnTo>
                  <a:lnTo>
                    <a:pt x="231" y="1229"/>
                  </a:lnTo>
                  <a:lnTo>
                    <a:pt x="231" y="1228"/>
                  </a:lnTo>
                  <a:lnTo>
                    <a:pt x="228" y="1197"/>
                  </a:lnTo>
                  <a:lnTo>
                    <a:pt x="263" y="1173"/>
                  </a:lnTo>
                  <a:lnTo>
                    <a:pt x="269" y="1132"/>
                  </a:lnTo>
                  <a:lnTo>
                    <a:pt x="309" y="1098"/>
                  </a:lnTo>
                  <a:lnTo>
                    <a:pt x="312" y="1095"/>
                  </a:lnTo>
                  <a:lnTo>
                    <a:pt x="345" y="1072"/>
                  </a:lnTo>
                  <a:lnTo>
                    <a:pt x="364" y="1064"/>
                  </a:lnTo>
                  <a:lnTo>
                    <a:pt x="380" y="1047"/>
                  </a:lnTo>
                  <a:lnTo>
                    <a:pt x="410" y="1012"/>
                  </a:lnTo>
                  <a:lnTo>
                    <a:pt x="443" y="973"/>
                  </a:lnTo>
                  <a:lnTo>
                    <a:pt x="471" y="937"/>
                  </a:lnTo>
                  <a:lnTo>
                    <a:pt x="486" y="945"/>
                  </a:lnTo>
                  <a:lnTo>
                    <a:pt x="478" y="951"/>
                  </a:lnTo>
                  <a:lnTo>
                    <a:pt x="494" y="998"/>
                  </a:lnTo>
                  <a:lnTo>
                    <a:pt x="561" y="1041"/>
                  </a:lnTo>
                  <a:lnTo>
                    <a:pt x="582" y="1052"/>
                  </a:lnTo>
                  <a:lnTo>
                    <a:pt x="649" y="1013"/>
                  </a:lnTo>
                  <a:lnTo>
                    <a:pt x="669" y="984"/>
                  </a:lnTo>
                  <a:lnTo>
                    <a:pt x="686" y="997"/>
                  </a:lnTo>
                  <a:lnTo>
                    <a:pt x="711" y="1012"/>
                  </a:lnTo>
                  <a:lnTo>
                    <a:pt x="718" y="1015"/>
                  </a:lnTo>
                  <a:lnTo>
                    <a:pt x="746" y="995"/>
                  </a:lnTo>
                  <a:lnTo>
                    <a:pt x="789" y="978"/>
                  </a:lnTo>
                  <a:lnTo>
                    <a:pt x="789" y="980"/>
                  </a:lnTo>
                  <a:lnTo>
                    <a:pt x="826" y="952"/>
                  </a:lnTo>
                  <a:lnTo>
                    <a:pt x="813" y="941"/>
                  </a:lnTo>
                  <a:lnTo>
                    <a:pt x="818" y="922"/>
                  </a:lnTo>
                  <a:lnTo>
                    <a:pt x="848" y="938"/>
                  </a:lnTo>
                  <a:lnTo>
                    <a:pt x="925" y="888"/>
                  </a:lnTo>
                  <a:lnTo>
                    <a:pt x="935" y="903"/>
                  </a:lnTo>
                  <a:lnTo>
                    <a:pt x="978" y="865"/>
                  </a:lnTo>
                  <a:lnTo>
                    <a:pt x="992" y="822"/>
                  </a:lnTo>
                  <a:lnTo>
                    <a:pt x="999" y="811"/>
                  </a:lnTo>
                  <a:lnTo>
                    <a:pt x="989" y="807"/>
                  </a:lnTo>
                  <a:lnTo>
                    <a:pt x="978" y="801"/>
                  </a:lnTo>
                  <a:lnTo>
                    <a:pt x="968" y="792"/>
                  </a:lnTo>
                  <a:lnTo>
                    <a:pt x="985" y="754"/>
                  </a:lnTo>
                  <a:lnTo>
                    <a:pt x="1000" y="712"/>
                  </a:lnTo>
                  <a:lnTo>
                    <a:pt x="1025" y="678"/>
                  </a:lnTo>
                  <a:lnTo>
                    <a:pt x="1040" y="658"/>
                  </a:lnTo>
                  <a:lnTo>
                    <a:pt x="1040" y="655"/>
                  </a:lnTo>
                  <a:lnTo>
                    <a:pt x="1047" y="629"/>
                  </a:lnTo>
                  <a:lnTo>
                    <a:pt x="1049" y="605"/>
                  </a:lnTo>
                  <a:lnTo>
                    <a:pt x="1062" y="567"/>
                  </a:lnTo>
                  <a:lnTo>
                    <a:pt x="1082" y="543"/>
                  </a:lnTo>
                  <a:lnTo>
                    <a:pt x="1090" y="506"/>
                  </a:lnTo>
                  <a:lnTo>
                    <a:pt x="1093" y="498"/>
                  </a:lnTo>
                  <a:lnTo>
                    <a:pt x="1102" y="410"/>
                  </a:lnTo>
                  <a:lnTo>
                    <a:pt x="1127" y="417"/>
                  </a:lnTo>
                  <a:lnTo>
                    <a:pt x="1164" y="451"/>
                  </a:lnTo>
                  <a:lnTo>
                    <a:pt x="1217" y="460"/>
                  </a:lnTo>
                  <a:lnTo>
                    <a:pt x="1232" y="439"/>
                  </a:lnTo>
                  <a:lnTo>
                    <a:pt x="1238" y="429"/>
                  </a:lnTo>
                  <a:lnTo>
                    <a:pt x="1241" y="419"/>
                  </a:lnTo>
                  <a:lnTo>
                    <a:pt x="1240" y="415"/>
                  </a:lnTo>
                  <a:lnTo>
                    <a:pt x="1268" y="311"/>
                  </a:lnTo>
                  <a:lnTo>
                    <a:pt x="1279" y="278"/>
                  </a:lnTo>
                  <a:lnTo>
                    <a:pt x="1280" y="273"/>
                  </a:lnTo>
                  <a:lnTo>
                    <a:pt x="1323" y="299"/>
                  </a:lnTo>
                  <a:lnTo>
                    <a:pt x="1347" y="234"/>
                  </a:lnTo>
                  <a:lnTo>
                    <a:pt x="1394" y="191"/>
                  </a:lnTo>
                  <a:lnTo>
                    <a:pt x="1398" y="168"/>
                  </a:lnTo>
                  <a:lnTo>
                    <a:pt x="1406" y="153"/>
                  </a:lnTo>
                  <a:lnTo>
                    <a:pt x="1422" y="136"/>
                  </a:lnTo>
                  <a:lnTo>
                    <a:pt x="1428" y="63"/>
                  </a:lnTo>
                  <a:lnTo>
                    <a:pt x="1424" y="0"/>
                  </a:lnTo>
                  <a:lnTo>
                    <a:pt x="1444" y="10"/>
                  </a:lnTo>
                  <a:lnTo>
                    <a:pt x="1453" y="14"/>
                  </a:lnTo>
                  <a:lnTo>
                    <a:pt x="1464" y="21"/>
                  </a:lnTo>
                  <a:lnTo>
                    <a:pt x="1490" y="35"/>
                  </a:lnTo>
                  <a:lnTo>
                    <a:pt x="1501" y="40"/>
                  </a:lnTo>
                  <a:lnTo>
                    <a:pt x="1533" y="57"/>
                  </a:lnTo>
                  <a:lnTo>
                    <a:pt x="1540" y="62"/>
                  </a:lnTo>
                  <a:lnTo>
                    <a:pt x="1544" y="63"/>
                  </a:lnTo>
                  <a:lnTo>
                    <a:pt x="1605" y="95"/>
                  </a:lnTo>
                  <a:lnTo>
                    <a:pt x="1612" y="47"/>
                  </a:lnTo>
                  <a:lnTo>
                    <a:pt x="1615" y="28"/>
                  </a:lnTo>
                  <a:lnTo>
                    <a:pt x="1621" y="16"/>
                  </a:lnTo>
                  <a:lnTo>
                    <a:pt x="1622" y="16"/>
                  </a:lnTo>
                  <a:lnTo>
                    <a:pt x="1634" y="12"/>
                  </a:lnTo>
                  <a:lnTo>
                    <a:pt x="1645" y="16"/>
                  </a:lnTo>
                  <a:lnTo>
                    <a:pt x="1693" y="29"/>
                  </a:lnTo>
                  <a:lnTo>
                    <a:pt x="1706" y="38"/>
                  </a:lnTo>
                  <a:lnTo>
                    <a:pt x="1696" y="78"/>
                  </a:lnTo>
                  <a:lnTo>
                    <a:pt x="1744" y="93"/>
                  </a:lnTo>
                  <a:lnTo>
                    <a:pt x="1759" y="91"/>
                  </a:lnTo>
                  <a:lnTo>
                    <a:pt x="1784" y="98"/>
                  </a:lnTo>
                  <a:lnTo>
                    <a:pt x="1786" y="111"/>
                  </a:lnTo>
                  <a:lnTo>
                    <a:pt x="1819" y="115"/>
                  </a:lnTo>
                  <a:lnTo>
                    <a:pt x="1831" y="125"/>
                  </a:lnTo>
                  <a:lnTo>
                    <a:pt x="1856" y="143"/>
                  </a:lnTo>
                  <a:lnTo>
                    <a:pt x="1857" y="143"/>
                  </a:lnTo>
                  <a:lnTo>
                    <a:pt x="1860" y="155"/>
                  </a:lnTo>
                  <a:lnTo>
                    <a:pt x="1866" y="174"/>
                  </a:lnTo>
                  <a:lnTo>
                    <a:pt x="1866" y="175"/>
                  </a:lnTo>
                  <a:lnTo>
                    <a:pt x="1867" y="182"/>
                  </a:lnTo>
                  <a:lnTo>
                    <a:pt x="1869" y="189"/>
                  </a:lnTo>
                  <a:lnTo>
                    <a:pt x="1860" y="210"/>
                  </a:lnTo>
                  <a:lnTo>
                    <a:pt x="1850" y="221"/>
                  </a:lnTo>
                  <a:lnTo>
                    <a:pt x="1848" y="223"/>
                  </a:lnTo>
                  <a:lnTo>
                    <a:pt x="1852" y="239"/>
                  </a:lnTo>
                  <a:lnTo>
                    <a:pt x="1832" y="250"/>
                  </a:lnTo>
                  <a:lnTo>
                    <a:pt x="1827" y="245"/>
                  </a:lnTo>
                  <a:lnTo>
                    <a:pt x="1824" y="244"/>
                  </a:lnTo>
                  <a:lnTo>
                    <a:pt x="1818" y="250"/>
                  </a:lnTo>
                  <a:lnTo>
                    <a:pt x="1819" y="276"/>
                  </a:lnTo>
                  <a:lnTo>
                    <a:pt x="1813" y="300"/>
                  </a:lnTo>
                  <a:lnTo>
                    <a:pt x="1812" y="302"/>
                  </a:lnTo>
                  <a:lnTo>
                    <a:pt x="1812" y="328"/>
                  </a:lnTo>
                  <a:lnTo>
                    <a:pt x="1829" y="359"/>
                  </a:lnTo>
                  <a:lnTo>
                    <a:pt x="1842" y="362"/>
                  </a:lnTo>
                  <a:lnTo>
                    <a:pt x="1909" y="330"/>
                  </a:lnTo>
                  <a:lnTo>
                    <a:pt x="1920" y="367"/>
                  </a:lnTo>
                  <a:lnTo>
                    <a:pt x="1935" y="374"/>
                  </a:lnTo>
                  <a:lnTo>
                    <a:pt x="1942" y="389"/>
                  </a:lnTo>
                  <a:lnTo>
                    <a:pt x="1967" y="398"/>
                  </a:lnTo>
                  <a:lnTo>
                    <a:pt x="2044" y="389"/>
                  </a:lnTo>
                  <a:lnTo>
                    <a:pt x="2087" y="426"/>
                  </a:lnTo>
                  <a:lnTo>
                    <a:pt x="2183" y="463"/>
                  </a:lnTo>
                  <a:lnTo>
                    <a:pt x="2173" y="520"/>
                  </a:lnTo>
                  <a:lnTo>
                    <a:pt x="2177" y="547"/>
                  </a:lnTo>
                  <a:lnTo>
                    <a:pt x="2192" y="566"/>
                  </a:lnTo>
                  <a:lnTo>
                    <a:pt x="2125" y="573"/>
                  </a:lnTo>
                  <a:lnTo>
                    <a:pt x="2095" y="538"/>
                  </a:lnTo>
                  <a:lnTo>
                    <a:pt x="2069" y="527"/>
                  </a:lnTo>
                  <a:lnTo>
                    <a:pt x="2031" y="503"/>
                  </a:lnTo>
                  <a:lnTo>
                    <a:pt x="2023" y="504"/>
                  </a:lnTo>
                  <a:lnTo>
                    <a:pt x="2021" y="504"/>
                  </a:lnTo>
                  <a:lnTo>
                    <a:pt x="2035" y="523"/>
                  </a:lnTo>
                  <a:lnTo>
                    <a:pt x="2059" y="538"/>
                  </a:lnTo>
                  <a:lnTo>
                    <a:pt x="2078" y="543"/>
                  </a:lnTo>
                  <a:lnTo>
                    <a:pt x="2111" y="583"/>
                  </a:lnTo>
                  <a:lnTo>
                    <a:pt x="2174" y="590"/>
                  </a:lnTo>
                  <a:lnTo>
                    <a:pt x="2178" y="607"/>
                  </a:lnTo>
                  <a:lnTo>
                    <a:pt x="2188" y="616"/>
                  </a:lnTo>
                  <a:lnTo>
                    <a:pt x="2206" y="613"/>
                  </a:lnTo>
                  <a:lnTo>
                    <a:pt x="2225" y="658"/>
                  </a:lnTo>
                  <a:lnTo>
                    <a:pt x="2188" y="666"/>
                  </a:lnTo>
                  <a:lnTo>
                    <a:pt x="2175" y="661"/>
                  </a:lnTo>
                  <a:lnTo>
                    <a:pt x="2165" y="674"/>
                  </a:lnTo>
                  <a:lnTo>
                    <a:pt x="2196" y="707"/>
                  </a:lnTo>
                  <a:lnTo>
                    <a:pt x="2158" y="726"/>
                  </a:lnTo>
                  <a:lnTo>
                    <a:pt x="2160" y="730"/>
                  </a:lnTo>
                  <a:lnTo>
                    <a:pt x="2197" y="724"/>
                  </a:lnTo>
                  <a:lnTo>
                    <a:pt x="2199" y="746"/>
                  </a:lnTo>
                  <a:close/>
                </a:path>
              </a:pathLst>
            </a:custGeom>
            <a:solidFill>
              <a:schemeClr val="tx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32" name="Freeform 331"/>
            <p:cNvSpPr>
              <a:spLocks noChangeAspect="1"/>
            </p:cNvSpPr>
            <p:nvPr/>
          </p:nvSpPr>
          <p:spPr bwMode="auto">
            <a:xfrm>
              <a:off x="9647" y="4787"/>
              <a:ext cx="93" cy="202"/>
            </a:xfrm>
            <a:custGeom>
              <a:avLst/>
              <a:gdLst>
                <a:gd name="T0" fmla="*/ 0 w 166"/>
                <a:gd name="T1" fmla="*/ 7 h 408"/>
                <a:gd name="T2" fmla="*/ 1 w 166"/>
                <a:gd name="T3" fmla="*/ 10 h 408"/>
                <a:gd name="T4" fmla="*/ 2 w 166"/>
                <a:gd name="T5" fmla="*/ 12 h 408"/>
                <a:gd name="T6" fmla="*/ 2 w 166"/>
                <a:gd name="T7" fmla="*/ 12 h 408"/>
                <a:gd name="T8" fmla="*/ 2 w 166"/>
                <a:gd name="T9" fmla="*/ 12 h 408"/>
                <a:gd name="T10" fmla="*/ 2 w 166"/>
                <a:gd name="T11" fmla="*/ 12 h 408"/>
                <a:gd name="T12" fmla="*/ 4 w 166"/>
                <a:gd name="T13" fmla="*/ 10 h 408"/>
                <a:gd name="T14" fmla="*/ 5 w 166"/>
                <a:gd name="T15" fmla="*/ 7 h 408"/>
                <a:gd name="T16" fmla="*/ 6 w 166"/>
                <a:gd name="T17" fmla="*/ 3 h 408"/>
                <a:gd name="T18" fmla="*/ 7 w 166"/>
                <a:gd name="T19" fmla="*/ 2 h 408"/>
                <a:gd name="T20" fmla="*/ 8 w 166"/>
                <a:gd name="T21" fmla="*/ 2 h 408"/>
                <a:gd name="T22" fmla="*/ 9 w 166"/>
                <a:gd name="T23" fmla="*/ 0 h 408"/>
                <a:gd name="T24" fmla="*/ 7 w 166"/>
                <a:gd name="T25" fmla="*/ 0 h 408"/>
                <a:gd name="T26" fmla="*/ 6 w 166"/>
                <a:gd name="T27" fmla="*/ 0 h 408"/>
                <a:gd name="T28" fmla="*/ 3 w 166"/>
                <a:gd name="T29" fmla="*/ 1 h 408"/>
                <a:gd name="T30" fmla="*/ 3 w 166"/>
                <a:gd name="T31" fmla="*/ 1 h 408"/>
                <a:gd name="T32" fmla="*/ 2 w 166"/>
                <a:gd name="T33" fmla="*/ 1 h 408"/>
                <a:gd name="T34" fmla="*/ 1 w 166"/>
                <a:gd name="T35" fmla="*/ 2 h 408"/>
                <a:gd name="T36" fmla="*/ 2 w 166"/>
                <a:gd name="T37" fmla="*/ 2 h 408"/>
                <a:gd name="T38" fmla="*/ 1 w 166"/>
                <a:gd name="T39" fmla="*/ 6 h 408"/>
                <a:gd name="T40" fmla="*/ 0 w 166"/>
                <a:gd name="T41" fmla="*/ 7 h 4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6"/>
                <a:gd name="T64" fmla="*/ 0 h 408"/>
                <a:gd name="T65" fmla="*/ 166 w 166"/>
                <a:gd name="T66" fmla="*/ 408 h 4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6" h="408">
                  <a:moveTo>
                    <a:pt x="0" y="230"/>
                  </a:moveTo>
                  <a:lnTo>
                    <a:pt x="1" y="350"/>
                  </a:lnTo>
                  <a:lnTo>
                    <a:pt x="36" y="408"/>
                  </a:lnTo>
                  <a:lnTo>
                    <a:pt x="36" y="391"/>
                  </a:lnTo>
                  <a:lnTo>
                    <a:pt x="47" y="389"/>
                  </a:lnTo>
                  <a:lnTo>
                    <a:pt x="44" y="395"/>
                  </a:lnTo>
                  <a:lnTo>
                    <a:pt x="72" y="338"/>
                  </a:lnTo>
                  <a:lnTo>
                    <a:pt x="89" y="242"/>
                  </a:lnTo>
                  <a:lnTo>
                    <a:pt x="107" y="97"/>
                  </a:lnTo>
                  <a:lnTo>
                    <a:pt x="122" y="72"/>
                  </a:lnTo>
                  <a:lnTo>
                    <a:pt x="141" y="72"/>
                  </a:lnTo>
                  <a:lnTo>
                    <a:pt x="166" y="0"/>
                  </a:lnTo>
                  <a:lnTo>
                    <a:pt x="120" y="16"/>
                  </a:lnTo>
                  <a:lnTo>
                    <a:pt x="98" y="24"/>
                  </a:lnTo>
                  <a:lnTo>
                    <a:pt x="54" y="39"/>
                  </a:lnTo>
                  <a:lnTo>
                    <a:pt x="54" y="40"/>
                  </a:lnTo>
                  <a:lnTo>
                    <a:pt x="48" y="59"/>
                  </a:lnTo>
                  <a:lnTo>
                    <a:pt x="25" y="84"/>
                  </a:lnTo>
                  <a:lnTo>
                    <a:pt x="47" y="88"/>
                  </a:lnTo>
                  <a:lnTo>
                    <a:pt x="2" y="199"/>
                  </a:lnTo>
                  <a:lnTo>
                    <a:pt x="0" y="230"/>
                  </a:lnTo>
                  <a:close/>
                </a:path>
              </a:pathLst>
            </a:custGeom>
            <a:no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33" name="Freeform 332"/>
            <p:cNvSpPr>
              <a:spLocks noChangeAspect="1"/>
            </p:cNvSpPr>
            <p:nvPr/>
          </p:nvSpPr>
          <p:spPr bwMode="auto">
            <a:xfrm>
              <a:off x="8706" y="4050"/>
              <a:ext cx="1010" cy="583"/>
            </a:xfrm>
            <a:custGeom>
              <a:avLst/>
              <a:gdLst>
                <a:gd name="T0" fmla="*/ 65 w 1816"/>
                <a:gd name="T1" fmla="*/ 29 h 1180"/>
                <a:gd name="T2" fmla="*/ 70 w 1816"/>
                <a:gd name="T3" fmla="*/ 28 h 1180"/>
                <a:gd name="T4" fmla="*/ 71 w 1816"/>
                <a:gd name="T5" fmla="*/ 28 h 1180"/>
                <a:gd name="T6" fmla="*/ 77 w 1816"/>
                <a:gd name="T7" fmla="*/ 27 h 1180"/>
                <a:gd name="T8" fmla="*/ 82 w 1816"/>
                <a:gd name="T9" fmla="*/ 26 h 1180"/>
                <a:gd name="T10" fmla="*/ 85 w 1816"/>
                <a:gd name="T11" fmla="*/ 25 h 1180"/>
                <a:gd name="T12" fmla="*/ 88 w 1816"/>
                <a:gd name="T13" fmla="*/ 25 h 1180"/>
                <a:gd name="T14" fmla="*/ 91 w 1816"/>
                <a:gd name="T15" fmla="*/ 23 h 1180"/>
                <a:gd name="T16" fmla="*/ 92 w 1816"/>
                <a:gd name="T17" fmla="*/ 23 h 1180"/>
                <a:gd name="T18" fmla="*/ 92 w 1816"/>
                <a:gd name="T19" fmla="*/ 22 h 1180"/>
                <a:gd name="T20" fmla="*/ 93 w 1816"/>
                <a:gd name="T21" fmla="*/ 21 h 1180"/>
                <a:gd name="T22" fmla="*/ 97 w 1816"/>
                <a:gd name="T23" fmla="*/ 19 h 1180"/>
                <a:gd name="T24" fmla="*/ 92 w 1816"/>
                <a:gd name="T25" fmla="*/ 18 h 1180"/>
                <a:gd name="T26" fmla="*/ 87 w 1816"/>
                <a:gd name="T27" fmla="*/ 15 h 1180"/>
                <a:gd name="T28" fmla="*/ 86 w 1816"/>
                <a:gd name="T29" fmla="*/ 14 h 1180"/>
                <a:gd name="T30" fmla="*/ 86 w 1816"/>
                <a:gd name="T31" fmla="*/ 11 h 1180"/>
                <a:gd name="T32" fmla="*/ 88 w 1816"/>
                <a:gd name="T33" fmla="*/ 9 h 1180"/>
                <a:gd name="T34" fmla="*/ 89 w 1816"/>
                <a:gd name="T35" fmla="*/ 7 h 1180"/>
                <a:gd name="T36" fmla="*/ 91 w 1816"/>
                <a:gd name="T37" fmla="*/ 5 h 1180"/>
                <a:gd name="T38" fmla="*/ 88 w 1816"/>
                <a:gd name="T39" fmla="*/ 5 h 1180"/>
                <a:gd name="T40" fmla="*/ 85 w 1816"/>
                <a:gd name="T41" fmla="*/ 3 h 1180"/>
                <a:gd name="T42" fmla="*/ 81 w 1816"/>
                <a:gd name="T43" fmla="*/ 1 h 1180"/>
                <a:gd name="T44" fmla="*/ 78 w 1816"/>
                <a:gd name="T45" fmla="*/ 0 h 1180"/>
                <a:gd name="T46" fmla="*/ 68 w 1816"/>
                <a:gd name="T47" fmla="*/ 1 h 1180"/>
                <a:gd name="T48" fmla="*/ 66 w 1816"/>
                <a:gd name="T49" fmla="*/ 1 h 1180"/>
                <a:gd name="T50" fmla="*/ 60 w 1816"/>
                <a:gd name="T51" fmla="*/ 2 h 1180"/>
                <a:gd name="T52" fmla="*/ 55 w 1816"/>
                <a:gd name="T53" fmla="*/ 3 h 1180"/>
                <a:gd name="T54" fmla="*/ 46 w 1816"/>
                <a:gd name="T55" fmla="*/ 4 h 1180"/>
                <a:gd name="T56" fmla="*/ 42 w 1816"/>
                <a:gd name="T57" fmla="*/ 4 h 1180"/>
                <a:gd name="T58" fmla="*/ 36 w 1816"/>
                <a:gd name="T59" fmla="*/ 5 h 1180"/>
                <a:gd name="T60" fmla="*/ 33 w 1816"/>
                <a:gd name="T61" fmla="*/ 5 h 1180"/>
                <a:gd name="T62" fmla="*/ 24 w 1816"/>
                <a:gd name="T63" fmla="*/ 6 h 1180"/>
                <a:gd name="T64" fmla="*/ 22 w 1816"/>
                <a:gd name="T65" fmla="*/ 7 h 1180"/>
                <a:gd name="T66" fmla="*/ 13 w 1816"/>
                <a:gd name="T67" fmla="*/ 7 h 1180"/>
                <a:gd name="T68" fmla="*/ 11 w 1816"/>
                <a:gd name="T69" fmla="*/ 5 h 1180"/>
                <a:gd name="T70" fmla="*/ 0 w 1816"/>
                <a:gd name="T71" fmla="*/ 9 h 1180"/>
                <a:gd name="T72" fmla="*/ 1 w 1816"/>
                <a:gd name="T73" fmla="*/ 12 h 1180"/>
                <a:gd name="T74" fmla="*/ 2 w 1816"/>
                <a:gd name="T75" fmla="*/ 15 h 1180"/>
                <a:gd name="T76" fmla="*/ 3 w 1816"/>
                <a:gd name="T77" fmla="*/ 19 h 1180"/>
                <a:gd name="T78" fmla="*/ 4 w 1816"/>
                <a:gd name="T79" fmla="*/ 21 h 1180"/>
                <a:gd name="T80" fmla="*/ 4 w 1816"/>
                <a:gd name="T81" fmla="*/ 22 h 1180"/>
                <a:gd name="T82" fmla="*/ 5 w 1816"/>
                <a:gd name="T83" fmla="*/ 24 h 1180"/>
                <a:gd name="T84" fmla="*/ 6 w 1816"/>
                <a:gd name="T85" fmla="*/ 26 h 1180"/>
                <a:gd name="T86" fmla="*/ 6 w 1816"/>
                <a:gd name="T87" fmla="*/ 27 h 1180"/>
                <a:gd name="T88" fmla="*/ 7 w 1816"/>
                <a:gd name="T89" fmla="*/ 30 h 1180"/>
                <a:gd name="T90" fmla="*/ 7 w 1816"/>
                <a:gd name="T91" fmla="*/ 32 h 1180"/>
                <a:gd name="T92" fmla="*/ 8 w 1816"/>
                <a:gd name="T93" fmla="*/ 35 h 1180"/>
                <a:gd name="T94" fmla="*/ 9 w 1816"/>
                <a:gd name="T95" fmla="*/ 35 h 1180"/>
                <a:gd name="T96" fmla="*/ 11 w 1816"/>
                <a:gd name="T97" fmla="*/ 35 h 1180"/>
                <a:gd name="T98" fmla="*/ 19 w 1816"/>
                <a:gd name="T99" fmla="*/ 34 h 1180"/>
                <a:gd name="T100" fmla="*/ 23 w 1816"/>
                <a:gd name="T101" fmla="*/ 33 h 1180"/>
                <a:gd name="T102" fmla="*/ 26 w 1816"/>
                <a:gd name="T103" fmla="*/ 33 h 1180"/>
                <a:gd name="T104" fmla="*/ 31 w 1816"/>
                <a:gd name="T105" fmla="*/ 32 h 1180"/>
                <a:gd name="T106" fmla="*/ 34 w 1816"/>
                <a:gd name="T107" fmla="*/ 32 h 1180"/>
                <a:gd name="T108" fmla="*/ 40 w 1816"/>
                <a:gd name="T109" fmla="*/ 31 h 1180"/>
                <a:gd name="T110" fmla="*/ 42 w 1816"/>
                <a:gd name="T111" fmla="*/ 31 h 1180"/>
                <a:gd name="T112" fmla="*/ 46 w 1816"/>
                <a:gd name="T113" fmla="*/ 31 h 1180"/>
                <a:gd name="T114" fmla="*/ 56 w 1816"/>
                <a:gd name="T115" fmla="*/ 30 h 1180"/>
                <a:gd name="T116" fmla="*/ 58 w 1816"/>
                <a:gd name="T117" fmla="*/ 29 h 1180"/>
                <a:gd name="T118" fmla="*/ 63 w 1816"/>
                <a:gd name="T119" fmla="*/ 29 h 11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16"/>
                <a:gd name="T181" fmla="*/ 0 h 1180"/>
                <a:gd name="T182" fmla="*/ 1816 w 1816"/>
                <a:gd name="T183" fmla="*/ 1180 h 118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16" h="1180">
                  <a:moveTo>
                    <a:pt x="1192" y="973"/>
                  </a:moveTo>
                  <a:lnTo>
                    <a:pt x="1215" y="968"/>
                  </a:lnTo>
                  <a:lnTo>
                    <a:pt x="1221" y="967"/>
                  </a:lnTo>
                  <a:lnTo>
                    <a:pt x="1254" y="959"/>
                  </a:lnTo>
                  <a:lnTo>
                    <a:pt x="1272" y="955"/>
                  </a:lnTo>
                  <a:lnTo>
                    <a:pt x="1307" y="948"/>
                  </a:lnTo>
                  <a:lnTo>
                    <a:pt x="1317" y="945"/>
                  </a:lnTo>
                  <a:lnTo>
                    <a:pt x="1332" y="941"/>
                  </a:lnTo>
                  <a:lnTo>
                    <a:pt x="1338" y="940"/>
                  </a:lnTo>
                  <a:lnTo>
                    <a:pt x="1415" y="922"/>
                  </a:lnTo>
                  <a:lnTo>
                    <a:pt x="1416" y="922"/>
                  </a:lnTo>
                  <a:lnTo>
                    <a:pt x="1445" y="916"/>
                  </a:lnTo>
                  <a:lnTo>
                    <a:pt x="1490" y="905"/>
                  </a:lnTo>
                  <a:lnTo>
                    <a:pt x="1521" y="897"/>
                  </a:lnTo>
                  <a:lnTo>
                    <a:pt x="1546" y="892"/>
                  </a:lnTo>
                  <a:lnTo>
                    <a:pt x="1550" y="891"/>
                  </a:lnTo>
                  <a:lnTo>
                    <a:pt x="1552" y="879"/>
                  </a:lnTo>
                  <a:lnTo>
                    <a:pt x="1593" y="835"/>
                  </a:lnTo>
                  <a:lnTo>
                    <a:pt x="1596" y="833"/>
                  </a:lnTo>
                  <a:lnTo>
                    <a:pt x="1620" y="829"/>
                  </a:lnTo>
                  <a:lnTo>
                    <a:pt x="1648" y="835"/>
                  </a:lnTo>
                  <a:lnTo>
                    <a:pt x="1657" y="824"/>
                  </a:lnTo>
                  <a:lnTo>
                    <a:pt x="1691" y="805"/>
                  </a:lnTo>
                  <a:lnTo>
                    <a:pt x="1701" y="797"/>
                  </a:lnTo>
                  <a:lnTo>
                    <a:pt x="1704" y="795"/>
                  </a:lnTo>
                  <a:lnTo>
                    <a:pt x="1704" y="792"/>
                  </a:lnTo>
                  <a:lnTo>
                    <a:pt x="1720" y="783"/>
                  </a:lnTo>
                  <a:lnTo>
                    <a:pt x="1721" y="778"/>
                  </a:lnTo>
                  <a:lnTo>
                    <a:pt x="1718" y="754"/>
                  </a:lnTo>
                  <a:lnTo>
                    <a:pt x="1734" y="738"/>
                  </a:lnTo>
                  <a:lnTo>
                    <a:pt x="1735" y="735"/>
                  </a:lnTo>
                  <a:lnTo>
                    <a:pt x="1748" y="720"/>
                  </a:lnTo>
                  <a:lnTo>
                    <a:pt x="1753" y="711"/>
                  </a:lnTo>
                  <a:lnTo>
                    <a:pt x="1779" y="692"/>
                  </a:lnTo>
                  <a:lnTo>
                    <a:pt x="1795" y="670"/>
                  </a:lnTo>
                  <a:lnTo>
                    <a:pt x="1816" y="656"/>
                  </a:lnTo>
                  <a:lnTo>
                    <a:pt x="1773" y="625"/>
                  </a:lnTo>
                  <a:lnTo>
                    <a:pt x="1759" y="609"/>
                  </a:lnTo>
                  <a:lnTo>
                    <a:pt x="1735" y="598"/>
                  </a:lnTo>
                  <a:lnTo>
                    <a:pt x="1729" y="586"/>
                  </a:lnTo>
                  <a:lnTo>
                    <a:pt x="1661" y="523"/>
                  </a:lnTo>
                  <a:lnTo>
                    <a:pt x="1641" y="521"/>
                  </a:lnTo>
                  <a:lnTo>
                    <a:pt x="1638" y="517"/>
                  </a:lnTo>
                  <a:lnTo>
                    <a:pt x="1638" y="516"/>
                  </a:lnTo>
                  <a:lnTo>
                    <a:pt x="1624" y="461"/>
                  </a:lnTo>
                  <a:lnTo>
                    <a:pt x="1653" y="404"/>
                  </a:lnTo>
                  <a:lnTo>
                    <a:pt x="1627" y="374"/>
                  </a:lnTo>
                  <a:lnTo>
                    <a:pt x="1622" y="367"/>
                  </a:lnTo>
                  <a:lnTo>
                    <a:pt x="1651" y="326"/>
                  </a:lnTo>
                  <a:lnTo>
                    <a:pt x="1658" y="316"/>
                  </a:lnTo>
                  <a:lnTo>
                    <a:pt x="1658" y="315"/>
                  </a:lnTo>
                  <a:lnTo>
                    <a:pt x="1652" y="319"/>
                  </a:lnTo>
                  <a:lnTo>
                    <a:pt x="1673" y="279"/>
                  </a:lnTo>
                  <a:lnTo>
                    <a:pt x="1676" y="249"/>
                  </a:lnTo>
                  <a:lnTo>
                    <a:pt x="1695" y="206"/>
                  </a:lnTo>
                  <a:lnTo>
                    <a:pt x="1711" y="197"/>
                  </a:lnTo>
                  <a:lnTo>
                    <a:pt x="1707" y="191"/>
                  </a:lnTo>
                  <a:lnTo>
                    <a:pt x="1690" y="174"/>
                  </a:lnTo>
                  <a:lnTo>
                    <a:pt x="1687" y="176"/>
                  </a:lnTo>
                  <a:lnTo>
                    <a:pt x="1652" y="178"/>
                  </a:lnTo>
                  <a:lnTo>
                    <a:pt x="1610" y="162"/>
                  </a:lnTo>
                  <a:lnTo>
                    <a:pt x="1582" y="132"/>
                  </a:lnTo>
                  <a:lnTo>
                    <a:pt x="1586" y="120"/>
                  </a:lnTo>
                  <a:lnTo>
                    <a:pt x="1574" y="73"/>
                  </a:lnTo>
                  <a:lnTo>
                    <a:pt x="1537" y="42"/>
                  </a:lnTo>
                  <a:lnTo>
                    <a:pt x="1529" y="38"/>
                  </a:lnTo>
                  <a:lnTo>
                    <a:pt x="1507" y="44"/>
                  </a:lnTo>
                  <a:lnTo>
                    <a:pt x="1464" y="0"/>
                  </a:lnTo>
                  <a:lnTo>
                    <a:pt x="1459" y="1"/>
                  </a:lnTo>
                  <a:lnTo>
                    <a:pt x="1428" y="9"/>
                  </a:lnTo>
                  <a:lnTo>
                    <a:pt x="1340" y="30"/>
                  </a:lnTo>
                  <a:lnTo>
                    <a:pt x="1283" y="44"/>
                  </a:lnTo>
                  <a:lnTo>
                    <a:pt x="1253" y="51"/>
                  </a:lnTo>
                  <a:lnTo>
                    <a:pt x="1248" y="52"/>
                  </a:lnTo>
                  <a:lnTo>
                    <a:pt x="1242" y="53"/>
                  </a:lnTo>
                  <a:lnTo>
                    <a:pt x="1213" y="61"/>
                  </a:lnTo>
                  <a:lnTo>
                    <a:pt x="1177" y="68"/>
                  </a:lnTo>
                  <a:lnTo>
                    <a:pt x="1125" y="80"/>
                  </a:lnTo>
                  <a:lnTo>
                    <a:pt x="1059" y="94"/>
                  </a:lnTo>
                  <a:lnTo>
                    <a:pt x="1036" y="99"/>
                  </a:lnTo>
                  <a:lnTo>
                    <a:pt x="1021" y="102"/>
                  </a:lnTo>
                  <a:lnTo>
                    <a:pt x="1009" y="105"/>
                  </a:lnTo>
                  <a:lnTo>
                    <a:pt x="976" y="113"/>
                  </a:lnTo>
                  <a:lnTo>
                    <a:pt x="856" y="139"/>
                  </a:lnTo>
                  <a:lnTo>
                    <a:pt x="827" y="145"/>
                  </a:lnTo>
                  <a:lnTo>
                    <a:pt x="824" y="147"/>
                  </a:lnTo>
                  <a:lnTo>
                    <a:pt x="800" y="152"/>
                  </a:lnTo>
                  <a:lnTo>
                    <a:pt x="788" y="154"/>
                  </a:lnTo>
                  <a:lnTo>
                    <a:pt x="744" y="164"/>
                  </a:lnTo>
                  <a:lnTo>
                    <a:pt x="681" y="176"/>
                  </a:lnTo>
                  <a:lnTo>
                    <a:pt x="658" y="181"/>
                  </a:lnTo>
                  <a:lnTo>
                    <a:pt x="646" y="183"/>
                  </a:lnTo>
                  <a:lnTo>
                    <a:pt x="629" y="187"/>
                  </a:lnTo>
                  <a:lnTo>
                    <a:pt x="540" y="206"/>
                  </a:lnTo>
                  <a:lnTo>
                    <a:pt x="474" y="220"/>
                  </a:lnTo>
                  <a:lnTo>
                    <a:pt x="456" y="222"/>
                  </a:lnTo>
                  <a:lnTo>
                    <a:pt x="436" y="226"/>
                  </a:lnTo>
                  <a:lnTo>
                    <a:pt x="432" y="228"/>
                  </a:lnTo>
                  <a:lnTo>
                    <a:pt x="415" y="230"/>
                  </a:lnTo>
                  <a:lnTo>
                    <a:pt x="382" y="238"/>
                  </a:lnTo>
                  <a:lnTo>
                    <a:pt x="298" y="254"/>
                  </a:lnTo>
                  <a:lnTo>
                    <a:pt x="259" y="260"/>
                  </a:lnTo>
                  <a:lnTo>
                    <a:pt x="248" y="263"/>
                  </a:lnTo>
                  <a:lnTo>
                    <a:pt x="216" y="269"/>
                  </a:lnTo>
                  <a:lnTo>
                    <a:pt x="196" y="166"/>
                  </a:lnTo>
                  <a:lnTo>
                    <a:pt x="96" y="241"/>
                  </a:lnTo>
                  <a:lnTo>
                    <a:pt x="19" y="305"/>
                  </a:lnTo>
                  <a:lnTo>
                    <a:pt x="0" y="317"/>
                  </a:lnTo>
                  <a:lnTo>
                    <a:pt x="8" y="356"/>
                  </a:lnTo>
                  <a:lnTo>
                    <a:pt x="11" y="367"/>
                  </a:lnTo>
                  <a:lnTo>
                    <a:pt x="19" y="417"/>
                  </a:lnTo>
                  <a:lnTo>
                    <a:pt x="26" y="452"/>
                  </a:lnTo>
                  <a:lnTo>
                    <a:pt x="33" y="500"/>
                  </a:lnTo>
                  <a:lnTo>
                    <a:pt x="35" y="504"/>
                  </a:lnTo>
                  <a:lnTo>
                    <a:pt x="42" y="547"/>
                  </a:lnTo>
                  <a:lnTo>
                    <a:pt x="48" y="580"/>
                  </a:lnTo>
                  <a:lnTo>
                    <a:pt x="60" y="641"/>
                  </a:lnTo>
                  <a:lnTo>
                    <a:pt x="60" y="643"/>
                  </a:lnTo>
                  <a:lnTo>
                    <a:pt x="69" y="691"/>
                  </a:lnTo>
                  <a:lnTo>
                    <a:pt x="70" y="701"/>
                  </a:lnTo>
                  <a:lnTo>
                    <a:pt x="75" y="729"/>
                  </a:lnTo>
                  <a:lnTo>
                    <a:pt x="78" y="739"/>
                  </a:lnTo>
                  <a:lnTo>
                    <a:pt x="79" y="748"/>
                  </a:lnTo>
                  <a:lnTo>
                    <a:pt x="83" y="771"/>
                  </a:lnTo>
                  <a:lnTo>
                    <a:pt x="88" y="796"/>
                  </a:lnTo>
                  <a:lnTo>
                    <a:pt x="93" y="829"/>
                  </a:lnTo>
                  <a:lnTo>
                    <a:pt x="94" y="835"/>
                  </a:lnTo>
                  <a:lnTo>
                    <a:pt x="96" y="847"/>
                  </a:lnTo>
                  <a:lnTo>
                    <a:pt x="104" y="891"/>
                  </a:lnTo>
                  <a:lnTo>
                    <a:pt x="105" y="898"/>
                  </a:lnTo>
                  <a:lnTo>
                    <a:pt x="108" y="910"/>
                  </a:lnTo>
                  <a:lnTo>
                    <a:pt x="109" y="921"/>
                  </a:lnTo>
                  <a:lnTo>
                    <a:pt x="120" y="978"/>
                  </a:lnTo>
                  <a:lnTo>
                    <a:pt x="120" y="986"/>
                  </a:lnTo>
                  <a:lnTo>
                    <a:pt x="125" y="1013"/>
                  </a:lnTo>
                  <a:lnTo>
                    <a:pt x="127" y="1020"/>
                  </a:lnTo>
                  <a:lnTo>
                    <a:pt x="133" y="1050"/>
                  </a:lnTo>
                  <a:lnTo>
                    <a:pt x="136" y="1068"/>
                  </a:lnTo>
                  <a:lnTo>
                    <a:pt x="137" y="1074"/>
                  </a:lnTo>
                  <a:lnTo>
                    <a:pt x="139" y="1088"/>
                  </a:lnTo>
                  <a:lnTo>
                    <a:pt x="155" y="1170"/>
                  </a:lnTo>
                  <a:lnTo>
                    <a:pt x="155" y="1175"/>
                  </a:lnTo>
                  <a:lnTo>
                    <a:pt x="156" y="1180"/>
                  </a:lnTo>
                  <a:lnTo>
                    <a:pt x="162" y="1180"/>
                  </a:lnTo>
                  <a:lnTo>
                    <a:pt x="185" y="1175"/>
                  </a:lnTo>
                  <a:lnTo>
                    <a:pt x="195" y="1174"/>
                  </a:lnTo>
                  <a:lnTo>
                    <a:pt x="199" y="1172"/>
                  </a:lnTo>
                  <a:lnTo>
                    <a:pt x="334" y="1148"/>
                  </a:lnTo>
                  <a:lnTo>
                    <a:pt x="346" y="1146"/>
                  </a:lnTo>
                  <a:lnTo>
                    <a:pt x="364" y="1142"/>
                  </a:lnTo>
                  <a:lnTo>
                    <a:pt x="379" y="1140"/>
                  </a:lnTo>
                  <a:lnTo>
                    <a:pt x="432" y="1130"/>
                  </a:lnTo>
                  <a:lnTo>
                    <a:pt x="442" y="1128"/>
                  </a:lnTo>
                  <a:lnTo>
                    <a:pt x="464" y="1123"/>
                  </a:lnTo>
                  <a:lnTo>
                    <a:pt x="473" y="1122"/>
                  </a:lnTo>
                  <a:lnTo>
                    <a:pt x="482" y="1119"/>
                  </a:lnTo>
                  <a:lnTo>
                    <a:pt x="489" y="1118"/>
                  </a:lnTo>
                  <a:lnTo>
                    <a:pt x="579" y="1100"/>
                  </a:lnTo>
                  <a:lnTo>
                    <a:pt x="590" y="1098"/>
                  </a:lnTo>
                  <a:lnTo>
                    <a:pt x="629" y="1090"/>
                  </a:lnTo>
                  <a:lnTo>
                    <a:pt x="641" y="1088"/>
                  </a:lnTo>
                  <a:lnTo>
                    <a:pt x="649" y="1087"/>
                  </a:lnTo>
                  <a:lnTo>
                    <a:pt x="661" y="1084"/>
                  </a:lnTo>
                  <a:lnTo>
                    <a:pt x="740" y="1069"/>
                  </a:lnTo>
                  <a:lnTo>
                    <a:pt x="752" y="1066"/>
                  </a:lnTo>
                  <a:lnTo>
                    <a:pt x="786" y="1059"/>
                  </a:lnTo>
                  <a:lnTo>
                    <a:pt x="788" y="1059"/>
                  </a:lnTo>
                  <a:lnTo>
                    <a:pt x="797" y="1056"/>
                  </a:lnTo>
                  <a:lnTo>
                    <a:pt x="825" y="1051"/>
                  </a:lnTo>
                  <a:lnTo>
                    <a:pt x="826" y="1051"/>
                  </a:lnTo>
                  <a:lnTo>
                    <a:pt x="869" y="1042"/>
                  </a:lnTo>
                  <a:lnTo>
                    <a:pt x="898" y="1036"/>
                  </a:lnTo>
                  <a:lnTo>
                    <a:pt x="1045" y="1006"/>
                  </a:lnTo>
                  <a:lnTo>
                    <a:pt x="1055" y="1003"/>
                  </a:lnTo>
                  <a:lnTo>
                    <a:pt x="1057" y="1003"/>
                  </a:lnTo>
                  <a:lnTo>
                    <a:pt x="1066" y="1001"/>
                  </a:lnTo>
                  <a:lnTo>
                    <a:pt x="1098" y="994"/>
                  </a:lnTo>
                  <a:lnTo>
                    <a:pt x="1128" y="988"/>
                  </a:lnTo>
                  <a:lnTo>
                    <a:pt x="1176" y="977"/>
                  </a:lnTo>
                  <a:lnTo>
                    <a:pt x="1192" y="973"/>
                  </a:lnTo>
                  <a:close/>
                </a:path>
              </a:pathLst>
            </a:custGeom>
            <a:solidFill>
              <a:schemeClr val="tx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34" name="Freeform 333"/>
            <p:cNvSpPr>
              <a:spLocks noChangeAspect="1"/>
            </p:cNvSpPr>
            <p:nvPr/>
          </p:nvSpPr>
          <p:spPr bwMode="auto">
            <a:xfrm>
              <a:off x="9384" y="4670"/>
              <a:ext cx="37" cy="36"/>
            </a:xfrm>
            <a:custGeom>
              <a:avLst/>
              <a:gdLst>
                <a:gd name="T0" fmla="*/ 0 w 65"/>
                <a:gd name="T1" fmla="*/ 1 h 71"/>
                <a:gd name="T2" fmla="*/ 2 w 65"/>
                <a:gd name="T3" fmla="*/ 2 h 71"/>
                <a:gd name="T4" fmla="*/ 2 w 65"/>
                <a:gd name="T5" fmla="*/ 2 h 71"/>
                <a:gd name="T6" fmla="*/ 2 w 65"/>
                <a:gd name="T7" fmla="*/ 2 h 71"/>
                <a:gd name="T8" fmla="*/ 2 w 65"/>
                <a:gd name="T9" fmla="*/ 3 h 71"/>
                <a:gd name="T10" fmla="*/ 3 w 65"/>
                <a:gd name="T11" fmla="*/ 2 h 71"/>
                <a:gd name="T12" fmla="*/ 4 w 65"/>
                <a:gd name="T13" fmla="*/ 1 h 71"/>
                <a:gd name="T14" fmla="*/ 2 w 65"/>
                <a:gd name="T15" fmla="*/ 0 h 71"/>
                <a:gd name="T16" fmla="*/ 1 w 65"/>
                <a:gd name="T17" fmla="*/ 1 h 71"/>
                <a:gd name="T18" fmla="*/ 1 w 65"/>
                <a:gd name="T19" fmla="*/ 1 h 71"/>
                <a:gd name="T20" fmla="*/ 0 w 65"/>
                <a:gd name="T21" fmla="*/ 1 h 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5"/>
                <a:gd name="T34" fmla="*/ 0 h 71"/>
                <a:gd name="T35" fmla="*/ 65 w 65"/>
                <a:gd name="T36" fmla="*/ 71 h 7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5" h="71">
                  <a:moveTo>
                    <a:pt x="0" y="22"/>
                  </a:moveTo>
                  <a:lnTo>
                    <a:pt x="25" y="40"/>
                  </a:lnTo>
                  <a:lnTo>
                    <a:pt x="26" y="40"/>
                  </a:lnTo>
                  <a:lnTo>
                    <a:pt x="29" y="52"/>
                  </a:lnTo>
                  <a:lnTo>
                    <a:pt x="35" y="71"/>
                  </a:lnTo>
                  <a:lnTo>
                    <a:pt x="51" y="45"/>
                  </a:lnTo>
                  <a:lnTo>
                    <a:pt x="65" y="23"/>
                  </a:lnTo>
                  <a:lnTo>
                    <a:pt x="30" y="0"/>
                  </a:lnTo>
                  <a:lnTo>
                    <a:pt x="11" y="3"/>
                  </a:lnTo>
                  <a:lnTo>
                    <a:pt x="6" y="12"/>
                  </a:lnTo>
                  <a:lnTo>
                    <a:pt x="0" y="22"/>
                  </a:lnTo>
                  <a:close/>
                </a:path>
              </a:pathLst>
            </a:custGeom>
            <a:no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35" name="Freeform 334"/>
            <p:cNvSpPr>
              <a:spLocks noChangeAspect="1"/>
            </p:cNvSpPr>
            <p:nvPr/>
          </p:nvSpPr>
          <p:spPr bwMode="auto">
            <a:xfrm>
              <a:off x="8961" y="4490"/>
              <a:ext cx="791" cy="343"/>
            </a:xfrm>
            <a:custGeom>
              <a:avLst/>
              <a:gdLst>
                <a:gd name="T0" fmla="*/ 22 w 1418"/>
                <a:gd name="T1" fmla="*/ 4 h 694"/>
                <a:gd name="T2" fmla="*/ 32 w 1418"/>
                <a:gd name="T3" fmla="*/ 3 h 694"/>
                <a:gd name="T4" fmla="*/ 38 w 1418"/>
                <a:gd name="T5" fmla="*/ 2 h 694"/>
                <a:gd name="T6" fmla="*/ 42 w 1418"/>
                <a:gd name="T7" fmla="*/ 2 h 694"/>
                <a:gd name="T8" fmla="*/ 47 w 1418"/>
                <a:gd name="T9" fmla="*/ 1 h 694"/>
                <a:gd name="T10" fmla="*/ 53 w 1418"/>
                <a:gd name="T11" fmla="*/ 0 h 694"/>
                <a:gd name="T12" fmla="*/ 59 w 1418"/>
                <a:gd name="T13" fmla="*/ 0 h 694"/>
                <a:gd name="T14" fmla="*/ 61 w 1418"/>
                <a:gd name="T15" fmla="*/ 4 h 694"/>
                <a:gd name="T16" fmla="*/ 61 w 1418"/>
                <a:gd name="T17" fmla="*/ 5 h 694"/>
                <a:gd name="T18" fmla="*/ 62 w 1418"/>
                <a:gd name="T19" fmla="*/ 6 h 694"/>
                <a:gd name="T20" fmla="*/ 64 w 1418"/>
                <a:gd name="T21" fmla="*/ 10 h 694"/>
                <a:gd name="T22" fmla="*/ 65 w 1418"/>
                <a:gd name="T23" fmla="*/ 12 h 694"/>
                <a:gd name="T24" fmla="*/ 69 w 1418"/>
                <a:gd name="T25" fmla="*/ 13 h 694"/>
                <a:gd name="T26" fmla="*/ 76 w 1418"/>
                <a:gd name="T27" fmla="*/ 13 h 694"/>
                <a:gd name="T28" fmla="*/ 71 w 1418"/>
                <a:gd name="T29" fmla="*/ 19 h 694"/>
                <a:gd name="T30" fmla="*/ 67 w 1418"/>
                <a:gd name="T31" fmla="*/ 20 h 694"/>
                <a:gd name="T32" fmla="*/ 64 w 1418"/>
                <a:gd name="T33" fmla="*/ 17 h 694"/>
                <a:gd name="T34" fmla="*/ 62 w 1418"/>
                <a:gd name="T35" fmla="*/ 16 h 694"/>
                <a:gd name="T36" fmla="*/ 58 w 1418"/>
                <a:gd name="T37" fmla="*/ 17 h 694"/>
                <a:gd name="T38" fmla="*/ 58 w 1418"/>
                <a:gd name="T39" fmla="*/ 13 h 694"/>
                <a:gd name="T40" fmla="*/ 56 w 1418"/>
                <a:gd name="T41" fmla="*/ 10 h 694"/>
                <a:gd name="T42" fmla="*/ 54 w 1418"/>
                <a:gd name="T43" fmla="*/ 9 h 694"/>
                <a:gd name="T44" fmla="*/ 54 w 1418"/>
                <a:gd name="T45" fmla="*/ 7 h 694"/>
                <a:gd name="T46" fmla="*/ 56 w 1418"/>
                <a:gd name="T47" fmla="*/ 2 h 694"/>
                <a:gd name="T48" fmla="*/ 52 w 1418"/>
                <a:gd name="T49" fmla="*/ 5 h 694"/>
                <a:gd name="T50" fmla="*/ 49 w 1418"/>
                <a:gd name="T51" fmla="*/ 7 h 694"/>
                <a:gd name="T52" fmla="*/ 51 w 1418"/>
                <a:gd name="T53" fmla="*/ 12 h 694"/>
                <a:gd name="T54" fmla="*/ 55 w 1418"/>
                <a:gd name="T55" fmla="*/ 17 h 694"/>
                <a:gd name="T56" fmla="*/ 58 w 1418"/>
                <a:gd name="T57" fmla="*/ 20 h 694"/>
                <a:gd name="T58" fmla="*/ 49 w 1418"/>
                <a:gd name="T59" fmla="*/ 19 h 694"/>
                <a:gd name="T60" fmla="*/ 45 w 1418"/>
                <a:gd name="T61" fmla="*/ 17 h 694"/>
                <a:gd name="T62" fmla="*/ 41 w 1418"/>
                <a:gd name="T63" fmla="*/ 16 h 694"/>
                <a:gd name="T64" fmla="*/ 42 w 1418"/>
                <a:gd name="T65" fmla="*/ 14 h 694"/>
                <a:gd name="T66" fmla="*/ 43 w 1418"/>
                <a:gd name="T67" fmla="*/ 13 h 694"/>
                <a:gd name="T68" fmla="*/ 42 w 1418"/>
                <a:gd name="T69" fmla="*/ 11 h 694"/>
                <a:gd name="T70" fmla="*/ 38 w 1418"/>
                <a:gd name="T71" fmla="*/ 11 h 694"/>
                <a:gd name="T72" fmla="*/ 33 w 1418"/>
                <a:gd name="T73" fmla="*/ 10 h 694"/>
                <a:gd name="T74" fmla="*/ 31 w 1418"/>
                <a:gd name="T75" fmla="*/ 8 h 694"/>
                <a:gd name="T76" fmla="*/ 29 w 1418"/>
                <a:gd name="T77" fmla="*/ 7 h 694"/>
                <a:gd name="T78" fmla="*/ 23 w 1418"/>
                <a:gd name="T79" fmla="*/ 5 h 694"/>
                <a:gd name="T80" fmla="*/ 18 w 1418"/>
                <a:gd name="T81" fmla="*/ 6 h 694"/>
                <a:gd name="T82" fmla="*/ 15 w 1418"/>
                <a:gd name="T83" fmla="*/ 7 h 694"/>
                <a:gd name="T84" fmla="*/ 8 w 1418"/>
                <a:gd name="T85" fmla="*/ 9 h 694"/>
                <a:gd name="T86" fmla="*/ 3 w 1418"/>
                <a:gd name="T87" fmla="*/ 12 h 694"/>
                <a:gd name="T88" fmla="*/ 1 w 1418"/>
                <a:gd name="T89" fmla="*/ 9 h 694"/>
                <a:gd name="T90" fmla="*/ 1 w 1418"/>
                <a:gd name="T91" fmla="*/ 6 h 694"/>
                <a:gd name="T92" fmla="*/ 9 w 1418"/>
                <a:gd name="T93" fmla="*/ 6 h 694"/>
                <a:gd name="T94" fmla="*/ 16 w 1418"/>
                <a:gd name="T95" fmla="*/ 5 h 69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18"/>
                <a:gd name="T145" fmla="*/ 0 h 694"/>
                <a:gd name="T146" fmla="*/ 1418 w 1418"/>
                <a:gd name="T147" fmla="*/ 694 h 69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18" h="694">
                  <a:moveTo>
                    <a:pt x="333" y="164"/>
                  </a:moveTo>
                  <a:lnTo>
                    <a:pt x="361" y="159"/>
                  </a:lnTo>
                  <a:lnTo>
                    <a:pt x="362" y="159"/>
                  </a:lnTo>
                  <a:lnTo>
                    <a:pt x="405" y="150"/>
                  </a:lnTo>
                  <a:lnTo>
                    <a:pt x="434" y="144"/>
                  </a:lnTo>
                  <a:lnTo>
                    <a:pt x="581" y="114"/>
                  </a:lnTo>
                  <a:lnTo>
                    <a:pt x="591" y="111"/>
                  </a:lnTo>
                  <a:lnTo>
                    <a:pt x="593" y="111"/>
                  </a:lnTo>
                  <a:lnTo>
                    <a:pt x="602" y="109"/>
                  </a:lnTo>
                  <a:lnTo>
                    <a:pt x="634" y="102"/>
                  </a:lnTo>
                  <a:lnTo>
                    <a:pt x="664" y="96"/>
                  </a:lnTo>
                  <a:lnTo>
                    <a:pt x="712" y="85"/>
                  </a:lnTo>
                  <a:lnTo>
                    <a:pt x="728" y="81"/>
                  </a:lnTo>
                  <a:lnTo>
                    <a:pt x="751" y="76"/>
                  </a:lnTo>
                  <a:lnTo>
                    <a:pt x="757" y="75"/>
                  </a:lnTo>
                  <a:lnTo>
                    <a:pt x="790" y="67"/>
                  </a:lnTo>
                  <a:lnTo>
                    <a:pt x="808" y="63"/>
                  </a:lnTo>
                  <a:lnTo>
                    <a:pt x="843" y="56"/>
                  </a:lnTo>
                  <a:lnTo>
                    <a:pt x="853" y="53"/>
                  </a:lnTo>
                  <a:lnTo>
                    <a:pt x="868" y="49"/>
                  </a:lnTo>
                  <a:lnTo>
                    <a:pt x="874" y="48"/>
                  </a:lnTo>
                  <a:lnTo>
                    <a:pt x="951" y="30"/>
                  </a:lnTo>
                  <a:lnTo>
                    <a:pt x="952" y="30"/>
                  </a:lnTo>
                  <a:lnTo>
                    <a:pt x="981" y="24"/>
                  </a:lnTo>
                  <a:lnTo>
                    <a:pt x="1026" y="13"/>
                  </a:lnTo>
                  <a:lnTo>
                    <a:pt x="1057" y="5"/>
                  </a:lnTo>
                  <a:lnTo>
                    <a:pt x="1082" y="0"/>
                  </a:lnTo>
                  <a:lnTo>
                    <a:pt x="1087" y="22"/>
                  </a:lnTo>
                  <a:lnTo>
                    <a:pt x="1088" y="27"/>
                  </a:lnTo>
                  <a:lnTo>
                    <a:pt x="1120" y="129"/>
                  </a:lnTo>
                  <a:lnTo>
                    <a:pt x="1120" y="130"/>
                  </a:lnTo>
                  <a:lnTo>
                    <a:pt x="1122" y="140"/>
                  </a:lnTo>
                  <a:lnTo>
                    <a:pt x="1129" y="159"/>
                  </a:lnTo>
                  <a:lnTo>
                    <a:pt x="1131" y="168"/>
                  </a:lnTo>
                  <a:lnTo>
                    <a:pt x="1132" y="173"/>
                  </a:lnTo>
                  <a:lnTo>
                    <a:pt x="1134" y="176"/>
                  </a:lnTo>
                  <a:lnTo>
                    <a:pt x="1134" y="178"/>
                  </a:lnTo>
                  <a:lnTo>
                    <a:pt x="1135" y="178"/>
                  </a:lnTo>
                  <a:lnTo>
                    <a:pt x="1142" y="207"/>
                  </a:lnTo>
                  <a:lnTo>
                    <a:pt x="1145" y="211"/>
                  </a:lnTo>
                  <a:lnTo>
                    <a:pt x="1146" y="216"/>
                  </a:lnTo>
                  <a:lnTo>
                    <a:pt x="1161" y="269"/>
                  </a:lnTo>
                  <a:lnTo>
                    <a:pt x="1180" y="330"/>
                  </a:lnTo>
                  <a:lnTo>
                    <a:pt x="1182" y="332"/>
                  </a:lnTo>
                  <a:lnTo>
                    <a:pt x="1189" y="358"/>
                  </a:lnTo>
                  <a:lnTo>
                    <a:pt x="1199" y="395"/>
                  </a:lnTo>
                  <a:lnTo>
                    <a:pt x="1203" y="406"/>
                  </a:lnTo>
                  <a:lnTo>
                    <a:pt x="1204" y="409"/>
                  </a:lnTo>
                  <a:lnTo>
                    <a:pt x="1208" y="422"/>
                  </a:lnTo>
                  <a:lnTo>
                    <a:pt x="1212" y="433"/>
                  </a:lnTo>
                  <a:lnTo>
                    <a:pt x="1223" y="471"/>
                  </a:lnTo>
                  <a:lnTo>
                    <a:pt x="1281" y="459"/>
                  </a:lnTo>
                  <a:lnTo>
                    <a:pt x="1328" y="449"/>
                  </a:lnTo>
                  <a:lnTo>
                    <a:pt x="1362" y="441"/>
                  </a:lnTo>
                  <a:lnTo>
                    <a:pt x="1394" y="433"/>
                  </a:lnTo>
                  <a:lnTo>
                    <a:pt x="1415" y="428"/>
                  </a:lnTo>
                  <a:lnTo>
                    <a:pt x="1418" y="457"/>
                  </a:lnTo>
                  <a:lnTo>
                    <a:pt x="1397" y="603"/>
                  </a:lnTo>
                  <a:lnTo>
                    <a:pt x="1351" y="619"/>
                  </a:lnTo>
                  <a:lnTo>
                    <a:pt x="1329" y="627"/>
                  </a:lnTo>
                  <a:lnTo>
                    <a:pt x="1285" y="642"/>
                  </a:lnTo>
                  <a:lnTo>
                    <a:pt x="1285" y="643"/>
                  </a:lnTo>
                  <a:lnTo>
                    <a:pt x="1279" y="662"/>
                  </a:lnTo>
                  <a:lnTo>
                    <a:pt x="1250" y="661"/>
                  </a:lnTo>
                  <a:lnTo>
                    <a:pt x="1209" y="694"/>
                  </a:lnTo>
                  <a:lnTo>
                    <a:pt x="1209" y="608"/>
                  </a:lnTo>
                  <a:lnTo>
                    <a:pt x="1178" y="615"/>
                  </a:lnTo>
                  <a:lnTo>
                    <a:pt x="1190" y="571"/>
                  </a:lnTo>
                  <a:lnTo>
                    <a:pt x="1173" y="561"/>
                  </a:lnTo>
                  <a:lnTo>
                    <a:pt x="1170" y="560"/>
                  </a:lnTo>
                  <a:lnTo>
                    <a:pt x="1168" y="570"/>
                  </a:lnTo>
                  <a:lnTo>
                    <a:pt x="1147" y="557"/>
                  </a:lnTo>
                  <a:lnTo>
                    <a:pt x="1141" y="531"/>
                  </a:lnTo>
                  <a:lnTo>
                    <a:pt x="1139" y="575"/>
                  </a:lnTo>
                  <a:lnTo>
                    <a:pt x="1098" y="584"/>
                  </a:lnTo>
                  <a:lnTo>
                    <a:pt x="1070" y="565"/>
                  </a:lnTo>
                  <a:lnTo>
                    <a:pt x="1026" y="500"/>
                  </a:lnTo>
                  <a:lnTo>
                    <a:pt x="1053" y="485"/>
                  </a:lnTo>
                  <a:lnTo>
                    <a:pt x="1031" y="450"/>
                  </a:lnTo>
                  <a:lnTo>
                    <a:pt x="1072" y="437"/>
                  </a:lnTo>
                  <a:lnTo>
                    <a:pt x="1033" y="404"/>
                  </a:lnTo>
                  <a:lnTo>
                    <a:pt x="1012" y="435"/>
                  </a:lnTo>
                  <a:lnTo>
                    <a:pt x="1005" y="402"/>
                  </a:lnTo>
                  <a:lnTo>
                    <a:pt x="1038" y="359"/>
                  </a:lnTo>
                  <a:lnTo>
                    <a:pt x="1015" y="327"/>
                  </a:lnTo>
                  <a:lnTo>
                    <a:pt x="1019" y="341"/>
                  </a:lnTo>
                  <a:lnTo>
                    <a:pt x="996" y="358"/>
                  </a:lnTo>
                  <a:lnTo>
                    <a:pt x="991" y="294"/>
                  </a:lnTo>
                  <a:lnTo>
                    <a:pt x="1012" y="312"/>
                  </a:lnTo>
                  <a:lnTo>
                    <a:pt x="1035" y="299"/>
                  </a:lnTo>
                  <a:lnTo>
                    <a:pt x="1030" y="263"/>
                  </a:lnTo>
                  <a:lnTo>
                    <a:pt x="1000" y="258"/>
                  </a:lnTo>
                  <a:lnTo>
                    <a:pt x="992" y="229"/>
                  </a:lnTo>
                  <a:lnTo>
                    <a:pt x="1015" y="162"/>
                  </a:lnTo>
                  <a:lnTo>
                    <a:pt x="1052" y="145"/>
                  </a:lnTo>
                  <a:lnTo>
                    <a:pt x="1035" y="76"/>
                  </a:lnTo>
                  <a:lnTo>
                    <a:pt x="1014" y="87"/>
                  </a:lnTo>
                  <a:lnTo>
                    <a:pt x="1010" y="138"/>
                  </a:lnTo>
                  <a:lnTo>
                    <a:pt x="978" y="168"/>
                  </a:lnTo>
                  <a:lnTo>
                    <a:pt x="973" y="193"/>
                  </a:lnTo>
                  <a:lnTo>
                    <a:pt x="956" y="177"/>
                  </a:lnTo>
                  <a:lnTo>
                    <a:pt x="947" y="200"/>
                  </a:lnTo>
                  <a:lnTo>
                    <a:pt x="948" y="220"/>
                  </a:lnTo>
                  <a:lnTo>
                    <a:pt x="909" y="244"/>
                  </a:lnTo>
                  <a:lnTo>
                    <a:pt x="909" y="245"/>
                  </a:lnTo>
                  <a:lnTo>
                    <a:pt x="945" y="269"/>
                  </a:lnTo>
                  <a:lnTo>
                    <a:pt x="962" y="316"/>
                  </a:lnTo>
                  <a:lnTo>
                    <a:pt x="939" y="416"/>
                  </a:lnTo>
                  <a:lnTo>
                    <a:pt x="952" y="433"/>
                  </a:lnTo>
                  <a:lnTo>
                    <a:pt x="978" y="512"/>
                  </a:lnTo>
                  <a:lnTo>
                    <a:pt x="1023" y="551"/>
                  </a:lnTo>
                  <a:lnTo>
                    <a:pt x="1019" y="577"/>
                  </a:lnTo>
                  <a:lnTo>
                    <a:pt x="1035" y="580"/>
                  </a:lnTo>
                  <a:lnTo>
                    <a:pt x="1031" y="599"/>
                  </a:lnTo>
                  <a:lnTo>
                    <a:pt x="1062" y="642"/>
                  </a:lnTo>
                  <a:lnTo>
                    <a:pt x="1073" y="675"/>
                  </a:lnTo>
                  <a:lnTo>
                    <a:pt x="1033" y="649"/>
                  </a:lnTo>
                  <a:lnTo>
                    <a:pt x="1023" y="659"/>
                  </a:lnTo>
                  <a:lnTo>
                    <a:pt x="966" y="624"/>
                  </a:lnTo>
                  <a:lnTo>
                    <a:pt x="911" y="630"/>
                  </a:lnTo>
                  <a:lnTo>
                    <a:pt x="892" y="604"/>
                  </a:lnTo>
                  <a:lnTo>
                    <a:pt x="887" y="623"/>
                  </a:lnTo>
                  <a:lnTo>
                    <a:pt x="871" y="619"/>
                  </a:lnTo>
                  <a:lnTo>
                    <a:pt x="837" y="577"/>
                  </a:lnTo>
                  <a:lnTo>
                    <a:pt x="800" y="587"/>
                  </a:lnTo>
                  <a:lnTo>
                    <a:pt x="790" y="604"/>
                  </a:lnTo>
                  <a:lnTo>
                    <a:pt x="765" y="606"/>
                  </a:lnTo>
                  <a:lnTo>
                    <a:pt x="754" y="551"/>
                  </a:lnTo>
                  <a:lnTo>
                    <a:pt x="780" y="502"/>
                  </a:lnTo>
                  <a:lnTo>
                    <a:pt x="776" y="486"/>
                  </a:lnTo>
                  <a:lnTo>
                    <a:pt x="778" y="484"/>
                  </a:lnTo>
                  <a:lnTo>
                    <a:pt x="788" y="473"/>
                  </a:lnTo>
                  <a:lnTo>
                    <a:pt x="797" y="452"/>
                  </a:lnTo>
                  <a:lnTo>
                    <a:pt x="795" y="445"/>
                  </a:lnTo>
                  <a:lnTo>
                    <a:pt x="794" y="438"/>
                  </a:lnTo>
                  <a:lnTo>
                    <a:pt x="794" y="437"/>
                  </a:lnTo>
                  <a:lnTo>
                    <a:pt x="810" y="411"/>
                  </a:lnTo>
                  <a:lnTo>
                    <a:pt x="824" y="389"/>
                  </a:lnTo>
                  <a:lnTo>
                    <a:pt x="789" y="366"/>
                  </a:lnTo>
                  <a:lnTo>
                    <a:pt x="770" y="369"/>
                  </a:lnTo>
                  <a:lnTo>
                    <a:pt x="765" y="378"/>
                  </a:lnTo>
                  <a:lnTo>
                    <a:pt x="759" y="388"/>
                  </a:lnTo>
                  <a:lnTo>
                    <a:pt x="747" y="378"/>
                  </a:lnTo>
                  <a:lnTo>
                    <a:pt x="714" y="374"/>
                  </a:lnTo>
                  <a:lnTo>
                    <a:pt x="712" y="361"/>
                  </a:lnTo>
                  <a:lnTo>
                    <a:pt x="687" y="354"/>
                  </a:lnTo>
                  <a:lnTo>
                    <a:pt x="672" y="356"/>
                  </a:lnTo>
                  <a:lnTo>
                    <a:pt x="624" y="341"/>
                  </a:lnTo>
                  <a:lnTo>
                    <a:pt x="634" y="301"/>
                  </a:lnTo>
                  <a:lnTo>
                    <a:pt x="621" y="292"/>
                  </a:lnTo>
                  <a:lnTo>
                    <a:pt x="573" y="279"/>
                  </a:lnTo>
                  <a:lnTo>
                    <a:pt x="562" y="275"/>
                  </a:lnTo>
                  <a:lnTo>
                    <a:pt x="550" y="279"/>
                  </a:lnTo>
                  <a:lnTo>
                    <a:pt x="549" y="279"/>
                  </a:lnTo>
                  <a:lnTo>
                    <a:pt x="539" y="277"/>
                  </a:lnTo>
                  <a:lnTo>
                    <a:pt x="533" y="245"/>
                  </a:lnTo>
                  <a:lnTo>
                    <a:pt x="504" y="220"/>
                  </a:lnTo>
                  <a:lnTo>
                    <a:pt x="480" y="177"/>
                  </a:lnTo>
                  <a:lnTo>
                    <a:pt x="443" y="191"/>
                  </a:lnTo>
                  <a:lnTo>
                    <a:pt x="435" y="184"/>
                  </a:lnTo>
                  <a:lnTo>
                    <a:pt x="400" y="166"/>
                  </a:lnTo>
                  <a:lnTo>
                    <a:pt x="365" y="197"/>
                  </a:lnTo>
                  <a:lnTo>
                    <a:pt x="343" y="197"/>
                  </a:lnTo>
                  <a:lnTo>
                    <a:pt x="331" y="202"/>
                  </a:lnTo>
                  <a:lnTo>
                    <a:pt x="333" y="210"/>
                  </a:lnTo>
                  <a:lnTo>
                    <a:pt x="313" y="250"/>
                  </a:lnTo>
                  <a:lnTo>
                    <a:pt x="303" y="251"/>
                  </a:lnTo>
                  <a:lnTo>
                    <a:pt x="265" y="251"/>
                  </a:lnTo>
                  <a:lnTo>
                    <a:pt x="255" y="255"/>
                  </a:lnTo>
                  <a:lnTo>
                    <a:pt x="206" y="227"/>
                  </a:lnTo>
                  <a:lnTo>
                    <a:pt x="160" y="304"/>
                  </a:lnTo>
                  <a:lnTo>
                    <a:pt x="139" y="299"/>
                  </a:lnTo>
                  <a:lnTo>
                    <a:pt x="105" y="349"/>
                  </a:lnTo>
                  <a:lnTo>
                    <a:pt x="93" y="358"/>
                  </a:lnTo>
                  <a:lnTo>
                    <a:pt x="89" y="370"/>
                  </a:lnTo>
                  <a:lnTo>
                    <a:pt x="63" y="397"/>
                  </a:lnTo>
                  <a:lnTo>
                    <a:pt x="39" y="430"/>
                  </a:lnTo>
                  <a:lnTo>
                    <a:pt x="34" y="428"/>
                  </a:lnTo>
                  <a:lnTo>
                    <a:pt x="11" y="304"/>
                  </a:lnTo>
                  <a:lnTo>
                    <a:pt x="12" y="304"/>
                  </a:lnTo>
                  <a:lnTo>
                    <a:pt x="0" y="231"/>
                  </a:lnTo>
                  <a:lnTo>
                    <a:pt x="9" y="230"/>
                  </a:lnTo>
                  <a:lnTo>
                    <a:pt x="18" y="227"/>
                  </a:lnTo>
                  <a:lnTo>
                    <a:pt x="25" y="226"/>
                  </a:lnTo>
                  <a:lnTo>
                    <a:pt x="115" y="208"/>
                  </a:lnTo>
                  <a:lnTo>
                    <a:pt x="126" y="206"/>
                  </a:lnTo>
                  <a:lnTo>
                    <a:pt x="165" y="198"/>
                  </a:lnTo>
                  <a:lnTo>
                    <a:pt x="177" y="196"/>
                  </a:lnTo>
                  <a:lnTo>
                    <a:pt x="185" y="195"/>
                  </a:lnTo>
                  <a:lnTo>
                    <a:pt x="197" y="192"/>
                  </a:lnTo>
                  <a:lnTo>
                    <a:pt x="276" y="177"/>
                  </a:lnTo>
                  <a:lnTo>
                    <a:pt x="288" y="174"/>
                  </a:lnTo>
                  <a:lnTo>
                    <a:pt x="322" y="167"/>
                  </a:lnTo>
                  <a:lnTo>
                    <a:pt x="324" y="167"/>
                  </a:lnTo>
                  <a:lnTo>
                    <a:pt x="333" y="164"/>
                  </a:lnTo>
                  <a:close/>
                </a:path>
              </a:pathLst>
            </a:custGeom>
            <a:solidFill>
              <a:schemeClr val="bg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36" name="Freeform 335"/>
            <p:cNvSpPr>
              <a:spLocks noChangeAspect="1"/>
            </p:cNvSpPr>
            <p:nvPr/>
          </p:nvSpPr>
          <p:spPr bwMode="auto">
            <a:xfrm>
              <a:off x="9607" y="4146"/>
              <a:ext cx="230" cy="463"/>
            </a:xfrm>
            <a:custGeom>
              <a:avLst/>
              <a:gdLst>
                <a:gd name="T0" fmla="*/ 21 w 412"/>
                <a:gd name="T1" fmla="*/ 20 h 935"/>
                <a:gd name="T2" fmla="*/ 22 w 412"/>
                <a:gd name="T3" fmla="*/ 12 h 935"/>
                <a:gd name="T4" fmla="*/ 20 w 412"/>
                <a:gd name="T5" fmla="*/ 8 h 935"/>
                <a:gd name="T6" fmla="*/ 17 w 412"/>
                <a:gd name="T7" fmla="*/ 9 h 935"/>
                <a:gd name="T8" fmla="*/ 16 w 412"/>
                <a:gd name="T9" fmla="*/ 9 h 935"/>
                <a:gd name="T10" fmla="*/ 16 w 412"/>
                <a:gd name="T11" fmla="*/ 8 h 935"/>
                <a:gd name="T12" fmla="*/ 16 w 412"/>
                <a:gd name="T13" fmla="*/ 7 h 935"/>
                <a:gd name="T14" fmla="*/ 16 w 412"/>
                <a:gd name="T15" fmla="*/ 7 h 935"/>
                <a:gd name="T16" fmla="*/ 17 w 412"/>
                <a:gd name="T17" fmla="*/ 7 h 935"/>
                <a:gd name="T18" fmla="*/ 18 w 412"/>
                <a:gd name="T19" fmla="*/ 6 h 935"/>
                <a:gd name="T20" fmla="*/ 18 w 412"/>
                <a:gd name="T21" fmla="*/ 5 h 935"/>
                <a:gd name="T22" fmla="*/ 18 w 412"/>
                <a:gd name="T23" fmla="*/ 4 h 935"/>
                <a:gd name="T24" fmla="*/ 19 w 412"/>
                <a:gd name="T25" fmla="*/ 3 h 935"/>
                <a:gd name="T26" fmla="*/ 19 w 412"/>
                <a:gd name="T27" fmla="*/ 3 h 935"/>
                <a:gd name="T28" fmla="*/ 19 w 412"/>
                <a:gd name="T29" fmla="*/ 2 h 935"/>
                <a:gd name="T30" fmla="*/ 19 w 412"/>
                <a:gd name="T31" fmla="*/ 2 h 935"/>
                <a:gd name="T32" fmla="*/ 15 w 412"/>
                <a:gd name="T33" fmla="*/ 1 h 935"/>
                <a:gd name="T34" fmla="*/ 13 w 412"/>
                <a:gd name="T35" fmla="*/ 1 h 935"/>
                <a:gd name="T36" fmla="*/ 12 w 412"/>
                <a:gd name="T37" fmla="*/ 1 h 935"/>
                <a:gd name="T38" fmla="*/ 11 w 412"/>
                <a:gd name="T39" fmla="*/ 1 h 935"/>
                <a:gd name="T40" fmla="*/ 7 w 412"/>
                <a:gd name="T41" fmla="*/ 0 h 935"/>
                <a:gd name="T42" fmla="*/ 4 w 412"/>
                <a:gd name="T43" fmla="*/ 0 h 935"/>
                <a:gd name="T44" fmla="*/ 3 w 412"/>
                <a:gd name="T45" fmla="*/ 2 h 935"/>
                <a:gd name="T46" fmla="*/ 2 w 412"/>
                <a:gd name="T47" fmla="*/ 3 h 935"/>
                <a:gd name="T48" fmla="*/ 2 w 412"/>
                <a:gd name="T49" fmla="*/ 4 h 935"/>
                <a:gd name="T50" fmla="*/ 1 w 412"/>
                <a:gd name="T51" fmla="*/ 5 h 935"/>
                <a:gd name="T52" fmla="*/ 1 w 412"/>
                <a:gd name="T53" fmla="*/ 8 h 935"/>
                <a:gd name="T54" fmla="*/ 1 w 412"/>
                <a:gd name="T55" fmla="*/ 9 h 935"/>
                <a:gd name="T56" fmla="*/ 2 w 412"/>
                <a:gd name="T57" fmla="*/ 10 h 935"/>
                <a:gd name="T58" fmla="*/ 6 w 412"/>
                <a:gd name="T59" fmla="*/ 12 h 935"/>
                <a:gd name="T60" fmla="*/ 8 w 412"/>
                <a:gd name="T61" fmla="*/ 13 h 935"/>
                <a:gd name="T62" fmla="*/ 9 w 412"/>
                <a:gd name="T63" fmla="*/ 14 h 935"/>
                <a:gd name="T64" fmla="*/ 7 w 412"/>
                <a:gd name="T65" fmla="*/ 15 h 935"/>
                <a:gd name="T66" fmla="*/ 6 w 412"/>
                <a:gd name="T67" fmla="*/ 16 h 935"/>
                <a:gd name="T68" fmla="*/ 5 w 412"/>
                <a:gd name="T69" fmla="*/ 17 h 935"/>
                <a:gd name="T70" fmla="*/ 5 w 412"/>
                <a:gd name="T71" fmla="*/ 17 h 935"/>
                <a:gd name="T72" fmla="*/ 4 w 412"/>
                <a:gd name="T73" fmla="*/ 18 h 935"/>
                <a:gd name="T74" fmla="*/ 4 w 412"/>
                <a:gd name="T75" fmla="*/ 18 h 935"/>
                <a:gd name="T76" fmla="*/ 1 w 412"/>
                <a:gd name="T77" fmla="*/ 19 h 935"/>
                <a:gd name="T78" fmla="*/ 1 w 412"/>
                <a:gd name="T79" fmla="*/ 19 h 935"/>
                <a:gd name="T80" fmla="*/ 0 w 412"/>
                <a:gd name="T81" fmla="*/ 21 h 935"/>
                <a:gd name="T82" fmla="*/ 1 w 412"/>
                <a:gd name="T83" fmla="*/ 23 h 935"/>
                <a:gd name="T84" fmla="*/ 6 w 412"/>
                <a:gd name="T85" fmla="*/ 25 h 935"/>
                <a:gd name="T86" fmla="*/ 9 w 412"/>
                <a:gd name="T87" fmla="*/ 25 h 935"/>
                <a:gd name="T88" fmla="*/ 12 w 412"/>
                <a:gd name="T89" fmla="*/ 25 h 935"/>
                <a:gd name="T90" fmla="*/ 15 w 412"/>
                <a:gd name="T91" fmla="*/ 27 h 935"/>
                <a:gd name="T92" fmla="*/ 18 w 412"/>
                <a:gd name="T93" fmla="*/ 23 h 935"/>
                <a:gd name="T94" fmla="*/ 21 w 412"/>
                <a:gd name="T95" fmla="*/ 20 h 9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12"/>
                <a:gd name="T145" fmla="*/ 0 h 935"/>
                <a:gd name="T146" fmla="*/ 412 w 412"/>
                <a:gd name="T147" fmla="*/ 935 h 9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12" h="935">
                  <a:moveTo>
                    <a:pt x="371" y="674"/>
                  </a:moveTo>
                  <a:lnTo>
                    <a:pt x="381" y="669"/>
                  </a:lnTo>
                  <a:lnTo>
                    <a:pt x="412" y="557"/>
                  </a:lnTo>
                  <a:lnTo>
                    <a:pt x="400" y="426"/>
                  </a:lnTo>
                  <a:lnTo>
                    <a:pt x="390" y="319"/>
                  </a:lnTo>
                  <a:lnTo>
                    <a:pt x="376" y="282"/>
                  </a:lnTo>
                  <a:lnTo>
                    <a:pt x="378" y="298"/>
                  </a:lnTo>
                  <a:lnTo>
                    <a:pt x="323" y="301"/>
                  </a:lnTo>
                  <a:lnTo>
                    <a:pt x="316" y="310"/>
                  </a:lnTo>
                  <a:lnTo>
                    <a:pt x="301" y="306"/>
                  </a:lnTo>
                  <a:lnTo>
                    <a:pt x="295" y="292"/>
                  </a:lnTo>
                  <a:lnTo>
                    <a:pt x="296" y="284"/>
                  </a:lnTo>
                  <a:lnTo>
                    <a:pt x="294" y="276"/>
                  </a:lnTo>
                  <a:lnTo>
                    <a:pt x="303" y="253"/>
                  </a:lnTo>
                  <a:lnTo>
                    <a:pt x="300" y="243"/>
                  </a:lnTo>
                  <a:lnTo>
                    <a:pt x="299" y="239"/>
                  </a:lnTo>
                  <a:lnTo>
                    <a:pt x="309" y="230"/>
                  </a:lnTo>
                  <a:lnTo>
                    <a:pt x="315" y="230"/>
                  </a:lnTo>
                  <a:lnTo>
                    <a:pt x="330" y="223"/>
                  </a:lnTo>
                  <a:lnTo>
                    <a:pt x="339" y="220"/>
                  </a:lnTo>
                  <a:lnTo>
                    <a:pt x="342" y="206"/>
                  </a:lnTo>
                  <a:lnTo>
                    <a:pt x="342" y="192"/>
                  </a:lnTo>
                  <a:lnTo>
                    <a:pt x="340" y="177"/>
                  </a:lnTo>
                  <a:lnTo>
                    <a:pt x="346" y="159"/>
                  </a:lnTo>
                  <a:lnTo>
                    <a:pt x="351" y="127"/>
                  </a:lnTo>
                  <a:lnTo>
                    <a:pt x="352" y="124"/>
                  </a:lnTo>
                  <a:lnTo>
                    <a:pt x="352" y="122"/>
                  </a:lnTo>
                  <a:lnTo>
                    <a:pt x="352" y="120"/>
                  </a:lnTo>
                  <a:lnTo>
                    <a:pt x="352" y="110"/>
                  </a:lnTo>
                  <a:lnTo>
                    <a:pt x="352" y="87"/>
                  </a:lnTo>
                  <a:lnTo>
                    <a:pt x="353" y="84"/>
                  </a:lnTo>
                  <a:lnTo>
                    <a:pt x="352" y="77"/>
                  </a:lnTo>
                  <a:lnTo>
                    <a:pt x="349" y="79"/>
                  </a:lnTo>
                  <a:lnTo>
                    <a:pt x="272" y="57"/>
                  </a:lnTo>
                  <a:lnTo>
                    <a:pt x="247" y="49"/>
                  </a:lnTo>
                  <a:lnTo>
                    <a:pt x="245" y="49"/>
                  </a:lnTo>
                  <a:lnTo>
                    <a:pt x="241" y="48"/>
                  </a:lnTo>
                  <a:lnTo>
                    <a:pt x="229" y="44"/>
                  </a:lnTo>
                  <a:lnTo>
                    <a:pt x="209" y="39"/>
                  </a:lnTo>
                  <a:lnTo>
                    <a:pt x="198" y="36"/>
                  </a:lnTo>
                  <a:lnTo>
                    <a:pt x="166" y="24"/>
                  </a:lnTo>
                  <a:lnTo>
                    <a:pt x="137" y="15"/>
                  </a:lnTo>
                  <a:lnTo>
                    <a:pt x="89" y="0"/>
                  </a:lnTo>
                  <a:lnTo>
                    <a:pt x="73" y="9"/>
                  </a:lnTo>
                  <a:lnTo>
                    <a:pt x="54" y="52"/>
                  </a:lnTo>
                  <a:lnTo>
                    <a:pt x="51" y="82"/>
                  </a:lnTo>
                  <a:lnTo>
                    <a:pt x="30" y="122"/>
                  </a:lnTo>
                  <a:lnTo>
                    <a:pt x="36" y="118"/>
                  </a:lnTo>
                  <a:lnTo>
                    <a:pt x="36" y="119"/>
                  </a:lnTo>
                  <a:lnTo>
                    <a:pt x="29" y="129"/>
                  </a:lnTo>
                  <a:lnTo>
                    <a:pt x="0" y="170"/>
                  </a:lnTo>
                  <a:lnTo>
                    <a:pt x="5" y="177"/>
                  </a:lnTo>
                  <a:lnTo>
                    <a:pt x="31" y="207"/>
                  </a:lnTo>
                  <a:lnTo>
                    <a:pt x="2" y="264"/>
                  </a:lnTo>
                  <a:lnTo>
                    <a:pt x="16" y="319"/>
                  </a:lnTo>
                  <a:lnTo>
                    <a:pt x="16" y="320"/>
                  </a:lnTo>
                  <a:lnTo>
                    <a:pt x="19" y="324"/>
                  </a:lnTo>
                  <a:lnTo>
                    <a:pt x="39" y="326"/>
                  </a:lnTo>
                  <a:lnTo>
                    <a:pt x="107" y="389"/>
                  </a:lnTo>
                  <a:lnTo>
                    <a:pt x="113" y="401"/>
                  </a:lnTo>
                  <a:lnTo>
                    <a:pt x="137" y="412"/>
                  </a:lnTo>
                  <a:lnTo>
                    <a:pt x="151" y="428"/>
                  </a:lnTo>
                  <a:lnTo>
                    <a:pt x="194" y="459"/>
                  </a:lnTo>
                  <a:lnTo>
                    <a:pt x="173" y="473"/>
                  </a:lnTo>
                  <a:lnTo>
                    <a:pt x="157" y="495"/>
                  </a:lnTo>
                  <a:lnTo>
                    <a:pt x="131" y="514"/>
                  </a:lnTo>
                  <a:lnTo>
                    <a:pt x="126" y="523"/>
                  </a:lnTo>
                  <a:lnTo>
                    <a:pt x="113" y="538"/>
                  </a:lnTo>
                  <a:lnTo>
                    <a:pt x="112" y="541"/>
                  </a:lnTo>
                  <a:lnTo>
                    <a:pt x="96" y="557"/>
                  </a:lnTo>
                  <a:lnTo>
                    <a:pt x="99" y="581"/>
                  </a:lnTo>
                  <a:lnTo>
                    <a:pt x="98" y="586"/>
                  </a:lnTo>
                  <a:lnTo>
                    <a:pt x="82" y="595"/>
                  </a:lnTo>
                  <a:lnTo>
                    <a:pt x="82" y="598"/>
                  </a:lnTo>
                  <a:lnTo>
                    <a:pt x="79" y="600"/>
                  </a:lnTo>
                  <a:lnTo>
                    <a:pt x="69" y="608"/>
                  </a:lnTo>
                  <a:lnTo>
                    <a:pt x="35" y="627"/>
                  </a:lnTo>
                  <a:lnTo>
                    <a:pt x="26" y="638"/>
                  </a:lnTo>
                  <a:lnTo>
                    <a:pt x="27" y="639"/>
                  </a:lnTo>
                  <a:lnTo>
                    <a:pt x="20" y="650"/>
                  </a:lnTo>
                  <a:lnTo>
                    <a:pt x="11" y="682"/>
                  </a:lnTo>
                  <a:lnTo>
                    <a:pt x="0" y="713"/>
                  </a:lnTo>
                  <a:lnTo>
                    <a:pt x="6" y="725"/>
                  </a:lnTo>
                  <a:lnTo>
                    <a:pt x="16" y="763"/>
                  </a:lnTo>
                  <a:lnTo>
                    <a:pt x="67" y="797"/>
                  </a:lnTo>
                  <a:lnTo>
                    <a:pt x="108" y="823"/>
                  </a:lnTo>
                  <a:lnTo>
                    <a:pt x="121" y="819"/>
                  </a:lnTo>
                  <a:lnTo>
                    <a:pt x="166" y="849"/>
                  </a:lnTo>
                  <a:lnTo>
                    <a:pt x="169" y="842"/>
                  </a:lnTo>
                  <a:lnTo>
                    <a:pt x="229" y="839"/>
                  </a:lnTo>
                  <a:lnTo>
                    <a:pt x="238" y="935"/>
                  </a:lnTo>
                  <a:lnTo>
                    <a:pt x="263" y="925"/>
                  </a:lnTo>
                  <a:lnTo>
                    <a:pt x="284" y="896"/>
                  </a:lnTo>
                  <a:lnTo>
                    <a:pt x="328" y="766"/>
                  </a:lnTo>
                  <a:lnTo>
                    <a:pt x="329" y="763"/>
                  </a:lnTo>
                  <a:lnTo>
                    <a:pt x="378" y="680"/>
                  </a:lnTo>
                  <a:lnTo>
                    <a:pt x="371" y="674"/>
                  </a:lnTo>
                  <a:close/>
                </a:path>
              </a:pathLst>
            </a:custGeom>
            <a:solidFill>
              <a:schemeClr val="tx2">
                <a:lumMod val="20000"/>
                <a:lumOff val="80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37" name="Freeform 336"/>
            <p:cNvSpPr>
              <a:spLocks noChangeAspect="1"/>
            </p:cNvSpPr>
            <p:nvPr/>
          </p:nvSpPr>
          <p:spPr bwMode="auto">
            <a:xfrm>
              <a:off x="8300" y="5086"/>
              <a:ext cx="1533" cy="601"/>
            </a:xfrm>
            <a:custGeom>
              <a:avLst/>
              <a:gdLst>
                <a:gd name="T0" fmla="*/ 32 w 2756"/>
                <a:gd name="T1" fmla="*/ 16 h 1213"/>
                <a:gd name="T2" fmla="*/ 34 w 2756"/>
                <a:gd name="T3" fmla="*/ 16 h 1213"/>
                <a:gd name="T4" fmla="*/ 37 w 2756"/>
                <a:gd name="T5" fmla="*/ 13 h 1213"/>
                <a:gd name="T6" fmla="*/ 39 w 2756"/>
                <a:gd name="T7" fmla="*/ 10 h 1213"/>
                <a:gd name="T8" fmla="*/ 45 w 2756"/>
                <a:gd name="T9" fmla="*/ 10 h 1213"/>
                <a:gd name="T10" fmla="*/ 53 w 2756"/>
                <a:gd name="T11" fmla="*/ 9 h 1213"/>
                <a:gd name="T12" fmla="*/ 53 w 2756"/>
                <a:gd name="T13" fmla="*/ 9 h 1213"/>
                <a:gd name="T14" fmla="*/ 58 w 2756"/>
                <a:gd name="T15" fmla="*/ 9 h 1213"/>
                <a:gd name="T16" fmla="*/ 65 w 2756"/>
                <a:gd name="T17" fmla="*/ 8 h 1213"/>
                <a:gd name="T18" fmla="*/ 70 w 2756"/>
                <a:gd name="T19" fmla="*/ 8 h 1213"/>
                <a:gd name="T20" fmla="*/ 75 w 2756"/>
                <a:gd name="T21" fmla="*/ 7 h 1213"/>
                <a:gd name="T22" fmla="*/ 81 w 2756"/>
                <a:gd name="T23" fmla="*/ 6 h 1213"/>
                <a:gd name="T24" fmla="*/ 87 w 2756"/>
                <a:gd name="T25" fmla="*/ 6 h 1213"/>
                <a:gd name="T26" fmla="*/ 92 w 2756"/>
                <a:gd name="T27" fmla="*/ 5 h 1213"/>
                <a:gd name="T28" fmla="*/ 95 w 2756"/>
                <a:gd name="T29" fmla="*/ 5 h 1213"/>
                <a:gd name="T30" fmla="*/ 100 w 2756"/>
                <a:gd name="T31" fmla="*/ 4 h 1213"/>
                <a:gd name="T32" fmla="*/ 103 w 2756"/>
                <a:gd name="T33" fmla="*/ 4 h 1213"/>
                <a:gd name="T34" fmla="*/ 111 w 2756"/>
                <a:gd name="T35" fmla="*/ 3 h 1213"/>
                <a:gd name="T36" fmla="*/ 115 w 2756"/>
                <a:gd name="T37" fmla="*/ 2 h 1213"/>
                <a:gd name="T38" fmla="*/ 120 w 2756"/>
                <a:gd name="T39" fmla="*/ 1 h 1213"/>
                <a:gd name="T40" fmla="*/ 125 w 2756"/>
                <a:gd name="T41" fmla="*/ 1 h 1213"/>
                <a:gd name="T42" fmla="*/ 128 w 2756"/>
                <a:gd name="T43" fmla="*/ 0 h 1213"/>
                <a:gd name="T44" fmla="*/ 135 w 2756"/>
                <a:gd name="T45" fmla="*/ 0 h 1213"/>
                <a:gd name="T46" fmla="*/ 147 w 2756"/>
                <a:gd name="T47" fmla="*/ 14 h 1213"/>
                <a:gd name="T48" fmla="*/ 136 w 2756"/>
                <a:gd name="T49" fmla="*/ 20 h 1213"/>
                <a:gd name="T50" fmla="*/ 123 w 2756"/>
                <a:gd name="T51" fmla="*/ 24 h 1213"/>
                <a:gd name="T52" fmla="*/ 114 w 2756"/>
                <a:gd name="T53" fmla="*/ 30 h 1213"/>
                <a:gd name="T54" fmla="*/ 105 w 2756"/>
                <a:gd name="T55" fmla="*/ 35 h 1213"/>
                <a:gd name="T56" fmla="*/ 100 w 2756"/>
                <a:gd name="T57" fmla="*/ 35 h 1213"/>
                <a:gd name="T58" fmla="*/ 87 w 2756"/>
                <a:gd name="T59" fmla="*/ 31 h 1213"/>
                <a:gd name="T60" fmla="*/ 83 w 2756"/>
                <a:gd name="T61" fmla="*/ 29 h 1213"/>
                <a:gd name="T62" fmla="*/ 79 w 2756"/>
                <a:gd name="T63" fmla="*/ 27 h 1213"/>
                <a:gd name="T64" fmla="*/ 73 w 2756"/>
                <a:gd name="T65" fmla="*/ 28 h 1213"/>
                <a:gd name="T66" fmla="*/ 66 w 2756"/>
                <a:gd name="T67" fmla="*/ 29 h 1213"/>
                <a:gd name="T68" fmla="*/ 59 w 2756"/>
                <a:gd name="T69" fmla="*/ 27 h 1213"/>
                <a:gd name="T70" fmla="*/ 56 w 2756"/>
                <a:gd name="T71" fmla="*/ 27 h 1213"/>
                <a:gd name="T72" fmla="*/ 51 w 2756"/>
                <a:gd name="T73" fmla="*/ 26 h 1213"/>
                <a:gd name="T74" fmla="*/ 43 w 2756"/>
                <a:gd name="T75" fmla="*/ 27 h 1213"/>
                <a:gd name="T76" fmla="*/ 38 w 2756"/>
                <a:gd name="T77" fmla="*/ 27 h 1213"/>
                <a:gd name="T78" fmla="*/ 34 w 2756"/>
                <a:gd name="T79" fmla="*/ 27 h 1213"/>
                <a:gd name="T80" fmla="*/ 28 w 2756"/>
                <a:gd name="T81" fmla="*/ 28 h 1213"/>
                <a:gd name="T82" fmla="*/ 24 w 2756"/>
                <a:gd name="T83" fmla="*/ 30 h 1213"/>
                <a:gd name="T84" fmla="*/ 19 w 2756"/>
                <a:gd name="T85" fmla="*/ 31 h 1213"/>
                <a:gd name="T86" fmla="*/ 13 w 2756"/>
                <a:gd name="T87" fmla="*/ 31 h 1213"/>
                <a:gd name="T88" fmla="*/ 7 w 2756"/>
                <a:gd name="T89" fmla="*/ 32 h 1213"/>
                <a:gd name="T90" fmla="*/ 1 w 2756"/>
                <a:gd name="T91" fmla="*/ 32 h 1213"/>
                <a:gd name="T92" fmla="*/ 0 w 2756"/>
                <a:gd name="T93" fmla="*/ 30 h 1213"/>
                <a:gd name="T94" fmla="*/ 4 w 2756"/>
                <a:gd name="T95" fmla="*/ 27 h 1213"/>
                <a:gd name="T96" fmla="*/ 6 w 2756"/>
                <a:gd name="T97" fmla="*/ 26 h 1213"/>
                <a:gd name="T98" fmla="*/ 12 w 2756"/>
                <a:gd name="T99" fmla="*/ 25 h 1213"/>
                <a:gd name="T100" fmla="*/ 20 w 2756"/>
                <a:gd name="T101" fmla="*/ 22 h 1213"/>
                <a:gd name="T102" fmla="*/ 21 w 2756"/>
                <a:gd name="T103" fmla="*/ 19 h 1213"/>
                <a:gd name="T104" fmla="*/ 26 w 2756"/>
                <a:gd name="T105" fmla="*/ 18 h 1213"/>
                <a:gd name="T106" fmla="*/ 29 w 2756"/>
                <a:gd name="T107" fmla="*/ 17 h 12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756"/>
                <a:gd name="T163" fmla="*/ 0 h 1213"/>
                <a:gd name="T164" fmla="*/ 2756 w 2756"/>
                <a:gd name="T165" fmla="*/ 1213 h 121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756" h="1213">
                  <a:moveTo>
                    <a:pt x="542" y="580"/>
                  </a:moveTo>
                  <a:lnTo>
                    <a:pt x="553" y="565"/>
                  </a:lnTo>
                  <a:lnTo>
                    <a:pt x="590" y="549"/>
                  </a:lnTo>
                  <a:lnTo>
                    <a:pt x="597" y="539"/>
                  </a:lnTo>
                  <a:lnTo>
                    <a:pt x="626" y="546"/>
                  </a:lnTo>
                  <a:lnTo>
                    <a:pt x="630" y="554"/>
                  </a:lnTo>
                  <a:lnTo>
                    <a:pt x="645" y="551"/>
                  </a:lnTo>
                  <a:lnTo>
                    <a:pt x="652" y="542"/>
                  </a:lnTo>
                  <a:lnTo>
                    <a:pt x="661" y="541"/>
                  </a:lnTo>
                  <a:lnTo>
                    <a:pt x="681" y="482"/>
                  </a:lnTo>
                  <a:lnTo>
                    <a:pt x="685" y="473"/>
                  </a:lnTo>
                  <a:lnTo>
                    <a:pt x="696" y="459"/>
                  </a:lnTo>
                  <a:lnTo>
                    <a:pt x="734" y="445"/>
                  </a:lnTo>
                  <a:lnTo>
                    <a:pt x="736" y="424"/>
                  </a:lnTo>
                  <a:lnTo>
                    <a:pt x="739" y="379"/>
                  </a:lnTo>
                  <a:lnTo>
                    <a:pt x="740" y="345"/>
                  </a:lnTo>
                  <a:lnTo>
                    <a:pt x="757" y="343"/>
                  </a:lnTo>
                  <a:lnTo>
                    <a:pt x="803" y="338"/>
                  </a:lnTo>
                  <a:lnTo>
                    <a:pt x="813" y="337"/>
                  </a:lnTo>
                  <a:lnTo>
                    <a:pt x="841" y="333"/>
                  </a:lnTo>
                  <a:lnTo>
                    <a:pt x="855" y="330"/>
                  </a:lnTo>
                  <a:lnTo>
                    <a:pt x="933" y="320"/>
                  </a:lnTo>
                  <a:lnTo>
                    <a:pt x="981" y="314"/>
                  </a:lnTo>
                  <a:lnTo>
                    <a:pt x="990" y="313"/>
                  </a:lnTo>
                  <a:lnTo>
                    <a:pt x="991" y="313"/>
                  </a:lnTo>
                  <a:lnTo>
                    <a:pt x="996" y="313"/>
                  </a:lnTo>
                  <a:lnTo>
                    <a:pt x="1001" y="311"/>
                  </a:lnTo>
                  <a:lnTo>
                    <a:pt x="1007" y="310"/>
                  </a:lnTo>
                  <a:lnTo>
                    <a:pt x="1022" y="307"/>
                  </a:lnTo>
                  <a:lnTo>
                    <a:pt x="1043" y="302"/>
                  </a:lnTo>
                  <a:lnTo>
                    <a:pt x="1072" y="300"/>
                  </a:lnTo>
                  <a:lnTo>
                    <a:pt x="1087" y="297"/>
                  </a:lnTo>
                  <a:lnTo>
                    <a:pt x="1106" y="295"/>
                  </a:lnTo>
                  <a:lnTo>
                    <a:pt x="1125" y="292"/>
                  </a:lnTo>
                  <a:lnTo>
                    <a:pt x="1171" y="287"/>
                  </a:lnTo>
                  <a:lnTo>
                    <a:pt x="1224" y="278"/>
                  </a:lnTo>
                  <a:lnTo>
                    <a:pt x="1245" y="275"/>
                  </a:lnTo>
                  <a:lnTo>
                    <a:pt x="1254" y="272"/>
                  </a:lnTo>
                  <a:lnTo>
                    <a:pt x="1262" y="271"/>
                  </a:lnTo>
                  <a:lnTo>
                    <a:pt x="1301" y="263"/>
                  </a:lnTo>
                  <a:lnTo>
                    <a:pt x="1350" y="254"/>
                  </a:lnTo>
                  <a:lnTo>
                    <a:pt x="1378" y="249"/>
                  </a:lnTo>
                  <a:lnTo>
                    <a:pt x="1397" y="247"/>
                  </a:lnTo>
                  <a:lnTo>
                    <a:pt x="1413" y="243"/>
                  </a:lnTo>
                  <a:lnTo>
                    <a:pt x="1455" y="235"/>
                  </a:lnTo>
                  <a:lnTo>
                    <a:pt x="1494" y="228"/>
                  </a:lnTo>
                  <a:lnTo>
                    <a:pt x="1504" y="225"/>
                  </a:lnTo>
                  <a:lnTo>
                    <a:pt x="1528" y="220"/>
                  </a:lnTo>
                  <a:lnTo>
                    <a:pt x="1623" y="201"/>
                  </a:lnTo>
                  <a:lnTo>
                    <a:pt x="1628" y="201"/>
                  </a:lnTo>
                  <a:lnTo>
                    <a:pt x="1634" y="199"/>
                  </a:lnTo>
                  <a:lnTo>
                    <a:pt x="1638" y="199"/>
                  </a:lnTo>
                  <a:lnTo>
                    <a:pt x="1648" y="196"/>
                  </a:lnTo>
                  <a:lnTo>
                    <a:pt x="1653" y="196"/>
                  </a:lnTo>
                  <a:lnTo>
                    <a:pt x="1687" y="189"/>
                  </a:lnTo>
                  <a:lnTo>
                    <a:pt x="1725" y="181"/>
                  </a:lnTo>
                  <a:lnTo>
                    <a:pt x="1738" y="179"/>
                  </a:lnTo>
                  <a:lnTo>
                    <a:pt x="1753" y="175"/>
                  </a:lnTo>
                  <a:lnTo>
                    <a:pt x="1763" y="172"/>
                  </a:lnTo>
                  <a:lnTo>
                    <a:pt x="1779" y="170"/>
                  </a:lnTo>
                  <a:lnTo>
                    <a:pt x="1802" y="165"/>
                  </a:lnTo>
                  <a:lnTo>
                    <a:pt x="1809" y="163"/>
                  </a:lnTo>
                  <a:lnTo>
                    <a:pt x="1865" y="152"/>
                  </a:lnTo>
                  <a:lnTo>
                    <a:pt x="1879" y="148"/>
                  </a:lnTo>
                  <a:lnTo>
                    <a:pt x="1892" y="146"/>
                  </a:lnTo>
                  <a:lnTo>
                    <a:pt x="1909" y="142"/>
                  </a:lnTo>
                  <a:lnTo>
                    <a:pt x="1926" y="138"/>
                  </a:lnTo>
                  <a:lnTo>
                    <a:pt x="1940" y="136"/>
                  </a:lnTo>
                  <a:lnTo>
                    <a:pt x="1950" y="133"/>
                  </a:lnTo>
                  <a:lnTo>
                    <a:pt x="2010" y="121"/>
                  </a:lnTo>
                  <a:lnTo>
                    <a:pt x="2018" y="119"/>
                  </a:lnTo>
                  <a:lnTo>
                    <a:pt x="2095" y="102"/>
                  </a:lnTo>
                  <a:lnTo>
                    <a:pt x="2109" y="99"/>
                  </a:lnTo>
                  <a:lnTo>
                    <a:pt x="2135" y="93"/>
                  </a:lnTo>
                  <a:lnTo>
                    <a:pt x="2148" y="91"/>
                  </a:lnTo>
                  <a:lnTo>
                    <a:pt x="2157" y="89"/>
                  </a:lnTo>
                  <a:lnTo>
                    <a:pt x="2211" y="76"/>
                  </a:lnTo>
                  <a:lnTo>
                    <a:pt x="2211" y="74"/>
                  </a:lnTo>
                  <a:lnTo>
                    <a:pt x="2224" y="71"/>
                  </a:lnTo>
                  <a:lnTo>
                    <a:pt x="2263" y="62"/>
                  </a:lnTo>
                  <a:lnTo>
                    <a:pt x="2326" y="48"/>
                  </a:lnTo>
                  <a:lnTo>
                    <a:pt x="2327" y="48"/>
                  </a:lnTo>
                  <a:lnTo>
                    <a:pt x="2338" y="46"/>
                  </a:lnTo>
                  <a:lnTo>
                    <a:pt x="2341" y="45"/>
                  </a:lnTo>
                  <a:lnTo>
                    <a:pt x="2376" y="37"/>
                  </a:lnTo>
                  <a:lnTo>
                    <a:pt x="2386" y="35"/>
                  </a:lnTo>
                  <a:lnTo>
                    <a:pt x="2395" y="32"/>
                  </a:lnTo>
                  <a:lnTo>
                    <a:pt x="2408" y="30"/>
                  </a:lnTo>
                  <a:lnTo>
                    <a:pt x="2416" y="28"/>
                  </a:lnTo>
                  <a:lnTo>
                    <a:pt x="2455" y="19"/>
                  </a:lnTo>
                  <a:lnTo>
                    <a:pt x="2491" y="11"/>
                  </a:lnTo>
                  <a:lnTo>
                    <a:pt x="2532" y="0"/>
                  </a:lnTo>
                  <a:lnTo>
                    <a:pt x="2539" y="19"/>
                  </a:lnTo>
                  <a:lnTo>
                    <a:pt x="2590" y="115"/>
                  </a:lnTo>
                  <a:lnTo>
                    <a:pt x="2739" y="323"/>
                  </a:lnTo>
                  <a:lnTo>
                    <a:pt x="2756" y="469"/>
                  </a:lnTo>
                  <a:lnTo>
                    <a:pt x="2689" y="507"/>
                  </a:lnTo>
                  <a:lnTo>
                    <a:pt x="2621" y="575"/>
                  </a:lnTo>
                  <a:lnTo>
                    <a:pt x="2620" y="577"/>
                  </a:lnTo>
                  <a:lnTo>
                    <a:pt x="2551" y="668"/>
                  </a:lnTo>
                  <a:lnTo>
                    <a:pt x="2494" y="781"/>
                  </a:lnTo>
                  <a:lnTo>
                    <a:pt x="2462" y="769"/>
                  </a:lnTo>
                  <a:lnTo>
                    <a:pt x="2421" y="769"/>
                  </a:lnTo>
                  <a:lnTo>
                    <a:pt x="2311" y="815"/>
                  </a:lnTo>
                  <a:lnTo>
                    <a:pt x="2274" y="844"/>
                  </a:lnTo>
                  <a:lnTo>
                    <a:pt x="2200" y="920"/>
                  </a:lnTo>
                  <a:lnTo>
                    <a:pt x="2149" y="990"/>
                  </a:lnTo>
                  <a:lnTo>
                    <a:pt x="2139" y="1009"/>
                  </a:lnTo>
                  <a:lnTo>
                    <a:pt x="2107" y="1144"/>
                  </a:lnTo>
                  <a:lnTo>
                    <a:pt x="2106" y="1165"/>
                  </a:lnTo>
                  <a:lnTo>
                    <a:pt x="2049" y="1164"/>
                  </a:lnTo>
                  <a:lnTo>
                    <a:pt x="1970" y="1183"/>
                  </a:lnTo>
                  <a:lnTo>
                    <a:pt x="1919" y="1213"/>
                  </a:lnTo>
                  <a:lnTo>
                    <a:pt x="1910" y="1206"/>
                  </a:lnTo>
                  <a:lnTo>
                    <a:pt x="1883" y="1188"/>
                  </a:lnTo>
                  <a:lnTo>
                    <a:pt x="1879" y="1184"/>
                  </a:lnTo>
                  <a:lnTo>
                    <a:pt x="1793" y="1126"/>
                  </a:lnTo>
                  <a:lnTo>
                    <a:pt x="1740" y="1091"/>
                  </a:lnTo>
                  <a:lnTo>
                    <a:pt x="1717" y="1076"/>
                  </a:lnTo>
                  <a:lnTo>
                    <a:pt x="1643" y="1025"/>
                  </a:lnTo>
                  <a:lnTo>
                    <a:pt x="1616" y="1005"/>
                  </a:lnTo>
                  <a:lnTo>
                    <a:pt x="1573" y="976"/>
                  </a:lnTo>
                  <a:lnTo>
                    <a:pt x="1571" y="974"/>
                  </a:lnTo>
                  <a:lnTo>
                    <a:pt x="1570" y="973"/>
                  </a:lnTo>
                  <a:lnTo>
                    <a:pt x="1568" y="972"/>
                  </a:lnTo>
                  <a:lnTo>
                    <a:pt x="1513" y="935"/>
                  </a:lnTo>
                  <a:lnTo>
                    <a:pt x="1489" y="919"/>
                  </a:lnTo>
                  <a:lnTo>
                    <a:pt x="1485" y="919"/>
                  </a:lnTo>
                  <a:lnTo>
                    <a:pt x="1465" y="923"/>
                  </a:lnTo>
                  <a:lnTo>
                    <a:pt x="1426" y="930"/>
                  </a:lnTo>
                  <a:lnTo>
                    <a:pt x="1408" y="933"/>
                  </a:lnTo>
                  <a:lnTo>
                    <a:pt x="1385" y="937"/>
                  </a:lnTo>
                  <a:lnTo>
                    <a:pt x="1301" y="950"/>
                  </a:lnTo>
                  <a:lnTo>
                    <a:pt x="1283" y="953"/>
                  </a:lnTo>
                  <a:lnTo>
                    <a:pt x="1282" y="953"/>
                  </a:lnTo>
                  <a:lnTo>
                    <a:pt x="1239" y="961"/>
                  </a:lnTo>
                  <a:lnTo>
                    <a:pt x="1207" y="966"/>
                  </a:lnTo>
                  <a:lnTo>
                    <a:pt x="1132" y="978"/>
                  </a:lnTo>
                  <a:lnTo>
                    <a:pt x="1129" y="933"/>
                  </a:lnTo>
                  <a:lnTo>
                    <a:pt x="1106" y="910"/>
                  </a:lnTo>
                  <a:lnTo>
                    <a:pt x="1101" y="905"/>
                  </a:lnTo>
                  <a:lnTo>
                    <a:pt x="1092" y="896"/>
                  </a:lnTo>
                  <a:lnTo>
                    <a:pt x="1080" y="885"/>
                  </a:lnTo>
                  <a:lnTo>
                    <a:pt x="1051" y="894"/>
                  </a:lnTo>
                  <a:lnTo>
                    <a:pt x="1031" y="870"/>
                  </a:lnTo>
                  <a:lnTo>
                    <a:pt x="1036" y="865"/>
                  </a:lnTo>
                  <a:lnTo>
                    <a:pt x="1000" y="867"/>
                  </a:lnTo>
                  <a:lnTo>
                    <a:pt x="966" y="871"/>
                  </a:lnTo>
                  <a:lnTo>
                    <a:pt x="941" y="875"/>
                  </a:lnTo>
                  <a:lnTo>
                    <a:pt x="928" y="876"/>
                  </a:lnTo>
                  <a:lnTo>
                    <a:pt x="887" y="881"/>
                  </a:lnTo>
                  <a:lnTo>
                    <a:pt x="807" y="891"/>
                  </a:lnTo>
                  <a:lnTo>
                    <a:pt x="801" y="891"/>
                  </a:lnTo>
                  <a:lnTo>
                    <a:pt x="767" y="896"/>
                  </a:lnTo>
                  <a:lnTo>
                    <a:pt x="736" y="899"/>
                  </a:lnTo>
                  <a:lnTo>
                    <a:pt x="707" y="902"/>
                  </a:lnTo>
                  <a:lnTo>
                    <a:pt x="683" y="905"/>
                  </a:lnTo>
                  <a:lnTo>
                    <a:pt x="658" y="908"/>
                  </a:lnTo>
                  <a:lnTo>
                    <a:pt x="652" y="909"/>
                  </a:lnTo>
                  <a:lnTo>
                    <a:pt x="647" y="909"/>
                  </a:lnTo>
                  <a:lnTo>
                    <a:pt x="615" y="918"/>
                  </a:lnTo>
                  <a:lnTo>
                    <a:pt x="570" y="935"/>
                  </a:lnTo>
                  <a:lnTo>
                    <a:pt x="548" y="945"/>
                  </a:lnTo>
                  <a:lnTo>
                    <a:pt x="524" y="957"/>
                  </a:lnTo>
                  <a:lnTo>
                    <a:pt x="513" y="959"/>
                  </a:lnTo>
                  <a:lnTo>
                    <a:pt x="493" y="985"/>
                  </a:lnTo>
                  <a:lnTo>
                    <a:pt x="457" y="992"/>
                  </a:lnTo>
                  <a:lnTo>
                    <a:pt x="451" y="996"/>
                  </a:lnTo>
                  <a:lnTo>
                    <a:pt x="419" y="1011"/>
                  </a:lnTo>
                  <a:lnTo>
                    <a:pt x="417" y="1012"/>
                  </a:lnTo>
                  <a:lnTo>
                    <a:pt x="387" y="1028"/>
                  </a:lnTo>
                  <a:lnTo>
                    <a:pt x="366" y="1030"/>
                  </a:lnTo>
                  <a:lnTo>
                    <a:pt x="320" y="1039"/>
                  </a:lnTo>
                  <a:lnTo>
                    <a:pt x="268" y="1048"/>
                  </a:lnTo>
                  <a:lnTo>
                    <a:pt x="263" y="1049"/>
                  </a:lnTo>
                  <a:lnTo>
                    <a:pt x="248" y="1050"/>
                  </a:lnTo>
                  <a:lnTo>
                    <a:pt x="225" y="1054"/>
                  </a:lnTo>
                  <a:lnTo>
                    <a:pt x="225" y="1057"/>
                  </a:lnTo>
                  <a:lnTo>
                    <a:pt x="124" y="1071"/>
                  </a:lnTo>
                  <a:lnTo>
                    <a:pt x="120" y="1071"/>
                  </a:lnTo>
                  <a:lnTo>
                    <a:pt x="103" y="1073"/>
                  </a:lnTo>
                  <a:lnTo>
                    <a:pt x="65" y="1078"/>
                  </a:lnTo>
                  <a:lnTo>
                    <a:pt x="63" y="1079"/>
                  </a:lnTo>
                  <a:lnTo>
                    <a:pt x="24" y="1084"/>
                  </a:lnTo>
                  <a:lnTo>
                    <a:pt x="2" y="1087"/>
                  </a:lnTo>
                  <a:lnTo>
                    <a:pt x="2" y="1082"/>
                  </a:lnTo>
                  <a:lnTo>
                    <a:pt x="0" y="1033"/>
                  </a:lnTo>
                  <a:lnTo>
                    <a:pt x="0" y="1001"/>
                  </a:lnTo>
                  <a:lnTo>
                    <a:pt x="10" y="982"/>
                  </a:lnTo>
                  <a:lnTo>
                    <a:pt x="61" y="976"/>
                  </a:lnTo>
                  <a:lnTo>
                    <a:pt x="79" y="957"/>
                  </a:lnTo>
                  <a:lnTo>
                    <a:pt x="81" y="924"/>
                  </a:lnTo>
                  <a:lnTo>
                    <a:pt x="81" y="904"/>
                  </a:lnTo>
                  <a:lnTo>
                    <a:pt x="91" y="887"/>
                  </a:lnTo>
                  <a:lnTo>
                    <a:pt x="94" y="889"/>
                  </a:lnTo>
                  <a:lnTo>
                    <a:pt x="115" y="862"/>
                  </a:lnTo>
                  <a:lnTo>
                    <a:pt x="152" y="839"/>
                  </a:lnTo>
                  <a:lnTo>
                    <a:pt x="180" y="833"/>
                  </a:lnTo>
                  <a:lnTo>
                    <a:pt x="190" y="832"/>
                  </a:lnTo>
                  <a:lnTo>
                    <a:pt x="231" y="828"/>
                  </a:lnTo>
                  <a:lnTo>
                    <a:pt x="301" y="766"/>
                  </a:lnTo>
                  <a:lnTo>
                    <a:pt x="299" y="758"/>
                  </a:lnTo>
                  <a:lnTo>
                    <a:pt x="337" y="732"/>
                  </a:lnTo>
                  <a:lnTo>
                    <a:pt x="377" y="723"/>
                  </a:lnTo>
                  <a:lnTo>
                    <a:pt x="388" y="716"/>
                  </a:lnTo>
                  <a:lnTo>
                    <a:pt x="400" y="678"/>
                  </a:lnTo>
                  <a:lnTo>
                    <a:pt x="400" y="675"/>
                  </a:lnTo>
                  <a:lnTo>
                    <a:pt x="398" y="652"/>
                  </a:lnTo>
                  <a:lnTo>
                    <a:pt x="433" y="626"/>
                  </a:lnTo>
                  <a:lnTo>
                    <a:pt x="478" y="596"/>
                  </a:lnTo>
                  <a:lnTo>
                    <a:pt x="485" y="602"/>
                  </a:lnTo>
                  <a:lnTo>
                    <a:pt x="484" y="618"/>
                  </a:lnTo>
                  <a:lnTo>
                    <a:pt x="519" y="621"/>
                  </a:lnTo>
                  <a:lnTo>
                    <a:pt x="520" y="620"/>
                  </a:lnTo>
                  <a:lnTo>
                    <a:pt x="532" y="607"/>
                  </a:lnTo>
                  <a:lnTo>
                    <a:pt x="542" y="580"/>
                  </a:lnTo>
                  <a:close/>
                </a:path>
              </a:pathLst>
            </a:custGeom>
            <a:solidFill>
              <a:schemeClr val="tx2">
                <a:lumMod val="60000"/>
                <a:lumOff val="40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38" name="Freeform 337"/>
            <p:cNvSpPr>
              <a:spLocks noChangeAspect="1"/>
            </p:cNvSpPr>
            <p:nvPr/>
          </p:nvSpPr>
          <p:spPr bwMode="auto">
            <a:xfrm>
              <a:off x="8492" y="4459"/>
              <a:ext cx="777" cy="682"/>
            </a:xfrm>
            <a:custGeom>
              <a:avLst/>
              <a:gdLst>
                <a:gd name="T0" fmla="*/ 18 w 1394"/>
                <a:gd name="T1" fmla="*/ 15 h 1378"/>
                <a:gd name="T2" fmla="*/ 21 w 1394"/>
                <a:gd name="T3" fmla="*/ 13 h 1378"/>
                <a:gd name="T4" fmla="*/ 23 w 1394"/>
                <a:gd name="T5" fmla="*/ 12 h 1378"/>
                <a:gd name="T6" fmla="*/ 23 w 1394"/>
                <a:gd name="T7" fmla="*/ 11 h 1378"/>
                <a:gd name="T8" fmla="*/ 24 w 1394"/>
                <a:gd name="T9" fmla="*/ 8 h 1378"/>
                <a:gd name="T10" fmla="*/ 24 w 1394"/>
                <a:gd name="T11" fmla="*/ 6 h 1378"/>
                <a:gd name="T12" fmla="*/ 25 w 1394"/>
                <a:gd name="T13" fmla="*/ 3 h 1378"/>
                <a:gd name="T14" fmla="*/ 25 w 1394"/>
                <a:gd name="T15" fmla="*/ 1 h 1378"/>
                <a:gd name="T16" fmla="*/ 25 w 1394"/>
                <a:gd name="T17" fmla="*/ 0 h 1378"/>
                <a:gd name="T18" fmla="*/ 26 w 1394"/>
                <a:gd name="T19" fmla="*/ 0 h 1378"/>
                <a:gd name="T20" fmla="*/ 26 w 1394"/>
                <a:gd name="T21" fmla="*/ 2 h 1378"/>
                <a:gd name="T22" fmla="*/ 27 w 1394"/>
                <a:gd name="T23" fmla="*/ 4 h 1378"/>
                <a:gd name="T24" fmla="*/ 28 w 1394"/>
                <a:gd name="T25" fmla="*/ 6 h 1378"/>
                <a:gd name="T26" fmla="*/ 28 w 1394"/>
                <a:gd name="T27" fmla="*/ 7 h 1378"/>
                <a:gd name="T28" fmla="*/ 29 w 1394"/>
                <a:gd name="T29" fmla="*/ 10 h 1378"/>
                <a:gd name="T30" fmla="*/ 31 w 1394"/>
                <a:gd name="T31" fmla="*/ 10 h 1378"/>
                <a:gd name="T32" fmla="*/ 39 w 1394"/>
                <a:gd name="T33" fmla="*/ 9 h 1378"/>
                <a:gd name="T34" fmla="*/ 43 w 1394"/>
                <a:gd name="T35" fmla="*/ 9 h 1378"/>
                <a:gd name="T36" fmla="*/ 46 w 1394"/>
                <a:gd name="T37" fmla="*/ 11 h 1378"/>
                <a:gd name="T38" fmla="*/ 47 w 1394"/>
                <a:gd name="T39" fmla="*/ 15 h 1378"/>
                <a:gd name="T40" fmla="*/ 51 w 1394"/>
                <a:gd name="T41" fmla="*/ 12 h 1378"/>
                <a:gd name="T42" fmla="*/ 54 w 1394"/>
                <a:gd name="T43" fmla="*/ 11 h 1378"/>
                <a:gd name="T44" fmla="*/ 60 w 1394"/>
                <a:gd name="T45" fmla="*/ 9 h 1378"/>
                <a:gd name="T46" fmla="*/ 64 w 1394"/>
                <a:gd name="T47" fmla="*/ 8 h 1378"/>
                <a:gd name="T48" fmla="*/ 65 w 1394"/>
                <a:gd name="T49" fmla="*/ 8 h 1378"/>
                <a:gd name="T50" fmla="*/ 69 w 1394"/>
                <a:gd name="T51" fmla="*/ 7 h 1378"/>
                <a:gd name="T52" fmla="*/ 74 w 1394"/>
                <a:gd name="T53" fmla="*/ 9 h 1378"/>
                <a:gd name="T54" fmla="*/ 75 w 1394"/>
                <a:gd name="T55" fmla="*/ 10 h 1378"/>
                <a:gd name="T56" fmla="*/ 71 w 1394"/>
                <a:gd name="T57" fmla="*/ 12 h 1378"/>
                <a:gd name="T58" fmla="*/ 69 w 1394"/>
                <a:gd name="T59" fmla="*/ 11 h 1378"/>
                <a:gd name="T60" fmla="*/ 66 w 1394"/>
                <a:gd name="T61" fmla="*/ 10 h 1378"/>
                <a:gd name="T62" fmla="*/ 65 w 1394"/>
                <a:gd name="T63" fmla="*/ 12 h 1378"/>
                <a:gd name="T64" fmla="*/ 63 w 1394"/>
                <a:gd name="T65" fmla="*/ 15 h 1378"/>
                <a:gd name="T66" fmla="*/ 59 w 1394"/>
                <a:gd name="T67" fmla="*/ 19 h 1378"/>
                <a:gd name="T68" fmla="*/ 56 w 1394"/>
                <a:gd name="T69" fmla="*/ 19 h 1378"/>
                <a:gd name="T70" fmla="*/ 55 w 1394"/>
                <a:gd name="T71" fmla="*/ 23 h 1378"/>
                <a:gd name="T72" fmla="*/ 50 w 1394"/>
                <a:gd name="T73" fmla="*/ 23 h 1378"/>
                <a:gd name="T74" fmla="*/ 47 w 1394"/>
                <a:gd name="T75" fmla="*/ 24 h 1378"/>
                <a:gd name="T76" fmla="*/ 45 w 1394"/>
                <a:gd name="T77" fmla="*/ 26 h 1378"/>
                <a:gd name="T78" fmla="*/ 43 w 1394"/>
                <a:gd name="T79" fmla="*/ 29 h 1378"/>
                <a:gd name="T80" fmla="*/ 42 w 1394"/>
                <a:gd name="T81" fmla="*/ 31 h 1378"/>
                <a:gd name="T82" fmla="*/ 40 w 1394"/>
                <a:gd name="T83" fmla="*/ 34 h 1378"/>
                <a:gd name="T84" fmla="*/ 41 w 1394"/>
                <a:gd name="T85" fmla="*/ 34 h 1378"/>
                <a:gd name="T86" fmla="*/ 37 w 1394"/>
                <a:gd name="T87" fmla="*/ 36 h 1378"/>
                <a:gd name="T88" fmla="*/ 31 w 1394"/>
                <a:gd name="T89" fmla="*/ 38 h 1378"/>
                <a:gd name="T90" fmla="*/ 30 w 1394"/>
                <a:gd name="T91" fmla="*/ 39 h 1378"/>
                <a:gd name="T92" fmla="*/ 26 w 1394"/>
                <a:gd name="T93" fmla="*/ 40 h 1378"/>
                <a:gd name="T94" fmla="*/ 23 w 1394"/>
                <a:gd name="T95" fmla="*/ 40 h 1378"/>
                <a:gd name="T96" fmla="*/ 14 w 1394"/>
                <a:gd name="T97" fmla="*/ 39 h 1378"/>
                <a:gd name="T98" fmla="*/ 13 w 1394"/>
                <a:gd name="T99" fmla="*/ 38 h 1378"/>
                <a:gd name="T100" fmla="*/ 7 w 1394"/>
                <a:gd name="T101" fmla="*/ 36 h 1378"/>
                <a:gd name="T102" fmla="*/ 5 w 1394"/>
                <a:gd name="T103" fmla="*/ 35 h 1378"/>
                <a:gd name="T104" fmla="*/ 3 w 1394"/>
                <a:gd name="T105" fmla="*/ 34 h 1378"/>
                <a:gd name="T106" fmla="*/ 1 w 1394"/>
                <a:gd name="T107" fmla="*/ 30 h 1378"/>
                <a:gd name="T108" fmla="*/ 0 w 1394"/>
                <a:gd name="T109" fmla="*/ 28 h 1378"/>
                <a:gd name="T110" fmla="*/ 4 w 1394"/>
                <a:gd name="T111" fmla="*/ 27 h 1378"/>
                <a:gd name="T112" fmla="*/ 5 w 1394"/>
                <a:gd name="T113" fmla="*/ 26 h 1378"/>
                <a:gd name="T114" fmla="*/ 5 w 1394"/>
                <a:gd name="T115" fmla="*/ 24 h 1378"/>
                <a:gd name="T116" fmla="*/ 8 w 1394"/>
                <a:gd name="T117" fmla="*/ 21 h 1378"/>
                <a:gd name="T118" fmla="*/ 11 w 1394"/>
                <a:gd name="T119" fmla="*/ 21 h 1378"/>
                <a:gd name="T120" fmla="*/ 11 w 1394"/>
                <a:gd name="T121" fmla="*/ 19 h 1378"/>
                <a:gd name="T122" fmla="*/ 12 w 1394"/>
                <a:gd name="T123" fmla="*/ 18 h 1378"/>
                <a:gd name="T124" fmla="*/ 14 w 1394"/>
                <a:gd name="T125" fmla="*/ 16 h 13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94"/>
                <a:gd name="T190" fmla="*/ 0 h 1378"/>
                <a:gd name="T191" fmla="*/ 1394 w 1394"/>
                <a:gd name="T192" fmla="*/ 1378 h 13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94" h="1378">
                  <a:moveTo>
                    <a:pt x="310" y="541"/>
                  </a:moveTo>
                  <a:lnTo>
                    <a:pt x="330" y="524"/>
                  </a:lnTo>
                  <a:lnTo>
                    <a:pt x="342" y="517"/>
                  </a:lnTo>
                  <a:lnTo>
                    <a:pt x="376" y="484"/>
                  </a:lnTo>
                  <a:lnTo>
                    <a:pt x="384" y="466"/>
                  </a:lnTo>
                  <a:lnTo>
                    <a:pt x="395" y="448"/>
                  </a:lnTo>
                  <a:lnTo>
                    <a:pt x="405" y="436"/>
                  </a:lnTo>
                  <a:lnTo>
                    <a:pt x="419" y="418"/>
                  </a:lnTo>
                  <a:lnTo>
                    <a:pt x="437" y="407"/>
                  </a:lnTo>
                  <a:lnTo>
                    <a:pt x="438" y="407"/>
                  </a:lnTo>
                  <a:lnTo>
                    <a:pt x="445" y="369"/>
                  </a:lnTo>
                  <a:lnTo>
                    <a:pt x="433" y="359"/>
                  </a:lnTo>
                  <a:lnTo>
                    <a:pt x="440" y="318"/>
                  </a:lnTo>
                  <a:lnTo>
                    <a:pt x="441" y="290"/>
                  </a:lnTo>
                  <a:lnTo>
                    <a:pt x="453" y="269"/>
                  </a:lnTo>
                  <a:lnTo>
                    <a:pt x="453" y="244"/>
                  </a:lnTo>
                  <a:lnTo>
                    <a:pt x="453" y="207"/>
                  </a:lnTo>
                  <a:lnTo>
                    <a:pt x="453" y="194"/>
                  </a:lnTo>
                  <a:lnTo>
                    <a:pt x="459" y="183"/>
                  </a:lnTo>
                  <a:lnTo>
                    <a:pt x="469" y="150"/>
                  </a:lnTo>
                  <a:lnTo>
                    <a:pt x="466" y="106"/>
                  </a:lnTo>
                  <a:lnTo>
                    <a:pt x="457" y="100"/>
                  </a:lnTo>
                  <a:lnTo>
                    <a:pt x="460" y="98"/>
                  </a:lnTo>
                  <a:lnTo>
                    <a:pt x="456" y="58"/>
                  </a:lnTo>
                  <a:lnTo>
                    <a:pt x="435" y="30"/>
                  </a:lnTo>
                  <a:lnTo>
                    <a:pt x="445" y="13"/>
                  </a:lnTo>
                  <a:lnTo>
                    <a:pt x="464" y="7"/>
                  </a:lnTo>
                  <a:lnTo>
                    <a:pt x="474" y="0"/>
                  </a:lnTo>
                  <a:lnTo>
                    <a:pt x="475" y="6"/>
                  </a:lnTo>
                  <a:lnTo>
                    <a:pt x="477" y="18"/>
                  </a:lnTo>
                  <a:lnTo>
                    <a:pt x="485" y="62"/>
                  </a:lnTo>
                  <a:lnTo>
                    <a:pt x="486" y="69"/>
                  </a:lnTo>
                  <a:lnTo>
                    <a:pt x="489" y="81"/>
                  </a:lnTo>
                  <a:lnTo>
                    <a:pt x="490" y="92"/>
                  </a:lnTo>
                  <a:lnTo>
                    <a:pt x="501" y="149"/>
                  </a:lnTo>
                  <a:lnTo>
                    <a:pt x="501" y="157"/>
                  </a:lnTo>
                  <a:lnTo>
                    <a:pt x="506" y="184"/>
                  </a:lnTo>
                  <a:lnTo>
                    <a:pt x="508" y="191"/>
                  </a:lnTo>
                  <a:lnTo>
                    <a:pt x="514" y="221"/>
                  </a:lnTo>
                  <a:lnTo>
                    <a:pt x="517" y="239"/>
                  </a:lnTo>
                  <a:lnTo>
                    <a:pt x="518" y="245"/>
                  </a:lnTo>
                  <a:lnTo>
                    <a:pt x="520" y="259"/>
                  </a:lnTo>
                  <a:lnTo>
                    <a:pt x="536" y="341"/>
                  </a:lnTo>
                  <a:lnTo>
                    <a:pt x="536" y="346"/>
                  </a:lnTo>
                  <a:lnTo>
                    <a:pt x="537" y="351"/>
                  </a:lnTo>
                  <a:lnTo>
                    <a:pt x="543" y="351"/>
                  </a:lnTo>
                  <a:lnTo>
                    <a:pt x="566" y="346"/>
                  </a:lnTo>
                  <a:lnTo>
                    <a:pt x="576" y="345"/>
                  </a:lnTo>
                  <a:lnTo>
                    <a:pt x="580" y="343"/>
                  </a:lnTo>
                  <a:lnTo>
                    <a:pt x="715" y="319"/>
                  </a:lnTo>
                  <a:lnTo>
                    <a:pt x="727" y="317"/>
                  </a:lnTo>
                  <a:lnTo>
                    <a:pt x="745" y="313"/>
                  </a:lnTo>
                  <a:lnTo>
                    <a:pt x="760" y="311"/>
                  </a:lnTo>
                  <a:lnTo>
                    <a:pt x="813" y="301"/>
                  </a:lnTo>
                  <a:lnTo>
                    <a:pt x="823" y="299"/>
                  </a:lnTo>
                  <a:lnTo>
                    <a:pt x="845" y="294"/>
                  </a:lnTo>
                  <a:lnTo>
                    <a:pt x="857" y="367"/>
                  </a:lnTo>
                  <a:lnTo>
                    <a:pt x="856" y="367"/>
                  </a:lnTo>
                  <a:lnTo>
                    <a:pt x="879" y="491"/>
                  </a:lnTo>
                  <a:lnTo>
                    <a:pt x="884" y="493"/>
                  </a:lnTo>
                  <a:lnTo>
                    <a:pt x="908" y="460"/>
                  </a:lnTo>
                  <a:lnTo>
                    <a:pt x="934" y="433"/>
                  </a:lnTo>
                  <a:lnTo>
                    <a:pt x="938" y="421"/>
                  </a:lnTo>
                  <a:lnTo>
                    <a:pt x="950" y="412"/>
                  </a:lnTo>
                  <a:lnTo>
                    <a:pt x="984" y="362"/>
                  </a:lnTo>
                  <a:lnTo>
                    <a:pt x="1005" y="367"/>
                  </a:lnTo>
                  <a:lnTo>
                    <a:pt x="1051" y="290"/>
                  </a:lnTo>
                  <a:lnTo>
                    <a:pt x="1100" y="318"/>
                  </a:lnTo>
                  <a:lnTo>
                    <a:pt x="1110" y="314"/>
                  </a:lnTo>
                  <a:lnTo>
                    <a:pt x="1148" y="314"/>
                  </a:lnTo>
                  <a:lnTo>
                    <a:pt x="1158" y="313"/>
                  </a:lnTo>
                  <a:lnTo>
                    <a:pt x="1178" y="273"/>
                  </a:lnTo>
                  <a:lnTo>
                    <a:pt x="1176" y="265"/>
                  </a:lnTo>
                  <a:lnTo>
                    <a:pt x="1188" y="260"/>
                  </a:lnTo>
                  <a:lnTo>
                    <a:pt x="1210" y="260"/>
                  </a:lnTo>
                  <a:lnTo>
                    <a:pt x="1245" y="229"/>
                  </a:lnTo>
                  <a:lnTo>
                    <a:pt x="1280" y="247"/>
                  </a:lnTo>
                  <a:lnTo>
                    <a:pt x="1288" y="254"/>
                  </a:lnTo>
                  <a:lnTo>
                    <a:pt x="1325" y="240"/>
                  </a:lnTo>
                  <a:lnTo>
                    <a:pt x="1349" y="283"/>
                  </a:lnTo>
                  <a:lnTo>
                    <a:pt x="1378" y="308"/>
                  </a:lnTo>
                  <a:lnTo>
                    <a:pt x="1384" y="340"/>
                  </a:lnTo>
                  <a:lnTo>
                    <a:pt x="1394" y="342"/>
                  </a:lnTo>
                  <a:lnTo>
                    <a:pt x="1388" y="354"/>
                  </a:lnTo>
                  <a:lnTo>
                    <a:pt x="1385" y="373"/>
                  </a:lnTo>
                  <a:lnTo>
                    <a:pt x="1378" y="421"/>
                  </a:lnTo>
                  <a:lnTo>
                    <a:pt x="1317" y="389"/>
                  </a:lnTo>
                  <a:lnTo>
                    <a:pt x="1313" y="388"/>
                  </a:lnTo>
                  <a:lnTo>
                    <a:pt x="1306" y="383"/>
                  </a:lnTo>
                  <a:lnTo>
                    <a:pt x="1274" y="366"/>
                  </a:lnTo>
                  <a:lnTo>
                    <a:pt x="1263" y="361"/>
                  </a:lnTo>
                  <a:lnTo>
                    <a:pt x="1237" y="347"/>
                  </a:lnTo>
                  <a:lnTo>
                    <a:pt x="1226" y="340"/>
                  </a:lnTo>
                  <a:lnTo>
                    <a:pt x="1217" y="336"/>
                  </a:lnTo>
                  <a:lnTo>
                    <a:pt x="1197" y="326"/>
                  </a:lnTo>
                  <a:lnTo>
                    <a:pt x="1201" y="389"/>
                  </a:lnTo>
                  <a:lnTo>
                    <a:pt x="1195" y="462"/>
                  </a:lnTo>
                  <a:lnTo>
                    <a:pt x="1179" y="479"/>
                  </a:lnTo>
                  <a:lnTo>
                    <a:pt x="1171" y="494"/>
                  </a:lnTo>
                  <a:lnTo>
                    <a:pt x="1167" y="517"/>
                  </a:lnTo>
                  <a:lnTo>
                    <a:pt x="1120" y="560"/>
                  </a:lnTo>
                  <a:lnTo>
                    <a:pt x="1096" y="625"/>
                  </a:lnTo>
                  <a:lnTo>
                    <a:pt x="1053" y="599"/>
                  </a:lnTo>
                  <a:lnTo>
                    <a:pt x="1052" y="604"/>
                  </a:lnTo>
                  <a:lnTo>
                    <a:pt x="1041" y="637"/>
                  </a:lnTo>
                  <a:lnTo>
                    <a:pt x="1013" y="741"/>
                  </a:lnTo>
                  <a:lnTo>
                    <a:pt x="1014" y="745"/>
                  </a:lnTo>
                  <a:lnTo>
                    <a:pt x="1011" y="755"/>
                  </a:lnTo>
                  <a:lnTo>
                    <a:pt x="1005" y="765"/>
                  </a:lnTo>
                  <a:lnTo>
                    <a:pt x="990" y="786"/>
                  </a:lnTo>
                  <a:lnTo>
                    <a:pt x="937" y="777"/>
                  </a:lnTo>
                  <a:lnTo>
                    <a:pt x="900" y="743"/>
                  </a:lnTo>
                  <a:lnTo>
                    <a:pt x="875" y="736"/>
                  </a:lnTo>
                  <a:lnTo>
                    <a:pt x="866" y="824"/>
                  </a:lnTo>
                  <a:lnTo>
                    <a:pt x="863" y="832"/>
                  </a:lnTo>
                  <a:lnTo>
                    <a:pt x="855" y="869"/>
                  </a:lnTo>
                  <a:lnTo>
                    <a:pt x="835" y="893"/>
                  </a:lnTo>
                  <a:lnTo>
                    <a:pt x="822" y="931"/>
                  </a:lnTo>
                  <a:lnTo>
                    <a:pt x="820" y="955"/>
                  </a:lnTo>
                  <a:lnTo>
                    <a:pt x="813" y="981"/>
                  </a:lnTo>
                  <a:lnTo>
                    <a:pt x="813" y="984"/>
                  </a:lnTo>
                  <a:lnTo>
                    <a:pt x="798" y="1004"/>
                  </a:lnTo>
                  <a:lnTo>
                    <a:pt x="773" y="1038"/>
                  </a:lnTo>
                  <a:lnTo>
                    <a:pt x="758" y="1080"/>
                  </a:lnTo>
                  <a:lnTo>
                    <a:pt x="741" y="1118"/>
                  </a:lnTo>
                  <a:lnTo>
                    <a:pt x="751" y="1127"/>
                  </a:lnTo>
                  <a:lnTo>
                    <a:pt x="762" y="1133"/>
                  </a:lnTo>
                  <a:lnTo>
                    <a:pt x="772" y="1137"/>
                  </a:lnTo>
                  <a:lnTo>
                    <a:pt x="765" y="1148"/>
                  </a:lnTo>
                  <a:lnTo>
                    <a:pt x="751" y="1191"/>
                  </a:lnTo>
                  <a:lnTo>
                    <a:pt x="708" y="1229"/>
                  </a:lnTo>
                  <a:lnTo>
                    <a:pt x="698" y="1214"/>
                  </a:lnTo>
                  <a:lnTo>
                    <a:pt x="621" y="1264"/>
                  </a:lnTo>
                  <a:lnTo>
                    <a:pt x="591" y="1248"/>
                  </a:lnTo>
                  <a:lnTo>
                    <a:pt x="586" y="1267"/>
                  </a:lnTo>
                  <a:lnTo>
                    <a:pt x="599" y="1278"/>
                  </a:lnTo>
                  <a:lnTo>
                    <a:pt x="562" y="1306"/>
                  </a:lnTo>
                  <a:lnTo>
                    <a:pt x="562" y="1304"/>
                  </a:lnTo>
                  <a:lnTo>
                    <a:pt x="519" y="1321"/>
                  </a:lnTo>
                  <a:lnTo>
                    <a:pt x="491" y="1341"/>
                  </a:lnTo>
                  <a:lnTo>
                    <a:pt x="484" y="1338"/>
                  </a:lnTo>
                  <a:lnTo>
                    <a:pt x="459" y="1323"/>
                  </a:lnTo>
                  <a:lnTo>
                    <a:pt x="442" y="1310"/>
                  </a:lnTo>
                  <a:lnTo>
                    <a:pt x="422" y="1339"/>
                  </a:lnTo>
                  <a:lnTo>
                    <a:pt x="355" y="1378"/>
                  </a:lnTo>
                  <a:lnTo>
                    <a:pt x="334" y="1367"/>
                  </a:lnTo>
                  <a:lnTo>
                    <a:pt x="267" y="1324"/>
                  </a:lnTo>
                  <a:lnTo>
                    <a:pt x="251" y="1277"/>
                  </a:lnTo>
                  <a:lnTo>
                    <a:pt x="259" y="1271"/>
                  </a:lnTo>
                  <a:lnTo>
                    <a:pt x="244" y="1263"/>
                  </a:lnTo>
                  <a:lnTo>
                    <a:pt x="196" y="1266"/>
                  </a:lnTo>
                  <a:lnTo>
                    <a:pt x="195" y="1256"/>
                  </a:lnTo>
                  <a:lnTo>
                    <a:pt x="120" y="1204"/>
                  </a:lnTo>
                  <a:lnTo>
                    <a:pt x="123" y="1199"/>
                  </a:lnTo>
                  <a:lnTo>
                    <a:pt x="104" y="1182"/>
                  </a:lnTo>
                  <a:lnTo>
                    <a:pt x="89" y="1163"/>
                  </a:lnTo>
                  <a:lnTo>
                    <a:pt x="86" y="1156"/>
                  </a:lnTo>
                  <a:lnTo>
                    <a:pt x="58" y="1138"/>
                  </a:lnTo>
                  <a:lnTo>
                    <a:pt x="58" y="1133"/>
                  </a:lnTo>
                  <a:lnTo>
                    <a:pt x="57" y="1112"/>
                  </a:lnTo>
                  <a:lnTo>
                    <a:pt x="8" y="1066"/>
                  </a:lnTo>
                  <a:lnTo>
                    <a:pt x="8" y="1022"/>
                  </a:lnTo>
                  <a:lnTo>
                    <a:pt x="14" y="1019"/>
                  </a:lnTo>
                  <a:lnTo>
                    <a:pt x="4" y="971"/>
                  </a:lnTo>
                  <a:lnTo>
                    <a:pt x="0" y="954"/>
                  </a:lnTo>
                  <a:lnTo>
                    <a:pt x="29" y="952"/>
                  </a:lnTo>
                  <a:lnTo>
                    <a:pt x="66" y="939"/>
                  </a:lnTo>
                  <a:lnTo>
                    <a:pt x="84" y="909"/>
                  </a:lnTo>
                  <a:lnTo>
                    <a:pt x="84" y="878"/>
                  </a:lnTo>
                  <a:lnTo>
                    <a:pt x="92" y="870"/>
                  </a:lnTo>
                  <a:lnTo>
                    <a:pt x="94" y="869"/>
                  </a:lnTo>
                  <a:lnTo>
                    <a:pt x="104" y="870"/>
                  </a:lnTo>
                  <a:lnTo>
                    <a:pt x="115" y="855"/>
                  </a:lnTo>
                  <a:lnTo>
                    <a:pt x="101" y="808"/>
                  </a:lnTo>
                  <a:lnTo>
                    <a:pt x="116" y="724"/>
                  </a:lnTo>
                  <a:lnTo>
                    <a:pt x="129" y="706"/>
                  </a:lnTo>
                  <a:lnTo>
                    <a:pt x="142" y="693"/>
                  </a:lnTo>
                  <a:lnTo>
                    <a:pt x="178" y="745"/>
                  </a:lnTo>
                  <a:lnTo>
                    <a:pt x="188" y="743"/>
                  </a:lnTo>
                  <a:lnTo>
                    <a:pt x="206" y="716"/>
                  </a:lnTo>
                  <a:lnTo>
                    <a:pt x="214" y="654"/>
                  </a:lnTo>
                  <a:lnTo>
                    <a:pt x="212" y="643"/>
                  </a:lnTo>
                  <a:lnTo>
                    <a:pt x="209" y="629"/>
                  </a:lnTo>
                  <a:lnTo>
                    <a:pt x="206" y="623"/>
                  </a:lnTo>
                  <a:lnTo>
                    <a:pt x="207" y="619"/>
                  </a:lnTo>
                  <a:lnTo>
                    <a:pt x="212" y="608"/>
                  </a:lnTo>
                  <a:lnTo>
                    <a:pt x="219" y="592"/>
                  </a:lnTo>
                  <a:lnTo>
                    <a:pt x="255" y="578"/>
                  </a:lnTo>
                  <a:lnTo>
                    <a:pt x="269" y="534"/>
                  </a:lnTo>
                  <a:lnTo>
                    <a:pt x="310" y="541"/>
                  </a:lnTo>
                  <a:close/>
                </a:path>
              </a:pathLst>
            </a:custGeom>
            <a:solidFill>
              <a:schemeClr val="tx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39" name="Freeform 338"/>
            <p:cNvSpPr>
              <a:spLocks noChangeAspect="1"/>
            </p:cNvSpPr>
            <p:nvPr/>
          </p:nvSpPr>
          <p:spPr bwMode="auto">
            <a:xfrm>
              <a:off x="9564" y="4462"/>
              <a:ext cx="186" cy="265"/>
            </a:xfrm>
            <a:custGeom>
              <a:avLst/>
              <a:gdLst>
                <a:gd name="T0" fmla="*/ 0 w 333"/>
                <a:gd name="T1" fmla="*/ 1 h 534"/>
                <a:gd name="T2" fmla="*/ 1 w 333"/>
                <a:gd name="T3" fmla="*/ 1 h 534"/>
                <a:gd name="T4" fmla="*/ 1 w 333"/>
                <a:gd name="T5" fmla="*/ 1 h 534"/>
                <a:gd name="T6" fmla="*/ 2 w 333"/>
                <a:gd name="T7" fmla="*/ 0 h 534"/>
                <a:gd name="T8" fmla="*/ 3 w 333"/>
                <a:gd name="T9" fmla="*/ 0 h 534"/>
                <a:gd name="T10" fmla="*/ 4 w 333"/>
                <a:gd name="T11" fmla="*/ 0 h 534"/>
                <a:gd name="T12" fmla="*/ 6 w 333"/>
                <a:gd name="T13" fmla="*/ 0 h 534"/>
                <a:gd name="T14" fmla="*/ 6 w 333"/>
                <a:gd name="T15" fmla="*/ 0 h 534"/>
                <a:gd name="T16" fmla="*/ 5 w 333"/>
                <a:gd name="T17" fmla="*/ 0 h 534"/>
                <a:gd name="T18" fmla="*/ 4 w 333"/>
                <a:gd name="T19" fmla="*/ 1 h 534"/>
                <a:gd name="T20" fmla="*/ 4 w 333"/>
                <a:gd name="T21" fmla="*/ 2 h 534"/>
                <a:gd name="T22" fmla="*/ 4 w 333"/>
                <a:gd name="T23" fmla="*/ 2 h 534"/>
                <a:gd name="T24" fmla="*/ 4 w 333"/>
                <a:gd name="T25" fmla="*/ 3 h 534"/>
                <a:gd name="T26" fmla="*/ 4 w 333"/>
                <a:gd name="T27" fmla="*/ 4 h 534"/>
                <a:gd name="T28" fmla="*/ 6 w 333"/>
                <a:gd name="T29" fmla="*/ 5 h 534"/>
                <a:gd name="T30" fmla="*/ 8 w 333"/>
                <a:gd name="T31" fmla="*/ 6 h 534"/>
                <a:gd name="T32" fmla="*/ 10 w 333"/>
                <a:gd name="T33" fmla="*/ 8 h 534"/>
                <a:gd name="T34" fmla="*/ 12 w 333"/>
                <a:gd name="T35" fmla="*/ 9 h 534"/>
                <a:gd name="T36" fmla="*/ 15 w 333"/>
                <a:gd name="T37" fmla="*/ 11 h 534"/>
                <a:gd name="T38" fmla="*/ 16 w 333"/>
                <a:gd name="T39" fmla="*/ 11 h 534"/>
                <a:gd name="T40" fmla="*/ 18 w 333"/>
                <a:gd name="T41" fmla="*/ 15 h 534"/>
                <a:gd name="T42" fmla="*/ 17 w 333"/>
                <a:gd name="T43" fmla="*/ 15 h 534"/>
                <a:gd name="T44" fmla="*/ 15 w 333"/>
                <a:gd name="T45" fmla="*/ 15 h 534"/>
                <a:gd name="T46" fmla="*/ 13 w 333"/>
                <a:gd name="T47" fmla="*/ 15 h 534"/>
                <a:gd name="T48" fmla="*/ 11 w 333"/>
                <a:gd name="T49" fmla="*/ 16 h 534"/>
                <a:gd name="T50" fmla="*/ 8 w 333"/>
                <a:gd name="T51" fmla="*/ 16 h 534"/>
                <a:gd name="T52" fmla="*/ 7 w 333"/>
                <a:gd name="T53" fmla="*/ 15 h 534"/>
                <a:gd name="T54" fmla="*/ 7 w 333"/>
                <a:gd name="T55" fmla="*/ 15 h 534"/>
                <a:gd name="T56" fmla="*/ 7 w 333"/>
                <a:gd name="T57" fmla="*/ 14 h 534"/>
                <a:gd name="T58" fmla="*/ 7 w 333"/>
                <a:gd name="T59" fmla="*/ 14 h 534"/>
                <a:gd name="T60" fmla="*/ 6 w 333"/>
                <a:gd name="T61" fmla="*/ 14 h 534"/>
                <a:gd name="T62" fmla="*/ 6 w 333"/>
                <a:gd name="T63" fmla="*/ 13 h 534"/>
                <a:gd name="T64" fmla="*/ 5 w 333"/>
                <a:gd name="T65" fmla="*/ 12 h 534"/>
                <a:gd name="T66" fmla="*/ 5 w 333"/>
                <a:gd name="T67" fmla="*/ 12 h 534"/>
                <a:gd name="T68" fmla="*/ 4 w 333"/>
                <a:gd name="T69" fmla="*/ 10 h 534"/>
                <a:gd name="T70" fmla="*/ 3 w 333"/>
                <a:gd name="T71" fmla="*/ 8 h 534"/>
                <a:gd name="T72" fmla="*/ 3 w 333"/>
                <a:gd name="T73" fmla="*/ 8 h 534"/>
                <a:gd name="T74" fmla="*/ 3 w 333"/>
                <a:gd name="T75" fmla="*/ 8 h 534"/>
                <a:gd name="T76" fmla="*/ 3 w 333"/>
                <a:gd name="T77" fmla="*/ 7 h 534"/>
                <a:gd name="T78" fmla="*/ 3 w 333"/>
                <a:gd name="T79" fmla="*/ 7 h 534"/>
                <a:gd name="T80" fmla="*/ 3 w 333"/>
                <a:gd name="T81" fmla="*/ 7 h 534"/>
                <a:gd name="T82" fmla="*/ 3 w 333"/>
                <a:gd name="T83" fmla="*/ 7 h 534"/>
                <a:gd name="T84" fmla="*/ 2 w 333"/>
                <a:gd name="T85" fmla="*/ 7 h 534"/>
                <a:gd name="T86" fmla="*/ 2 w 333"/>
                <a:gd name="T87" fmla="*/ 6 h 534"/>
                <a:gd name="T88" fmla="*/ 2 w 333"/>
                <a:gd name="T89" fmla="*/ 6 h 534"/>
                <a:gd name="T90" fmla="*/ 2 w 333"/>
                <a:gd name="T91" fmla="*/ 6 h 534"/>
                <a:gd name="T92" fmla="*/ 2 w 333"/>
                <a:gd name="T93" fmla="*/ 5 h 534"/>
                <a:gd name="T94" fmla="*/ 1 w 333"/>
                <a:gd name="T95" fmla="*/ 2 h 534"/>
                <a:gd name="T96" fmla="*/ 1 w 333"/>
                <a:gd name="T97" fmla="*/ 2 h 534"/>
                <a:gd name="T98" fmla="*/ 0 w 333"/>
                <a:gd name="T99" fmla="*/ 1 h 5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33"/>
                <a:gd name="T151" fmla="*/ 0 h 534"/>
                <a:gd name="T152" fmla="*/ 333 w 333"/>
                <a:gd name="T153" fmla="*/ 534 h 5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33" h="534">
                  <a:moveTo>
                    <a:pt x="0" y="63"/>
                  </a:moveTo>
                  <a:lnTo>
                    <a:pt x="4" y="62"/>
                  </a:lnTo>
                  <a:lnTo>
                    <a:pt x="6" y="50"/>
                  </a:lnTo>
                  <a:lnTo>
                    <a:pt x="47" y="6"/>
                  </a:lnTo>
                  <a:lnTo>
                    <a:pt x="50" y="4"/>
                  </a:lnTo>
                  <a:lnTo>
                    <a:pt x="74" y="0"/>
                  </a:lnTo>
                  <a:lnTo>
                    <a:pt x="102" y="6"/>
                  </a:lnTo>
                  <a:lnTo>
                    <a:pt x="103" y="7"/>
                  </a:lnTo>
                  <a:lnTo>
                    <a:pt x="96" y="18"/>
                  </a:lnTo>
                  <a:lnTo>
                    <a:pt x="87" y="50"/>
                  </a:lnTo>
                  <a:lnTo>
                    <a:pt x="76" y="81"/>
                  </a:lnTo>
                  <a:lnTo>
                    <a:pt x="82" y="93"/>
                  </a:lnTo>
                  <a:lnTo>
                    <a:pt x="78" y="97"/>
                  </a:lnTo>
                  <a:lnTo>
                    <a:pt x="84" y="131"/>
                  </a:lnTo>
                  <a:lnTo>
                    <a:pt x="112" y="178"/>
                  </a:lnTo>
                  <a:lnTo>
                    <a:pt x="156" y="215"/>
                  </a:lnTo>
                  <a:lnTo>
                    <a:pt x="183" y="290"/>
                  </a:lnTo>
                  <a:lnTo>
                    <a:pt x="211" y="323"/>
                  </a:lnTo>
                  <a:lnTo>
                    <a:pt x="280" y="371"/>
                  </a:lnTo>
                  <a:lnTo>
                    <a:pt x="288" y="361"/>
                  </a:lnTo>
                  <a:lnTo>
                    <a:pt x="333" y="491"/>
                  </a:lnTo>
                  <a:lnTo>
                    <a:pt x="312" y="496"/>
                  </a:lnTo>
                  <a:lnTo>
                    <a:pt x="280" y="504"/>
                  </a:lnTo>
                  <a:lnTo>
                    <a:pt x="246" y="512"/>
                  </a:lnTo>
                  <a:lnTo>
                    <a:pt x="199" y="522"/>
                  </a:lnTo>
                  <a:lnTo>
                    <a:pt x="141" y="534"/>
                  </a:lnTo>
                  <a:lnTo>
                    <a:pt x="130" y="496"/>
                  </a:lnTo>
                  <a:lnTo>
                    <a:pt x="126" y="485"/>
                  </a:lnTo>
                  <a:lnTo>
                    <a:pt x="122" y="472"/>
                  </a:lnTo>
                  <a:lnTo>
                    <a:pt x="121" y="469"/>
                  </a:lnTo>
                  <a:lnTo>
                    <a:pt x="117" y="458"/>
                  </a:lnTo>
                  <a:lnTo>
                    <a:pt x="107" y="421"/>
                  </a:lnTo>
                  <a:lnTo>
                    <a:pt x="100" y="395"/>
                  </a:lnTo>
                  <a:lnTo>
                    <a:pt x="98" y="393"/>
                  </a:lnTo>
                  <a:lnTo>
                    <a:pt x="79" y="332"/>
                  </a:lnTo>
                  <a:lnTo>
                    <a:pt x="64" y="279"/>
                  </a:lnTo>
                  <a:lnTo>
                    <a:pt x="63" y="274"/>
                  </a:lnTo>
                  <a:lnTo>
                    <a:pt x="60" y="270"/>
                  </a:lnTo>
                  <a:lnTo>
                    <a:pt x="53" y="241"/>
                  </a:lnTo>
                  <a:lnTo>
                    <a:pt x="52" y="241"/>
                  </a:lnTo>
                  <a:lnTo>
                    <a:pt x="52" y="239"/>
                  </a:lnTo>
                  <a:lnTo>
                    <a:pt x="50" y="236"/>
                  </a:lnTo>
                  <a:lnTo>
                    <a:pt x="49" y="231"/>
                  </a:lnTo>
                  <a:lnTo>
                    <a:pt x="47" y="222"/>
                  </a:lnTo>
                  <a:lnTo>
                    <a:pt x="40" y="203"/>
                  </a:lnTo>
                  <a:lnTo>
                    <a:pt x="38" y="193"/>
                  </a:lnTo>
                  <a:lnTo>
                    <a:pt x="38" y="192"/>
                  </a:lnTo>
                  <a:lnTo>
                    <a:pt x="6" y="90"/>
                  </a:lnTo>
                  <a:lnTo>
                    <a:pt x="5" y="85"/>
                  </a:lnTo>
                  <a:lnTo>
                    <a:pt x="0" y="63"/>
                  </a:lnTo>
                  <a:close/>
                </a:path>
              </a:pathLst>
            </a:custGeom>
            <a:solidFill>
              <a:schemeClr val="tx2">
                <a:lumMod val="60000"/>
                <a:lumOff val="40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40" name="Freeform 339"/>
            <p:cNvSpPr>
              <a:spLocks noChangeAspect="1"/>
            </p:cNvSpPr>
            <p:nvPr/>
          </p:nvSpPr>
          <p:spPr bwMode="auto">
            <a:xfrm>
              <a:off x="7612" y="5649"/>
              <a:ext cx="678" cy="961"/>
            </a:xfrm>
            <a:custGeom>
              <a:avLst/>
              <a:gdLst>
                <a:gd name="T0" fmla="*/ 3 w 1219"/>
                <a:gd name="T1" fmla="*/ 48 h 1944"/>
                <a:gd name="T2" fmla="*/ 4 w 1219"/>
                <a:gd name="T3" fmla="*/ 52 h 1944"/>
                <a:gd name="T4" fmla="*/ 5 w 1219"/>
                <a:gd name="T5" fmla="*/ 56 h 1944"/>
                <a:gd name="T6" fmla="*/ 9 w 1219"/>
                <a:gd name="T7" fmla="*/ 56 h 1944"/>
                <a:gd name="T8" fmla="*/ 12 w 1219"/>
                <a:gd name="T9" fmla="*/ 52 h 1944"/>
                <a:gd name="T10" fmla="*/ 12 w 1219"/>
                <a:gd name="T11" fmla="*/ 57 h 1944"/>
                <a:gd name="T12" fmla="*/ 22 w 1219"/>
                <a:gd name="T13" fmla="*/ 53 h 1944"/>
                <a:gd name="T14" fmla="*/ 18 w 1219"/>
                <a:gd name="T15" fmla="*/ 48 h 1944"/>
                <a:gd name="T16" fmla="*/ 26 w 1219"/>
                <a:gd name="T17" fmla="*/ 47 h 1944"/>
                <a:gd name="T18" fmla="*/ 33 w 1219"/>
                <a:gd name="T19" fmla="*/ 47 h 1944"/>
                <a:gd name="T20" fmla="*/ 34 w 1219"/>
                <a:gd name="T21" fmla="*/ 47 h 1944"/>
                <a:gd name="T22" fmla="*/ 40 w 1219"/>
                <a:gd name="T23" fmla="*/ 46 h 1944"/>
                <a:gd name="T24" fmla="*/ 43 w 1219"/>
                <a:gd name="T25" fmla="*/ 46 h 1944"/>
                <a:gd name="T26" fmla="*/ 46 w 1219"/>
                <a:gd name="T27" fmla="*/ 46 h 1944"/>
                <a:gd name="T28" fmla="*/ 56 w 1219"/>
                <a:gd name="T29" fmla="*/ 45 h 1944"/>
                <a:gd name="T30" fmla="*/ 62 w 1219"/>
                <a:gd name="T31" fmla="*/ 45 h 1944"/>
                <a:gd name="T32" fmla="*/ 65 w 1219"/>
                <a:gd name="T33" fmla="*/ 45 h 1944"/>
                <a:gd name="T34" fmla="*/ 62 w 1219"/>
                <a:gd name="T35" fmla="*/ 43 h 1944"/>
                <a:gd name="T36" fmla="*/ 62 w 1219"/>
                <a:gd name="T37" fmla="*/ 40 h 1944"/>
                <a:gd name="T38" fmla="*/ 61 w 1219"/>
                <a:gd name="T39" fmla="*/ 37 h 1944"/>
                <a:gd name="T40" fmla="*/ 61 w 1219"/>
                <a:gd name="T41" fmla="*/ 37 h 1944"/>
                <a:gd name="T42" fmla="*/ 60 w 1219"/>
                <a:gd name="T43" fmla="*/ 35 h 1944"/>
                <a:gd name="T44" fmla="*/ 61 w 1219"/>
                <a:gd name="T45" fmla="*/ 33 h 1944"/>
                <a:gd name="T46" fmla="*/ 63 w 1219"/>
                <a:gd name="T47" fmla="*/ 31 h 1944"/>
                <a:gd name="T48" fmla="*/ 62 w 1219"/>
                <a:gd name="T49" fmla="*/ 29 h 1944"/>
                <a:gd name="T50" fmla="*/ 61 w 1219"/>
                <a:gd name="T51" fmla="*/ 28 h 1944"/>
                <a:gd name="T52" fmla="*/ 58 w 1219"/>
                <a:gd name="T53" fmla="*/ 25 h 1944"/>
                <a:gd name="T54" fmla="*/ 58 w 1219"/>
                <a:gd name="T55" fmla="*/ 25 h 1944"/>
                <a:gd name="T56" fmla="*/ 56 w 1219"/>
                <a:gd name="T57" fmla="*/ 22 h 1944"/>
                <a:gd name="T58" fmla="*/ 56 w 1219"/>
                <a:gd name="T59" fmla="*/ 21 h 1944"/>
                <a:gd name="T60" fmla="*/ 53 w 1219"/>
                <a:gd name="T61" fmla="*/ 18 h 1944"/>
                <a:gd name="T62" fmla="*/ 52 w 1219"/>
                <a:gd name="T63" fmla="*/ 15 h 1944"/>
                <a:gd name="T64" fmla="*/ 51 w 1219"/>
                <a:gd name="T65" fmla="*/ 13 h 1944"/>
                <a:gd name="T66" fmla="*/ 50 w 1219"/>
                <a:gd name="T67" fmla="*/ 11 h 1944"/>
                <a:gd name="T68" fmla="*/ 49 w 1219"/>
                <a:gd name="T69" fmla="*/ 9 h 1944"/>
                <a:gd name="T70" fmla="*/ 48 w 1219"/>
                <a:gd name="T71" fmla="*/ 6 h 1944"/>
                <a:gd name="T72" fmla="*/ 47 w 1219"/>
                <a:gd name="T73" fmla="*/ 4 h 1944"/>
                <a:gd name="T74" fmla="*/ 45 w 1219"/>
                <a:gd name="T75" fmla="*/ 1 h 1944"/>
                <a:gd name="T76" fmla="*/ 44 w 1219"/>
                <a:gd name="T77" fmla="*/ 0 h 1944"/>
                <a:gd name="T78" fmla="*/ 39 w 1219"/>
                <a:gd name="T79" fmla="*/ 0 h 1944"/>
                <a:gd name="T80" fmla="*/ 32 w 1219"/>
                <a:gd name="T81" fmla="*/ 0 h 1944"/>
                <a:gd name="T82" fmla="*/ 29 w 1219"/>
                <a:gd name="T83" fmla="*/ 0 h 1944"/>
                <a:gd name="T84" fmla="*/ 23 w 1219"/>
                <a:gd name="T85" fmla="*/ 1 h 1944"/>
                <a:gd name="T86" fmla="*/ 17 w 1219"/>
                <a:gd name="T87" fmla="*/ 1 h 1944"/>
                <a:gd name="T88" fmla="*/ 14 w 1219"/>
                <a:gd name="T89" fmla="*/ 1 h 1944"/>
                <a:gd name="T90" fmla="*/ 5 w 1219"/>
                <a:gd name="T91" fmla="*/ 2 h 1944"/>
                <a:gd name="T92" fmla="*/ 1 w 1219"/>
                <a:gd name="T93" fmla="*/ 2 h 1944"/>
                <a:gd name="T94" fmla="*/ 2 w 1219"/>
                <a:gd name="T95" fmla="*/ 3 h 1944"/>
                <a:gd name="T96" fmla="*/ 2 w 1219"/>
                <a:gd name="T97" fmla="*/ 7 h 1944"/>
                <a:gd name="T98" fmla="*/ 2 w 1219"/>
                <a:gd name="T99" fmla="*/ 8 h 1944"/>
                <a:gd name="T100" fmla="*/ 2 w 1219"/>
                <a:gd name="T101" fmla="*/ 10 h 1944"/>
                <a:gd name="T102" fmla="*/ 2 w 1219"/>
                <a:gd name="T103" fmla="*/ 13 h 1944"/>
                <a:gd name="T104" fmla="*/ 2 w 1219"/>
                <a:gd name="T105" fmla="*/ 16 h 1944"/>
                <a:gd name="T106" fmla="*/ 2 w 1219"/>
                <a:gd name="T107" fmla="*/ 19 h 1944"/>
                <a:gd name="T108" fmla="*/ 1 w 1219"/>
                <a:gd name="T109" fmla="*/ 22 h 1944"/>
                <a:gd name="T110" fmla="*/ 1 w 1219"/>
                <a:gd name="T111" fmla="*/ 26 h 1944"/>
                <a:gd name="T112" fmla="*/ 1 w 1219"/>
                <a:gd name="T113" fmla="*/ 29 h 1944"/>
                <a:gd name="T114" fmla="*/ 1 w 1219"/>
                <a:gd name="T115" fmla="*/ 33 h 1944"/>
                <a:gd name="T116" fmla="*/ 1 w 1219"/>
                <a:gd name="T117" fmla="*/ 34 h 1944"/>
                <a:gd name="T118" fmla="*/ 1 w 1219"/>
                <a:gd name="T119" fmla="*/ 35 h 1944"/>
                <a:gd name="T120" fmla="*/ 1 w 1219"/>
                <a:gd name="T121" fmla="*/ 39 h 1944"/>
                <a:gd name="T122" fmla="*/ 2 w 1219"/>
                <a:gd name="T123" fmla="*/ 43 h 1944"/>
                <a:gd name="T124" fmla="*/ 2 w 1219"/>
                <a:gd name="T125" fmla="*/ 44 h 19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19"/>
                <a:gd name="T190" fmla="*/ 0 h 1944"/>
                <a:gd name="T191" fmla="*/ 1219 w 1219"/>
                <a:gd name="T192" fmla="*/ 1944 h 19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19" h="1944">
                  <a:moveTo>
                    <a:pt x="59" y="1606"/>
                  </a:moveTo>
                  <a:lnTo>
                    <a:pt x="60" y="1617"/>
                  </a:lnTo>
                  <a:lnTo>
                    <a:pt x="63" y="1632"/>
                  </a:lnTo>
                  <a:lnTo>
                    <a:pt x="65" y="1651"/>
                  </a:lnTo>
                  <a:lnTo>
                    <a:pt x="78" y="1748"/>
                  </a:lnTo>
                  <a:lnTo>
                    <a:pt x="78" y="1753"/>
                  </a:lnTo>
                  <a:lnTo>
                    <a:pt x="84" y="1805"/>
                  </a:lnTo>
                  <a:lnTo>
                    <a:pt x="92" y="1857"/>
                  </a:lnTo>
                  <a:lnTo>
                    <a:pt x="98" y="1905"/>
                  </a:lnTo>
                  <a:lnTo>
                    <a:pt x="103" y="1890"/>
                  </a:lnTo>
                  <a:lnTo>
                    <a:pt x="146" y="1889"/>
                  </a:lnTo>
                  <a:lnTo>
                    <a:pt x="163" y="1911"/>
                  </a:lnTo>
                  <a:lnTo>
                    <a:pt x="190" y="1900"/>
                  </a:lnTo>
                  <a:lnTo>
                    <a:pt x="192" y="1837"/>
                  </a:lnTo>
                  <a:lnTo>
                    <a:pt x="217" y="1764"/>
                  </a:lnTo>
                  <a:lnTo>
                    <a:pt x="250" y="1782"/>
                  </a:lnTo>
                  <a:lnTo>
                    <a:pt x="252" y="1832"/>
                  </a:lnTo>
                  <a:lnTo>
                    <a:pt x="227" y="1944"/>
                  </a:lnTo>
                  <a:lnTo>
                    <a:pt x="389" y="1908"/>
                  </a:lnTo>
                  <a:lnTo>
                    <a:pt x="442" y="1833"/>
                  </a:lnTo>
                  <a:lnTo>
                    <a:pt x="419" y="1815"/>
                  </a:lnTo>
                  <a:lnTo>
                    <a:pt x="428" y="1765"/>
                  </a:lnTo>
                  <a:lnTo>
                    <a:pt x="342" y="1685"/>
                  </a:lnTo>
                  <a:lnTo>
                    <a:pt x="344" y="1626"/>
                  </a:lnTo>
                  <a:lnTo>
                    <a:pt x="461" y="1613"/>
                  </a:lnTo>
                  <a:lnTo>
                    <a:pt x="467" y="1613"/>
                  </a:lnTo>
                  <a:lnTo>
                    <a:pt x="492" y="1611"/>
                  </a:lnTo>
                  <a:lnTo>
                    <a:pt x="500" y="1609"/>
                  </a:lnTo>
                  <a:lnTo>
                    <a:pt x="546" y="1604"/>
                  </a:lnTo>
                  <a:lnTo>
                    <a:pt x="618" y="1598"/>
                  </a:lnTo>
                  <a:lnTo>
                    <a:pt x="640" y="1596"/>
                  </a:lnTo>
                  <a:lnTo>
                    <a:pt x="646" y="1596"/>
                  </a:lnTo>
                  <a:lnTo>
                    <a:pt x="651" y="1596"/>
                  </a:lnTo>
                  <a:lnTo>
                    <a:pt x="694" y="1590"/>
                  </a:lnTo>
                  <a:lnTo>
                    <a:pt x="704" y="1590"/>
                  </a:lnTo>
                  <a:lnTo>
                    <a:pt x="752" y="1584"/>
                  </a:lnTo>
                  <a:lnTo>
                    <a:pt x="757" y="1584"/>
                  </a:lnTo>
                  <a:lnTo>
                    <a:pt x="800" y="1579"/>
                  </a:lnTo>
                  <a:lnTo>
                    <a:pt x="820" y="1577"/>
                  </a:lnTo>
                  <a:lnTo>
                    <a:pt x="829" y="1577"/>
                  </a:lnTo>
                  <a:lnTo>
                    <a:pt x="842" y="1575"/>
                  </a:lnTo>
                  <a:lnTo>
                    <a:pt x="872" y="1572"/>
                  </a:lnTo>
                  <a:lnTo>
                    <a:pt x="902" y="1568"/>
                  </a:lnTo>
                  <a:lnTo>
                    <a:pt x="963" y="1560"/>
                  </a:lnTo>
                  <a:lnTo>
                    <a:pt x="1053" y="1549"/>
                  </a:lnTo>
                  <a:lnTo>
                    <a:pt x="1056" y="1549"/>
                  </a:lnTo>
                  <a:lnTo>
                    <a:pt x="1136" y="1537"/>
                  </a:lnTo>
                  <a:lnTo>
                    <a:pt x="1166" y="1532"/>
                  </a:lnTo>
                  <a:lnTo>
                    <a:pt x="1219" y="1526"/>
                  </a:lnTo>
                  <a:lnTo>
                    <a:pt x="1219" y="1524"/>
                  </a:lnTo>
                  <a:lnTo>
                    <a:pt x="1219" y="1521"/>
                  </a:lnTo>
                  <a:lnTo>
                    <a:pt x="1207" y="1498"/>
                  </a:lnTo>
                  <a:lnTo>
                    <a:pt x="1195" y="1481"/>
                  </a:lnTo>
                  <a:lnTo>
                    <a:pt x="1171" y="1434"/>
                  </a:lnTo>
                  <a:lnTo>
                    <a:pt x="1175" y="1410"/>
                  </a:lnTo>
                  <a:lnTo>
                    <a:pt x="1173" y="1383"/>
                  </a:lnTo>
                  <a:lnTo>
                    <a:pt x="1176" y="1334"/>
                  </a:lnTo>
                  <a:lnTo>
                    <a:pt x="1179" y="1326"/>
                  </a:lnTo>
                  <a:lnTo>
                    <a:pt x="1166" y="1285"/>
                  </a:lnTo>
                  <a:lnTo>
                    <a:pt x="1145" y="1261"/>
                  </a:lnTo>
                  <a:lnTo>
                    <a:pt x="1140" y="1234"/>
                  </a:lnTo>
                  <a:lnTo>
                    <a:pt x="1141" y="1233"/>
                  </a:lnTo>
                  <a:lnTo>
                    <a:pt x="1140" y="1232"/>
                  </a:lnTo>
                  <a:lnTo>
                    <a:pt x="1135" y="1228"/>
                  </a:lnTo>
                  <a:lnTo>
                    <a:pt x="1133" y="1191"/>
                  </a:lnTo>
                  <a:lnTo>
                    <a:pt x="1135" y="1184"/>
                  </a:lnTo>
                  <a:lnTo>
                    <a:pt x="1149" y="1142"/>
                  </a:lnTo>
                  <a:lnTo>
                    <a:pt x="1149" y="1139"/>
                  </a:lnTo>
                  <a:lnTo>
                    <a:pt x="1149" y="1114"/>
                  </a:lnTo>
                  <a:lnTo>
                    <a:pt x="1145" y="1090"/>
                  </a:lnTo>
                  <a:lnTo>
                    <a:pt x="1161" y="1065"/>
                  </a:lnTo>
                  <a:lnTo>
                    <a:pt x="1185" y="1043"/>
                  </a:lnTo>
                  <a:lnTo>
                    <a:pt x="1190" y="1035"/>
                  </a:lnTo>
                  <a:lnTo>
                    <a:pt x="1155" y="1011"/>
                  </a:lnTo>
                  <a:lnTo>
                    <a:pt x="1161" y="988"/>
                  </a:lnTo>
                  <a:lnTo>
                    <a:pt x="1147" y="941"/>
                  </a:lnTo>
                  <a:lnTo>
                    <a:pt x="1146" y="939"/>
                  </a:lnTo>
                  <a:lnTo>
                    <a:pt x="1145" y="937"/>
                  </a:lnTo>
                  <a:lnTo>
                    <a:pt x="1115" y="903"/>
                  </a:lnTo>
                  <a:lnTo>
                    <a:pt x="1107" y="893"/>
                  </a:lnTo>
                  <a:lnTo>
                    <a:pt x="1093" y="853"/>
                  </a:lnTo>
                  <a:lnTo>
                    <a:pt x="1089" y="851"/>
                  </a:lnTo>
                  <a:lnTo>
                    <a:pt x="1088" y="850"/>
                  </a:lnTo>
                  <a:lnTo>
                    <a:pt x="1092" y="839"/>
                  </a:lnTo>
                  <a:lnTo>
                    <a:pt x="1068" y="805"/>
                  </a:lnTo>
                  <a:lnTo>
                    <a:pt x="1058" y="772"/>
                  </a:lnTo>
                  <a:lnTo>
                    <a:pt x="1054" y="759"/>
                  </a:lnTo>
                  <a:lnTo>
                    <a:pt x="1040" y="715"/>
                  </a:lnTo>
                  <a:lnTo>
                    <a:pt x="1038" y="707"/>
                  </a:lnTo>
                  <a:lnTo>
                    <a:pt x="1038" y="706"/>
                  </a:lnTo>
                  <a:lnTo>
                    <a:pt x="1029" y="673"/>
                  </a:lnTo>
                  <a:lnTo>
                    <a:pt x="1011" y="613"/>
                  </a:lnTo>
                  <a:lnTo>
                    <a:pt x="1005" y="592"/>
                  </a:lnTo>
                  <a:lnTo>
                    <a:pt x="998" y="571"/>
                  </a:lnTo>
                  <a:lnTo>
                    <a:pt x="997" y="565"/>
                  </a:lnTo>
                  <a:lnTo>
                    <a:pt x="983" y="518"/>
                  </a:lnTo>
                  <a:lnTo>
                    <a:pt x="979" y="507"/>
                  </a:lnTo>
                  <a:lnTo>
                    <a:pt x="958" y="435"/>
                  </a:lnTo>
                  <a:lnTo>
                    <a:pt x="957" y="428"/>
                  </a:lnTo>
                  <a:lnTo>
                    <a:pt x="952" y="412"/>
                  </a:lnTo>
                  <a:lnTo>
                    <a:pt x="945" y="388"/>
                  </a:lnTo>
                  <a:lnTo>
                    <a:pt x="940" y="375"/>
                  </a:lnTo>
                  <a:lnTo>
                    <a:pt x="938" y="363"/>
                  </a:lnTo>
                  <a:lnTo>
                    <a:pt x="933" y="344"/>
                  </a:lnTo>
                  <a:lnTo>
                    <a:pt x="923" y="312"/>
                  </a:lnTo>
                  <a:lnTo>
                    <a:pt x="916" y="288"/>
                  </a:lnTo>
                  <a:lnTo>
                    <a:pt x="910" y="265"/>
                  </a:lnTo>
                  <a:lnTo>
                    <a:pt x="896" y="221"/>
                  </a:lnTo>
                  <a:lnTo>
                    <a:pt x="889" y="198"/>
                  </a:lnTo>
                  <a:lnTo>
                    <a:pt x="882" y="176"/>
                  </a:lnTo>
                  <a:lnTo>
                    <a:pt x="875" y="150"/>
                  </a:lnTo>
                  <a:lnTo>
                    <a:pt x="870" y="136"/>
                  </a:lnTo>
                  <a:lnTo>
                    <a:pt x="856" y="90"/>
                  </a:lnTo>
                  <a:lnTo>
                    <a:pt x="847" y="62"/>
                  </a:lnTo>
                  <a:lnTo>
                    <a:pt x="843" y="48"/>
                  </a:lnTo>
                  <a:lnTo>
                    <a:pt x="842" y="42"/>
                  </a:lnTo>
                  <a:lnTo>
                    <a:pt x="830" y="0"/>
                  </a:lnTo>
                  <a:lnTo>
                    <a:pt x="824" y="1"/>
                  </a:lnTo>
                  <a:lnTo>
                    <a:pt x="756" y="8"/>
                  </a:lnTo>
                  <a:lnTo>
                    <a:pt x="745" y="9"/>
                  </a:lnTo>
                  <a:lnTo>
                    <a:pt x="685" y="15"/>
                  </a:lnTo>
                  <a:lnTo>
                    <a:pt x="618" y="23"/>
                  </a:lnTo>
                  <a:lnTo>
                    <a:pt x="606" y="24"/>
                  </a:lnTo>
                  <a:lnTo>
                    <a:pt x="603" y="24"/>
                  </a:lnTo>
                  <a:lnTo>
                    <a:pt x="586" y="25"/>
                  </a:lnTo>
                  <a:lnTo>
                    <a:pt x="545" y="30"/>
                  </a:lnTo>
                  <a:lnTo>
                    <a:pt x="454" y="40"/>
                  </a:lnTo>
                  <a:lnTo>
                    <a:pt x="438" y="42"/>
                  </a:lnTo>
                  <a:lnTo>
                    <a:pt x="430" y="43"/>
                  </a:lnTo>
                  <a:lnTo>
                    <a:pt x="409" y="44"/>
                  </a:lnTo>
                  <a:lnTo>
                    <a:pt x="318" y="52"/>
                  </a:lnTo>
                  <a:lnTo>
                    <a:pt x="315" y="52"/>
                  </a:lnTo>
                  <a:lnTo>
                    <a:pt x="314" y="52"/>
                  </a:lnTo>
                  <a:lnTo>
                    <a:pt x="305" y="52"/>
                  </a:lnTo>
                  <a:lnTo>
                    <a:pt x="265" y="56"/>
                  </a:lnTo>
                  <a:lnTo>
                    <a:pt x="190" y="62"/>
                  </a:lnTo>
                  <a:lnTo>
                    <a:pt x="168" y="64"/>
                  </a:lnTo>
                  <a:lnTo>
                    <a:pt x="96" y="71"/>
                  </a:lnTo>
                  <a:lnTo>
                    <a:pt x="70" y="72"/>
                  </a:lnTo>
                  <a:lnTo>
                    <a:pt x="0" y="78"/>
                  </a:lnTo>
                  <a:lnTo>
                    <a:pt x="1" y="80"/>
                  </a:lnTo>
                  <a:lnTo>
                    <a:pt x="1" y="83"/>
                  </a:lnTo>
                  <a:lnTo>
                    <a:pt x="29" y="117"/>
                  </a:lnTo>
                  <a:lnTo>
                    <a:pt x="38" y="120"/>
                  </a:lnTo>
                  <a:lnTo>
                    <a:pt x="38" y="144"/>
                  </a:lnTo>
                  <a:lnTo>
                    <a:pt x="36" y="206"/>
                  </a:lnTo>
                  <a:lnTo>
                    <a:pt x="35" y="243"/>
                  </a:lnTo>
                  <a:lnTo>
                    <a:pt x="34" y="274"/>
                  </a:lnTo>
                  <a:lnTo>
                    <a:pt x="34" y="275"/>
                  </a:lnTo>
                  <a:lnTo>
                    <a:pt x="34" y="289"/>
                  </a:lnTo>
                  <a:lnTo>
                    <a:pt x="34" y="297"/>
                  </a:lnTo>
                  <a:lnTo>
                    <a:pt x="34" y="323"/>
                  </a:lnTo>
                  <a:lnTo>
                    <a:pt x="34" y="345"/>
                  </a:lnTo>
                  <a:lnTo>
                    <a:pt x="33" y="397"/>
                  </a:lnTo>
                  <a:lnTo>
                    <a:pt x="33" y="404"/>
                  </a:lnTo>
                  <a:lnTo>
                    <a:pt x="31" y="437"/>
                  </a:lnTo>
                  <a:lnTo>
                    <a:pt x="31" y="448"/>
                  </a:lnTo>
                  <a:lnTo>
                    <a:pt x="31" y="471"/>
                  </a:lnTo>
                  <a:lnTo>
                    <a:pt x="30" y="534"/>
                  </a:lnTo>
                  <a:lnTo>
                    <a:pt x="29" y="571"/>
                  </a:lnTo>
                  <a:lnTo>
                    <a:pt x="29" y="575"/>
                  </a:lnTo>
                  <a:lnTo>
                    <a:pt x="29" y="654"/>
                  </a:lnTo>
                  <a:lnTo>
                    <a:pt x="27" y="668"/>
                  </a:lnTo>
                  <a:lnTo>
                    <a:pt x="27" y="704"/>
                  </a:lnTo>
                  <a:lnTo>
                    <a:pt x="26" y="752"/>
                  </a:lnTo>
                  <a:lnTo>
                    <a:pt x="26" y="778"/>
                  </a:lnTo>
                  <a:lnTo>
                    <a:pt x="26" y="784"/>
                  </a:lnTo>
                  <a:lnTo>
                    <a:pt x="25" y="868"/>
                  </a:lnTo>
                  <a:lnTo>
                    <a:pt x="25" y="880"/>
                  </a:lnTo>
                  <a:lnTo>
                    <a:pt x="25" y="893"/>
                  </a:lnTo>
                  <a:lnTo>
                    <a:pt x="24" y="983"/>
                  </a:lnTo>
                  <a:lnTo>
                    <a:pt x="24" y="995"/>
                  </a:lnTo>
                  <a:lnTo>
                    <a:pt x="24" y="1031"/>
                  </a:lnTo>
                  <a:lnTo>
                    <a:pt x="22" y="1102"/>
                  </a:lnTo>
                  <a:lnTo>
                    <a:pt x="22" y="1112"/>
                  </a:lnTo>
                  <a:lnTo>
                    <a:pt x="22" y="1137"/>
                  </a:lnTo>
                  <a:lnTo>
                    <a:pt x="21" y="1161"/>
                  </a:lnTo>
                  <a:lnTo>
                    <a:pt x="21" y="1163"/>
                  </a:lnTo>
                  <a:lnTo>
                    <a:pt x="21" y="1170"/>
                  </a:lnTo>
                  <a:lnTo>
                    <a:pt x="21" y="1182"/>
                  </a:lnTo>
                  <a:lnTo>
                    <a:pt x="20" y="1210"/>
                  </a:lnTo>
                  <a:lnTo>
                    <a:pt x="19" y="1301"/>
                  </a:lnTo>
                  <a:lnTo>
                    <a:pt x="20" y="1309"/>
                  </a:lnTo>
                  <a:lnTo>
                    <a:pt x="20" y="1315"/>
                  </a:lnTo>
                  <a:lnTo>
                    <a:pt x="29" y="1378"/>
                  </a:lnTo>
                  <a:lnTo>
                    <a:pt x="39" y="1455"/>
                  </a:lnTo>
                  <a:lnTo>
                    <a:pt x="40" y="1463"/>
                  </a:lnTo>
                  <a:lnTo>
                    <a:pt x="43" y="1479"/>
                  </a:lnTo>
                  <a:lnTo>
                    <a:pt x="45" y="1502"/>
                  </a:lnTo>
                  <a:lnTo>
                    <a:pt x="51" y="1549"/>
                  </a:lnTo>
                  <a:lnTo>
                    <a:pt x="59" y="1606"/>
                  </a:lnTo>
                  <a:close/>
                </a:path>
              </a:pathLst>
            </a:custGeom>
            <a:solidFill>
              <a:schemeClr val="tx2">
                <a:lumMod val="20000"/>
                <a:lumOff val="80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41" name="Freeform 340"/>
            <p:cNvSpPr>
              <a:spLocks noChangeAspect="1"/>
            </p:cNvSpPr>
            <p:nvPr/>
          </p:nvSpPr>
          <p:spPr bwMode="auto">
            <a:xfrm>
              <a:off x="7802" y="6363"/>
              <a:ext cx="1608" cy="1113"/>
            </a:xfrm>
            <a:custGeom>
              <a:avLst/>
              <a:gdLst>
                <a:gd name="T0" fmla="*/ 43 w 2889"/>
                <a:gd name="T1" fmla="*/ 15 h 2253"/>
                <a:gd name="T2" fmla="*/ 46 w 2889"/>
                <a:gd name="T3" fmla="*/ 18 h 2253"/>
                <a:gd name="T4" fmla="*/ 52 w 2889"/>
                <a:gd name="T5" fmla="*/ 17 h 2253"/>
                <a:gd name="T6" fmla="*/ 61 w 2889"/>
                <a:gd name="T7" fmla="*/ 13 h 2253"/>
                <a:gd name="T8" fmla="*/ 67 w 2889"/>
                <a:gd name="T9" fmla="*/ 12 h 2253"/>
                <a:gd name="T10" fmla="*/ 79 w 2889"/>
                <a:gd name="T11" fmla="*/ 16 h 2253"/>
                <a:gd name="T12" fmla="*/ 87 w 2889"/>
                <a:gd name="T13" fmla="*/ 20 h 2253"/>
                <a:gd name="T14" fmla="*/ 91 w 2889"/>
                <a:gd name="T15" fmla="*/ 20 h 2253"/>
                <a:gd name="T16" fmla="*/ 94 w 2889"/>
                <a:gd name="T17" fmla="*/ 25 h 2253"/>
                <a:gd name="T18" fmla="*/ 96 w 2889"/>
                <a:gd name="T19" fmla="*/ 26 h 2253"/>
                <a:gd name="T20" fmla="*/ 95 w 2889"/>
                <a:gd name="T21" fmla="*/ 32 h 2253"/>
                <a:gd name="T22" fmla="*/ 97 w 2889"/>
                <a:gd name="T23" fmla="*/ 37 h 2253"/>
                <a:gd name="T24" fmla="*/ 100 w 2889"/>
                <a:gd name="T25" fmla="*/ 35 h 2253"/>
                <a:gd name="T26" fmla="*/ 102 w 2889"/>
                <a:gd name="T27" fmla="*/ 36 h 2253"/>
                <a:gd name="T28" fmla="*/ 100 w 2889"/>
                <a:gd name="T29" fmla="*/ 39 h 2253"/>
                <a:gd name="T30" fmla="*/ 103 w 2889"/>
                <a:gd name="T31" fmla="*/ 42 h 2253"/>
                <a:gd name="T32" fmla="*/ 112 w 2889"/>
                <a:gd name="T33" fmla="*/ 50 h 2253"/>
                <a:gd name="T34" fmla="*/ 120 w 2889"/>
                <a:gd name="T35" fmla="*/ 52 h 2253"/>
                <a:gd name="T36" fmla="*/ 125 w 2889"/>
                <a:gd name="T37" fmla="*/ 56 h 2253"/>
                <a:gd name="T38" fmla="*/ 136 w 2889"/>
                <a:gd name="T39" fmla="*/ 62 h 2253"/>
                <a:gd name="T40" fmla="*/ 140 w 2889"/>
                <a:gd name="T41" fmla="*/ 64 h 2253"/>
                <a:gd name="T42" fmla="*/ 146 w 2889"/>
                <a:gd name="T43" fmla="*/ 63 h 2253"/>
                <a:gd name="T44" fmla="*/ 146 w 2889"/>
                <a:gd name="T45" fmla="*/ 63 h 2253"/>
                <a:gd name="T46" fmla="*/ 150 w 2889"/>
                <a:gd name="T47" fmla="*/ 64 h 2253"/>
                <a:gd name="T48" fmla="*/ 149 w 2889"/>
                <a:gd name="T49" fmla="*/ 65 h 2253"/>
                <a:gd name="T50" fmla="*/ 154 w 2889"/>
                <a:gd name="T51" fmla="*/ 58 h 2253"/>
                <a:gd name="T52" fmla="*/ 151 w 2889"/>
                <a:gd name="T53" fmla="*/ 59 h 2253"/>
                <a:gd name="T54" fmla="*/ 154 w 2889"/>
                <a:gd name="T55" fmla="*/ 53 h 2253"/>
                <a:gd name="T56" fmla="*/ 151 w 2889"/>
                <a:gd name="T57" fmla="*/ 41 h 2253"/>
                <a:gd name="T58" fmla="*/ 137 w 2889"/>
                <a:gd name="T59" fmla="*/ 29 h 2253"/>
                <a:gd name="T60" fmla="*/ 125 w 2889"/>
                <a:gd name="T61" fmla="*/ 17 h 2253"/>
                <a:gd name="T62" fmla="*/ 119 w 2889"/>
                <a:gd name="T63" fmla="*/ 12 h 2253"/>
                <a:gd name="T64" fmla="*/ 113 w 2889"/>
                <a:gd name="T65" fmla="*/ 3 h 2253"/>
                <a:gd name="T66" fmla="*/ 111 w 2889"/>
                <a:gd name="T67" fmla="*/ 0 h 2253"/>
                <a:gd name="T68" fmla="*/ 101 w 2889"/>
                <a:gd name="T69" fmla="*/ 1 h 2253"/>
                <a:gd name="T70" fmla="*/ 99 w 2889"/>
                <a:gd name="T71" fmla="*/ 4 h 2253"/>
                <a:gd name="T72" fmla="*/ 95 w 2889"/>
                <a:gd name="T73" fmla="*/ 3 h 2253"/>
                <a:gd name="T74" fmla="*/ 90 w 2889"/>
                <a:gd name="T75" fmla="*/ 4 h 2253"/>
                <a:gd name="T76" fmla="*/ 86 w 2889"/>
                <a:gd name="T77" fmla="*/ 4 h 2253"/>
                <a:gd name="T78" fmla="*/ 78 w 2889"/>
                <a:gd name="T79" fmla="*/ 4 h 2253"/>
                <a:gd name="T80" fmla="*/ 75 w 2889"/>
                <a:gd name="T81" fmla="*/ 4 h 2253"/>
                <a:gd name="T82" fmla="*/ 71 w 2889"/>
                <a:gd name="T83" fmla="*/ 4 h 2253"/>
                <a:gd name="T84" fmla="*/ 66 w 2889"/>
                <a:gd name="T85" fmla="*/ 5 h 2253"/>
                <a:gd name="T86" fmla="*/ 61 w 2889"/>
                <a:gd name="T87" fmla="*/ 5 h 2253"/>
                <a:gd name="T88" fmla="*/ 59 w 2889"/>
                <a:gd name="T89" fmla="*/ 5 h 2253"/>
                <a:gd name="T90" fmla="*/ 50 w 2889"/>
                <a:gd name="T91" fmla="*/ 5 h 2253"/>
                <a:gd name="T92" fmla="*/ 44 w 2889"/>
                <a:gd name="T93" fmla="*/ 2 h 2253"/>
                <a:gd name="T94" fmla="*/ 33 w 2889"/>
                <a:gd name="T95" fmla="*/ 3 h 2253"/>
                <a:gd name="T96" fmla="*/ 26 w 2889"/>
                <a:gd name="T97" fmla="*/ 4 h 2253"/>
                <a:gd name="T98" fmla="*/ 22 w 2889"/>
                <a:gd name="T99" fmla="*/ 4 h 2253"/>
                <a:gd name="T100" fmla="*/ 16 w 2889"/>
                <a:gd name="T101" fmla="*/ 4 h 2253"/>
                <a:gd name="T102" fmla="*/ 8 w 2889"/>
                <a:gd name="T103" fmla="*/ 5 h 2253"/>
                <a:gd name="T104" fmla="*/ 1 w 2889"/>
                <a:gd name="T105" fmla="*/ 5 h 2253"/>
                <a:gd name="T106" fmla="*/ 5 w 2889"/>
                <a:gd name="T107" fmla="*/ 11 h 2253"/>
                <a:gd name="T108" fmla="*/ 16 w 2889"/>
                <a:gd name="T109" fmla="*/ 11 h 2253"/>
                <a:gd name="T110" fmla="*/ 23 w 2889"/>
                <a:gd name="T111" fmla="*/ 11 h 22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89"/>
                <a:gd name="T169" fmla="*/ 0 h 2253"/>
                <a:gd name="T170" fmla="*/ 2889 w 2889"/>
                <a:gd name="T171" fmla="*/ 2253 h 225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89" h="2253">
                  <a:moveTo>
                    <a:pt x="576" y="410"/>
                  </a:moveTo>
                  <a:lnTo>
                    <a:pt x="711" y="471"/>
                  </a:lnTo>
                  <a:lnTo>
                    <a:pt x="759" y="509"/>
                  </a:lnTo>
                  <a:lnTo>
                    <a:pt x="799" y="521"/>
                  </a:lnTo>
                  <a:lnTo>
                    <a:pt x="814" y="606"/>
                  </a:lnTo>
                  <a:lnTo>
                    <a:pt x="800" y="542"/>
                  </a:lnTo>
                  <a:lnTo>
                    <a:pt x="815" y="614"/>
                  </a:lnTo>
                  <a:lnTo>
                    <a:pt x="867" y="610"/>
                  </a:lnTo>
                  <a:lnTo>
                    <a:pt x="904" y="626"/>
                  </a:lnTo>
                  <a:lnTo>
                    <a:pt x="900" y="592"/>
                  </a:lnTo>
                  <a:lnTo>
                    <a:pt x="942" y="587"/>
                  </a:lnTo>
                  <a:lnTo>
                    <a:pt x="980" y="561"/>
                  </a:lnTo>
                  <a:lnTo>
                    <a:pt x="969" y="576"/>
                  </a:lnTo>
                  <a:lnTo>
                    <a:pt x="1102" y="486"/>
                  </a:lnTo>
                  <a:lnTo>
                    <a:pt x="1146" y="489"/>
                  </a:lnTo>
                  <a:lnTo>
                    <a:pt x="1150" y="458"/>
                  </a:lnTo>
                  <a:lnTo>
                    <a:pt x="1146" y="447"/>
                  </a:lnTo>
                  <a:lnTo>
                    <a:pt x="1179" y="409"/>
                  </a:lnTo>
                  <a:lnTo>
                    <a:pt x="1237" y="395"/>
                  </a:lnTo>
                  <a:lnTo>
                    <a:pt x="1264" y="396"/>
                  </a:lnTo>
                  <a:lnTo>
                    <a:pt x="1266" y="398"/>
                  </a:lnTo>
                  <a:lnTo>
                    <a:pt x="1399" y="461"/>
                  </a:lnTo>
                  <a:lnTo>
                    <a:pt x="1424" y="504"/>
                  </a:lnTo>
                  <a:lnTo>
                    <a:pt x="1483" y="534"/>
                  </a:lnTo>
                  <a:lnTo>
                    <a:pt x="1510" y="598"/>
                  </a:lnTo>
                  <a:lnTo>
                    <a:pt x="1554" y="616"/>
                  </a:lnTo>
                  <a:lnTo>
                    <a:pt x="1594" y="668"/>
                  </a:lnTo>
                  <a:lnTo>
                    <a:pt x="1626" y="678"/>
                  </a:lnTo>
                  <a:lnTo>
                    <a:pt x="1629" y="727"/>
                  </a:lnTo>
                  <a:lnTo>
                    <a:pt x="1651" y="725"/>
                  </a:lnTo>
                  <a:lnTo>
                    <a:pt x="1659" y="711"/>
                  </a:lnTo>
                  <a:lnTo>
                    <a:pt x="1701" y="703"/>
                  </a:lnTo>
                  <a:lnTo>
                    <a:pt x="1726" y="713"/>
                  </a:lnTo>
                  <a:lnTo>
                    <a:pt x="1750" y="765"/>
                  </a:lnTo>
                  <a:lnTo>
                    <a:pt x="1781" y="796"/>
                  </a:lnTo>
                  <a:lnTo>
                    <a:pt x="1762" y="837"/>
                  </a:lnTo>
                  <a:lnTo>
                    <a:pt x="1788" y="854"/>
                  </a:lnTo>
                  <a:lnTo>
                    <a:pt x="1781" y="868"/>
                  </a:lnTo>
                  <a:lnTo>
                    <a:pt x="1798" y="875"/>
                  </a:lnTo>
                  <a:lnTo>
                    <a:pt x="1800" y="878"/>
                  </a:lnTo>
                  <a:lnTo>
                    <a:pt x="1812" y="977"/>
                  </a:lnTo>
                  <a:lnTo>
                    <a:pt x="1794" y="1057"/>
                  </a:lnTo>
                  <a:lnTo>
                    <a:pt x="1794" y="1056"/>
                  </a:lnTo>
                  <a:lnTo>
                    <a:pt x="1784" y="1086"/>
                  </a:lnTo>
                  <a:lnTo>
                    <a:pt x="1794" y="1104"/>
                  </a:lnTo>
                  <a:lnTo>
                    <a:pt x="1778" y="1119"/>
                  </a:lnTo>
                  <a:lnTo>
                    <a:pt x="1786" y="1206"/>
                  </a:lnTo>
                  <a:lnTo>
                    <a:pt x="1824" y="1250"/>
                  </a:lnTo>
                  <a:lnTo>
                    <a:pt x="1837" y="1292"/>
                  </a:lnTo>
                  <a:lnTo>
                    <a:pt x="1848" y="1300"/>
                  </a:lnTo>
                  <a:lnTo>
                    <a:pt x="1872" y="1247"/>
                  </a:lnTo>
                  <a:lnTo>
                    <a:pt x="1873" y="1192"/>
                  </a:lnTo>
                  <a:lnTo>
                    <a:pt x="1862" y="1180"/>
                  </a:lnTo>
                  <a:lnTo>
                    <a:pt x="1827" y="1171"/>
                  </a:lnTo>
                  <a:lnTo>
                    <a:pt x="1851" y="1159"/>
                  </a:lnTo>
                  <a:lnTo>
                    <a:pt x="1911" y="1207"/>
                  </a:lnTo>
                  <a:lnTo>
                    <a:pt x="1914" y="1186"/>
                  </a:lnTo>
                  <a:lnTo>
                    <a:pt x="1943" y="1182"/>
                  </a:lnTo>
                  <a:lnTo>
                    <a:pt x="1904" y="1281"/>
                  </a:lnTo>
                  <a:lnTo>
                    <a:pt x="1882" y="1306"/>
                  </a:lnTo>
                  <a:lnTo>
                    <a:pt x="1884" y="1317"/>
                  </a:lnTo>
                  <a:lnTo>
                    <a:pt x="1843" y="1332"/>
                  </a:lnTo>
                  <a:lnTo>
                    <a:pt x="1889" y="1386"/>
                  </a:lnTo>
                  <a:lnTo>
                    <a:pt x="1934" y="1435"/>
                  </a:lnTo>
                  <a:lnTo>
                    <a:pt x="2010" y="1546"/>
                  </a:lnTo>
                  <a:lnTo>
                    <a:pt x="2031" y="1571"/>
                  </a:lnTo>
                  <a:lnTo>
                    <a:pt x="2055" y="1602"/>
                  </a:lnTo>
                  <a:lnTo>
                    <a:pt x="2103" y="1711"/>
                  </a:lnTo>
                  <a:lnTo>
                    <a:pt x="2130" y="1733"/>
                  </a:lnTo>
                  <a:lnTo>
                    <a:pt x="2169" y="1720"/>
                  </a:lnTo>
                  <a:lnTo>
                    <a:pt x="2171" y="1706"/>
                  </a:lnTo>
                  <a:lnTo>
                    <a:pt x="2236" y="1758"/>
                  </a:lnTo>
                  <a:lnTo>
                    <a:pt x="2264" y="1838"/>
                  </a:lnTo>
                  <a:lnTo>
                    <a:pt x="2328" y="1940"/>
                  </a:lnTo>
                  <a:lnTo>
                    <a:pt x="2327" y="1929"/>
                  </a:lnTo>
                  <a:lnTo>
                    <a:pt x="2344" y="1920"/>
                  </a:lnTo>
                  <a:lnTo>
                    <a:pt x="2405" y="1945"/>
                  </a:lnTo>
                  <a:lnTo>
                    <a:pt x="2433" y="1950"/>
                  </a:lnTo>
                  <a:lnTo>
                    <a:pt x="2496" y="2005"/>
                  </a:lnTo>
                  <a:lnTo>
                    <a:pt x="2560" y="2107"/>
                  </a:lnTo>
                  <a:lnTo>
                    <a:pt x="2551" y="2114"/>
                  </a:lnTo>
                  <a:lnTo>
                    <a:pt x="2551" y="2157"/>
                  </a:lnTo>
                  <a:lnTo>
                    <a:pt x="2588" y="2194"/>
                  </a:lnTo>
                  <a:lnTo>
                    <a:pt x="2618" y="2185"/>
                  </a:lnTo>
                  <a:lnTo>
                    <a:pt x="2668" y="2155"/>
                  </a:lnTo>
                  <a:lnTo>
                    <a:pt x="2689" y="2156"/>
                  </a:lnTo>
                  <a:lnTo>
                    <a:pt x="2690" y="2165"/>
                  </a:lnTo>
                  <a:lnTo>
                    <a:pt x="2726" y="2159"/>
                  </a:lnTo>
                  <a:lnTo>
                    <a:pt x="2713" y="2205"/>
                  </a:lnTo>
                  <a:lnTo>
                    <a:pt x="2728" y="2217"/>
                  </a:lnTo>
                  <a:lnTo>
                    <a:pt x="2753" y="2202"/>
                  </a:lnTo>
                  <a:lnTo>
                    <a:pt x="2743" y="2154"/>
                  </a:lnTo>
                  <a:lnTo>
                    <a:pt x="2750" y="2132"/>
                  </a:lnTo>
                  <a:lnTo>
                    <a:pt x="2756" y="2140"/>
                  </a:lnTo>
                  <a:lnTo>
                    <a:pt x="2799" y="2119"/>
                  </a:lnTo>
                  <a:lnTo>
                    <a:pt x="2805" y="2185"/>
                  </a:lnTo>
                  <a:lnTo>
                    <a:pt x="2786" y="2203"/>
                  </a:lnTo>
                  <a:lnTo>
                    <a:pt x="2790" y="2210"/>
                  </a:lnTo>
                  <a:lnTo>
                    <a:pt x="2759" y="2253"/>
                  </a:lnTo>
                  <a:lnTo>
                    <a:pt x="2788" y="2223"/>
                  </a:lnTo>
                  <a:lnTo>
                    <a:pt x="2844" y="2141"/>
                  </a:lnTo>
                  <a:lnTo>
                    <a:pt x="2873" y="2050"/>
                  </a:lnTo>
                  <a:lnTo>
                    <a:pt x="2889" y="1983"/>
                  </a:lnTo>
                  <a:lnTo>
                    <a:pt x="2889" y="1975"/>
                  </a:lnTo>
                  <a:lnTo>
                    <a:pt x="2868" y="2046"/>
                  </a:lnTo>
                  <a:lnTo>
                    <a:pt x="2832" y="2071"/>
                  </a:lnTo>
                  <a:lnTo>
                    <a:pt x="2851" y="2042"/>
                  </a:lnTo>
                  <a:lnTo>
                    <a:pt x="2830" y="1993"/>
                  </a:lnTo>
                  <a:lnTo>
                    <a:pt x="2849" y="1912"/>
                  </a:lnTo>
                  <a:lnTo>
                    <a:pt x="2875" y="1900"/>
                  </a:lnTo>
                  <a:lnTo>
                    <a:pt x="2885" y="1916"/>
                  </a:lnTo>
                  <a:lnTo>
                    <a:pt x="2876" y="1792"/>
                  </a:lnTo>
                  <a:lnTo>
                    <a:pt x="2875" y="1782"/>
                  </a:lnTo>
                  <a:lnTo>
                    <a:pt x="2866" y="1653"/>
                  </a:lnTo>
                  <a:lnTo>
                    <a:pt x="2847" y="1465"/>
                  </a:lnTo>
                  <a:lnTo>
                    <a:pt x="2817" y="1398"/>
                  </a:lnTo>
                  <a:lnTo>
                    <a:pt x="2753" y="1291"/>
                  </a:lnTo>
                  <a:lnTo>
                    <a:pt x="2690" y="1183"/>
                  </a:lnTo>
                  <a:lnTo>
                    <a:pt x="2625" y="1072"/>
                  </a:lnTo>
                  <a:lnTo>
                    <a:pt x="2562" y="976"/>
                  </a:lnTo>
                  <a:lnTo>
                    <a:pt x="2536" y="892"/>
                  </a:lnTo>
                  <a:lnTo>
                    <a:pt x="2545" y="828"/>
                  </a:lnTo>
                  <a:lnTo>
                    <a:pt x="2461" y="726"/>
                  </a:lnTo>
                  <a:lnTo>
                    <a:pt x="2349" y="591"/>
                  </a:lnTo>
                  <a:lnTo>
                    <a:pt x="2295" y="506"/>
                  </a:lnTo>
                  <a:lnTo>
                    <a:pt x="2291" y="500"/>
                  </a:lnTo>
                  <a:lnTo>
                    <a:pt x="2237" y="412"/>
                  </a:lnTo>
                  <a:lnTo>
                    <a:pt x="2232" y="413"/>
                  </a:lnTo>
                  <a:lnTo>
                    <a:pt x="2221" y="382"/>
                  </a:lnTo>
                  <a:lnTo>
                    <a:pt x="2198" y="323"/>
                  </a:lnTo>
                  <a:lnTo>
                    <a:pt x="2141" y="194"/>
                  </a:lnTo>
                  <a:lnTo>
                    <a:pt x="2112" y="102"/>
                  </a:lnTo>
                  <a:lnTo>
                    <a:pt x="2105" y="102"/>
                  </a:lnTo>
                  <a:lnTo>
                    <a:pt x="2105" y="98"/>
                  </a:lnTo>
                  <a:lnTo>
                    <a:pt x="2092" y="22"/>
                  </a:lnTo>
                  <a:lnTo>
                    <a:pt x="2089" y="20"/>
                  </a:lnTo>
                  <a:lnTo>
                    <a:pt x="1991" y="21"/>
                  </a:lnTo>
                  <a:lnTo>
                    <a:pt x="1940" y="10"/>
                  </a:lnTo>
                  <a:lnTo>
                    <a:pt x="1928" y="0"/>
                  </a:lnTo>
                  <a:lnTo>
                    <a:pt x="1887" y="38"/>
                  </a:lnTo>
                  <a:lnTo>
                    <a:pt x="1911" y="134"/>
                  </a:lnTo>
                  <a:lnTo>
                    <a:pt x="1909" y="189"/>
                  </a:lnTo>
                  <a:lnTo>
                    <a:pt x="1862" y="192"/>
                  </a:lnTo>
                  <a:lnTo>
                    <a:pt x="1846" y="144"/>
                  </a:lnTo>
                  <a:lnTo>
                    <a:pt x="1841" y="117"/>
                  </a:lnTo>
                  <a:lnTo>
                    <a:pt x="1828" y="118"/>
                  </a:lnTo>
                  <a:lnTo>
                    <a:pt x="1785" y="122"/>
                  </a:lnTo>
                  <a:lnTo>
                    <a:pt x="1770" y="123"/>
                  </a:lnTo>
                  <a:lnTo>
                    <a:pt x="1757" y="125"/>
                  </a:lnTo>
                  <a:lnTo>
                    <a:pt x="1743" y="126"/>
                  </a:lnTo>
                  <a:lnTo>
                    <a:pt x="1714" y="129"/>
                  </a:lnTo>
                  <a:lnTo>
                    <a:pt x="1685" y="131"/>
                  </a:lnTo>
                  <a:lnTo>
                    <a:pt x="1684" y="131"/>
                  </a:lnTo>
                  <a:lnTo>
                    <a:pt x="1679" y="131"/>
                  </a:lnTo>
                  <a:lnTo>
                    <a:pt x="1658" y="134"/>
                  </a:lnTo>
                  <a:lnTo>
                    <a:pt x="1615" y="136"/>
                  </a:lnTo>
                  <a:lnTo>
                    <a:pt x="1526" y="144"/>
                  </a:lnTo>
                  <a:lnTo>
                    <a:pt x="1506" y="145"/>
                  </a:lnTo>
                  <a:lnTo>
                    <a:pt x="1487" y="147"/>
                  </a:lnTo>
                  <a:lnTo>
                    <a:pt x="1467" y="149"/>
                  </a:lnTo>
                  <a:lnTo>
                    <a:pt x="1457" y="149"/>
                  </a:lnTo>
                  <a:lnTo>
                    <a:pt x="1451" y="150"/>
                  </a:lnTo>
                  <a:lnTo>
                    <a:pt x="1440" y="150"/>
                  </a:lnTo>
                  <a:lnTo>
                    <a:pt x="1403" y="154"/>
                  </a:lnTo>
                  <a:lnTo>
                    <a:pt x="1365" y="156"/>
                  </a:lnTo>
                  <a:lnTo>
                    <a:pt x="1353" y="158"/>
                  </a:lnTo>
                  <a:lnTo>
                    <a:pt x="1341" y="159"/>
                  </a:lnTo>
                  <a:lnTo>
                    <a:pt x="1319" y="160"/>
                  </a:lnTo>
                  <a:lnTo>
                    <a:pt x="1275" y="164"/>
                  </a:lnTo>
                  <a:lnTo>
                    <a:pt x="1251" y="165"/>
                  </a:lnTo>
                  <a:lnTo>
                    <a:pt x="1230" y="168"/>
                  </a:lnTo>
                  <a:lnTo>
                    <a:pt x="1227" y="168"/>
                  </a:lnTo>
                  <a:lnTo>
                    <a:pt x="1214" y="169"/>
                  </a:lnTo>
                  <a:lnTo>
                    <a:pt x="1204" y="169"/>
                  </a:lnTo>
                  <a:lnTo>
                    <a:pt x="1166" y="173"/>
                  </a:lnTo>
                  <a:lnTo>
                    <a:pt x="1146" y="174"/>
                  </a:lnTo>
                  <a:lnTo>
                    <a:pt x="1136" y="175"/>
                  </a:lnTo>
                  <a:lnTo>
                    <a:pt x="1126" y="175"/>
                  </a:lnTo>
                  <a:lnTo>
                    <a:pt x="1105" y="178"/>
                  </a:lnTo>
                  <a:lnTo>
                    <a:pt x="1103" y="178"/>
                  </a:lnTo>
                  <a:lnTo>
                    <a:pt x="1070" y="180"/>
                  </a:lnTo>
                  <a:lnTo>
                    <a:pt x="1014" y="184"/>
                  </a:lnTo>
                  <a:lnTo>
                    <a:pt x="939" y="190"/>
                  </a:lnTo>
                  <a:lnTo>
                    <a:pt x="938" y="190"/>
                  </a:lnTo>
                  <a:lnTo>
                    <a:pt x="934" y="185"/>
                  </a:lnTo>
                  <a:lnTo>
                    <a:pt x="880" y="94"/>
                  </a:lnTo>
                  <a:lnTo>
                    <a:pt x="877" y="83"/>
                  </a:lnTo>
                  <a:lnTo>
                    <a:pt x="824" y="89"/>
                  </a:lnTo>
                  <a:lnTo>
                    <a:pt x="794" y="94"/>
                  </a:lnTo>
                  <a:lnTo>
                    <a:pt x="714" y="106"/>
                  </a:lnTo>
                  <a:lnTo>
                    <a:pt x="711" y="106"/>
                  </a:lnTo>
                  <a:lnTo>
                    <a:pt x="621" y="117"/>
                  </a:lnTo>
                  <a:lnTo>
                    <a:pt x="560" y="125"/>
                  </a:lnTo>
                  <a:lnTo>
                    <a:pt x="530" y="129"/>
                  </a:lnTo>
                  <a:lnTo>
                    <a:pt x="500" y="132"/>
                  </a:lnTo>
                  <a:lnTo>
                    <a:pt x="487" y="134"/>
                  </a:lnTo>
                  <a:lnTo>
                    <a:pt x="478" y="134"/>
                  </a:lnTo>
                  <a:lnTo>
                    <a:pt x="458" y="136"/>
                  </a:lnTo>
                  <a:lnTo>
                    <a:pt x="415" y="141"/>
                  </a:lnTo>
                  <a:lnTo>
                    <a:pt x="410" y="141"/>
                  </a:lnTo>
                  <a:lnTo>
                    <a:pt x="362" y="147"/>
                  </a:lnTo>
                  <a:lnTo>
                    <a:pt x="352" y="147"/>
                  </a:lnTo>
                  <a:lnTo>
                    <a:pt x="309" y="153"/>
                  </a:lnTo>
                  <a:lnTo>
                    <a:pt x="304" y="153"/>
                  </a:lnTo>
                  <a:lnTo>
                    <a:pt x="298" y="153"/>
                  </a:lnTo>
                  <a:lnTo>
                    <a:pt x="276" y="155"/>
                  </a:lnTo>
                  <a:lnTo>
                    <a:pt x="204" y="161"/>
                  </a:lnTo>
                  <a:lnTo>
                    <a:pt x="158" y="166"/>
                  </a:lnTo>
                  <a:lnTo>
                    <a:pt x="150" y="168"/>
                  </a:lnTo>
                  <a:lnTo>
                    <a:pt x="125" y="170"/>
                  </a:lnTo>
                  <a:lnTo>
                    <a:pt x="119" y="170"/>
                  </a:lnTo>
                  <a:lnTo>
                    <a:pt x="2" y="183"/>
                  </a:lnTo>
                  <a:lnTo>
                    <a:pt x="0" y="242"/>
                  </a:lnTo>
                  <a:lnTo>
                    <a:pt x="86" y="322"/>
                  </a:lnTo>
                  <a:lnTo>
                    <a:pt x="77" y="372"/>
                  </a:lnTo>
                  <a:lnTo>
                    <a:pt x="100" y="390"/>
                  </a:lnTo>
                  <a:lnTo>
                    <a:pt x="47" y="465"/>
                  </a:lnTo>
                  <a:lnTo>
                    <a:pt x="105" y="446"/>
                  </a:lnTo>
                  <a:lnTo>
                    <a:pt x="280" y="399"/>
                  </a:lnTo>
                  <a:lnTo>
                    <a:pt x="298" y="395"/>
                  </a:lnTo>
                  <a:lnTo>
                    <a:pt x="398" y="386"/>
                  </a:lnTo>
                  <a:lnTo>
                    <a:pt x="434" y="382"/>
                  </a:lnTo>
                  <a:lnTo>
                    <a:pt x="439" y="384"/>
                  </a:lnTo>
                  <a:lnTo>
                    <a:pt x="442" y="384"/>
                  </a:lnTo>
                  <a:lnTo>
                    <a:pt x="576" y="410"/>
                  </a:lnTo>
                  <a:close/>
                </a:path>
              </a:pathLst>
            </a:custGeom>
            <a:solidFill>
              <a:schemeClr val="bg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dirty="0">
                <a:solidFill>
                  <a:schemeClr val="bg1"/>
                </a:solidFill>
              </a:endParaRPr>
            </a:p>
          </p:txBody>
        </p:sp>
        <p:sp>
          <p:nvSpPr>
            <p:cNvPr id="342" name="Freeform 341"/>
            <p:cNvSpPr>
              <a:spLocks noChangeAspect="1"/>
            </p:cNvSpPr>
            <p:nvPr/>
          </p:nvSpPr>
          <p:spPr bwMode="auto">
            <a:xfrm>
              <a:off x="9117" y="7522"/>
              <a:ext cx="101" cy="59"/>
            </a:xfrm>
            <a:custGeom>
              <a:avLst/>
              <a:gdLst>
                <a:gd name="T0" fmla="*/ 0 w 178"/>
                <a:gd name="T1" fmla="*/ 4 h 118"/>
                <a:gd name="T2" fmla="*/ 6 w 178"/>
                <a:gd name="T3" fmla="*/ 3 h 118"/>
                <a:gd name="T4" fmla="*/ 6 w 178"/>
                <a:gd name="T5" fmla="*/ 2 h 118"/>
                <a:gd name="T6" fmla="*/ 9 w 178"/>
                <a:gd name="T7" fmla="*/ 2 h 118"/>
                <a:gd name="T8" fmla="*/ 10 w 178"/>
                <a:gd name="T9" fmla="*/ 2 h 118"/>
                <a:gd name="T10" fmla="*/ 9 w 178"/>
                <a:gd name="T11" fmla="*/ 1 h 118"/>
                <a:gd name="T12" fmla="*/ 6 w 178"/>
                <a:gd name="T13" fmla="*/ 0 h 118"/>
                <a:gd name="T14" fmla="*/ 6 w 178"/>
                <a:gd name="T15" fmla="*/ 1 h 118"/>
                <a:gd name="T16" fmla="*/ 6 w 178"/>
                <a:gd name="T17" fmla="*/ 2 h 118"/>
                <a:gd name="T18" fmla="*/ 4 w 178"/>
                <a:gd name="T19" fmla="*/ 1 h 118"/>
                <a:gd name="T20" fmla="*/ 1 w 178"/>
                <a:gd name="T21" fmla="*/ 3 h 118"/>
                <a:gd name="T22" fmla="*/ 1 w 178"/>
                <a:gd name="T23" fmla="*/ 4 h 118"/>
                <a:gd name="T24" fmla="*/ 0 w 178"/>
                <a:gd name="T25" fmla="*/ 4 h 1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8"/>
                <a:gd name="T40" fmla="*/ 0 h 118"/>
                <a:gd name="T41" fmla="*/ 178 w 178"/>
                <a:gd name="T42" fmla="*/ 118 h 1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8" h="118">
                  <a:moveTo>
                    <a:pt x="0" y="118"/>
                  </a:moveTo>
                  <a:lnTo>
                    <a:pt x="100" y="72"/>
                  </a:lnTo>
                  <a:lnTo>
                    <a:pt x="103" y="53"/>
                  </a:lnTo>
                  <a:lnTo>
                    <a:pt x="145" y="62"/>
                  </a:lnTo>
                  <a:lnTo>
                    <a:pt x="178" y="44"/>
                  </a:lnTo>
                  <a:lnTo>
                    <a:pt x="144" y="12"/>
                  </a:lnTo>
                  <a:lnTo>
                    <a:pt x="98" y="0"/>
                  </a:lnTo>
                  <a:lnTo>
                    <a:pt x="100" y="26"/>
                  </a:lnTo>
                  <a:lnTo>
                    <a:pt x="92" y="40"/>
                  </a:lnTo>
                  <a:lnTo>
                    <a:pt x="66" y="30"/>
                  </a:lnTo>
                  <a:lnTo>
                    <a:pt x="15" y="69"/>
                  </a:lnTo>
                  <a:lnTo>
                    <a:pt x="19" y="101"/>
                  </a:lnTo>
                  <a:lnTo>
                    <a:pt x="0" y="118"/>
                  </a:lnTo>
                  <a:close/>
                </a:path>
              </a:pathLst>
            </a:custGeom>
            <a:no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43" name="Freeform 342"/>
            <p:cNvSpPr>
              <a:spLocks noChangeAspect="1"/>
            </p:cNvSpPr>
            <p:nvPr/>
          </p:nvSpPr>
          <p:spPr bwMode="auto">
            <a:xfrm>
              <a:off x="9251" y="7504"/>
              <a:ext cx="44" cy="28"/>
            </a:xfrm>
            <a:custGeom>
              <a:avLst/>
              <a:gdLst>
                <a:gd name="T0" fmla="*/ 0 w 81"/>
                <a:gd name="T1" fmla="*/ 2 h 56"/>
                <a:gd name="T2" fmla="*/ 1 w 81"/>
                <a:gd name="T3" fmla="*/ 2 h 56"/>
                <a:gd name="T4" fmla="*/ 4 w 81"/>
                <a:gd name="T5" fmla="*/ 0 h 56"/>
                <a:gd name="T6" fmla="*/ 2 w 81"/>
                <a:gd name="T7" fmla="*/ 1 h 56"/>
                <a:gd name="T8" fmla="*/ 0 w 81"/>
                <a:gd name="T9" fmla="*/ 2 h 56"/>
                <a:gd name="T10" fmla="*/ 0 60000 65536"/>
                <a:gd name="T11" fmla="*/ 0 60000 65536"/>
                <a:gd name="T12" fmla="*/ 0 60000 65536"/>
                <a:gd name="T13" fmla="*/ 0 60000 65536"/>
                <a:gd name="T14" fmla="*/ 0 60000 65536"/>
                <a:gd name="T15" fmla="*/ 0 w 81"/>
                <a:gd name="T16" fmla="*/ 0 h 56"/>
                <a:gd name="T17" fmla="*/ 81 w 81"/>
                <a:gd name="T18" fmla="*/ 56 h 56"/>
              </a:gdLst>
              <a:ahLst/>
              <a:cxnLst>
                <a:cxn ang="T10">
                  <a:pos x="T0" y="T1"/>
                </a:cxn>
                <a:cxn ang="T11">
                  <a:pos x="T2" y="T3"/>
                </a:cxn>
                <a:cxn ang="T12">
                  <a:pos x="T4" y="T5"/>
                </a:cxn>
                <a:cxn ang="T13">
                  <a:pos x="T6" y="T7"/>
                </a:cxn>
                <a:cxn ang="T14">
                  <a:pos x="T8" y="T9"/>
                </a:cxn>
              </a:cxnLst>
              <a:rect l="T15" t="T16" r="T17" b="T18"/>
              <a:pathLst>
                <a:path w="81" h="56">
                  <a:moveTo>
                    <a:pt x="0" y="49"/>
                  </a:moveTo>
                  <a:lnTo>
                    <a:pt x="8" y="56"/>
                  </a:lnTo>
                  <a:lnTo>
                    <a:pt x="81" y="0"/>
                  </a:lnTo>
                  <a:lnTo>
                    <a:pt x="47" y="23"/>
                  </a:lnTo>
                  <a:lnTo>
                    <a:pt x="0" y="49"/>
                  </a:lnTo>
                  <a:close/>
                </a:path>
              </a:pathLst>
            </a:custGeom>
            <a:no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44" name="Freeform 343"/>
            <p:cNvSpPr>
              <a:spLocks noChangeAspect="1"/>
            </p:cNvSpPr>
            <p:nvPr/>
          </p:nvSpPr>
          <p:spPr bwMode="auto">
            <a:xfrm>
              <a:off x="9303" y="7492"/>
              <a:ext cx="10" cy="10"/>
            </a:xfrm>
            <a:custGeom>
              <a:avLst/>
              <a:gdLst>
                <a:gd name="T0" fmla="*/ 0 w 22"/>
                <a:gd name="T1" fmla="*/ 1 h 19"/>
                <a:gd name="T2" fmla="*/ 0 w 22"/>
                <a:gd name="T3" fmla="*/ 0 h 19"/>
                <a:gd name="T4" fmla="*/ 0 w 22"/>
                <a:gd name="T5" fmla="*/ 1 h 19"/>
                <a:gd name="T6" fmla="*/ 0 w 22"/>
                <a:gd name="T7" fmla="*/ 1 h 19"/>
                <a:gd name="T8" fmla="*/ 0 60000 65536"/>
                <a:gd name="T9" fmla="*/ 0 60000 65536"/>
                <a:gd name="T10" fmla="*/ 0 60000 65536"/>
                <a:gd name="T11" fmla="*/ 0 60000 65536"/>
                <a:gd name="T12" fmla="*/ 0 w 22"/>
                <a:gd name="T13" fmla="*/ 0 h 19"/>
                <a:gd name="T14" fmla="*/ 22 w 22"/>
                <a:gd name="T15" fmla="*/ 19 h 19"/>
              </a:gdLst>
              <a:ahLst/>
              <a:cxnLst>
                <a:cxn ang="T8">
                  <a:pos x="T0" y="T1"/>
                </a:cxn>
                <a:cxn ang="T9">
                  <a:pos x="T2" y="T3"/>
                </a:cxn>
                <a:cxn ang="T10">
                  <a:pos x="T4" y="T5"/>
                </a:cxn>
                <a:cxn ang="T11">
                  <a:pos x="T6" y="T7"/>
                </a:cxn>
              </a:cxnLst>
              <a:rect l="T12" t="T13" r="T14" b="T15"/>
              <a:pathLst>
                <a:path w="22" h="19">
                  <a:moveTo>
                    <a:pt x="0" y="19"/>
                  </a:moveTo>
                  <a:lnTo>
                    <a:pt x="22" y="0"/>
                  </a:lnTo>
                  <a:lnTo>
                    <a:pt x="21" y="12"/>
                  </a:lnTo>
                  <a:lnTo>
                    <a:pt x="0" y="19"/>
                  </a:lnTo>
                  <a:close/>
                </a:path>
              </a:pathLst>
            </a:custGeom>
            <a:no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45" name="Freeform 344"/>
            <p:cNvSpPr>
              <a:spLocks noChangeAspect="1"/>
            </p:cNvSpPr>
            <p:nvPr/>
          </p:nvSpPr>
          <p:spPr bwMode="auto">
            <a:xfrm>
              <a:off x="9204" y="7526"/>
              <a:ext cx="10" cy="6"/>
            </a:xfrm>
            <a:custGeom>
              <a:avLst/>
              <a:gdLst>
                <a:gd name="T0" fmla="*/ 0 w 15"/>
                <a:gd name="T1" fmla="*/ 0 h 10"/>
                <a:gd name="T2" fmla="*/ 1 w 15"/>
                <a:gd name="T3" fmla="*/ 1 h 10"/>
                <a:gd name="T4" fmla="*/ 2 w 15"/>
                <a:gd name="T5" fmla="*/ 0 h 10"/>
                <a:gd name="T6" fmla="*/ 0 w 15"/>
                <a:gd name="T7" fmla="*/ 0 h 10"/>
                <a:gd name="T8" fmla="*/ 0 60000 65536"/>
                <a:gd name="T9" fmla="*/ 0 60000 65536"/>
                <a:gd name="T10" fmla="*/ 0 60000 65536"/>
                <a:gd name="T11" fmla="*/ 0 60000 65536"/>
                <a:gd name="T12" fmla="*/ 0 w 15"/>
                <a:gd name="T13" fmla="*/ 0 h 10"/>
                <a:gd name="T14" fmla="*/ 15 w 15"/>
                <a:gd name="T15" fmla="*/ 10 h 10"/>
              </a:gdLst>
              <a:ahLst/>
              <a:cxnLst>
                <a:cxn ang="T8">
                  <a:pos x="T0" y="T1"/>
                </a:cxn>
                <a:cxn ang="T9">
                  <a:pos x="T2" y="T3"/>
                </a:cxn>
                <a:cxn ang="T10">
                  <a:pos x="T4" y="T5"/>
                </a:cxn>
                <a:cxn ang="T11">
                  <a:pos x="T6" y="T7"/>
                </a:cxn>
              </a:cxnLst>
              <a:rect l="T12" t="T13" r="T14" b="T15"/>
              <a:pathLst>
                <a:path w="15" h="10">
                  <a:moveTo>
                    <a:pt x="0" y="0"/>
                  </a:moveTo>
                  <a:lnTo>
                    <a:pt x="8" y="10"/>
                  </a:lnTo>
                  <a:lnTo>
                    <a:pt x="15" y="0"/>
                  </a:lnTo>
                  <a:lnTo>
                    <a:pt x="0" y="0"/>
                  </a:lnTo>
                  <a:close/>
                </a:path>
              </a:pathLst>
            </a:custGeom>
            <a:no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46" name="Freeform 345"/>
            <p:cNvSpPr>
              <a:spLocks noChangeAspect="1"/>
            </p:cNvSpPr>
            <p:nvPr/>
          </p:nvSpPr>
          <p:spPr bwMode="auto">
            <a:xfrm>
              <a:off x="9321" y="7480"/>
              <a:ext cx="10" cy="10"/>
            </a:xfrm>
            <a:custGeom>
              <a:avLst/>
              <a:gdLst>
                <a:gd name="T0" fmla="*/ 0 w 19"/>
                <a:gd name="T1" fmla="*/ 1 h 20"/>
                <a:gd name="T2" fmla="*/ 1 w 19"/>
                <a:gd name="T3" fmla="*/ 1 h 20"/>
                <a:gd name="T4" fmla="*/ 1 w 19"/>
                <a:gd name="T5" fmla="*/ 0 h 20"/>
                <a:gd name="T6" fmla="*/ 0 w 19"/>
                <a:gd name="T7" fmla="*/ 1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0" y="20"/>
                  </a:moveTo>
                  <a:lnTo>
                    <a:pt x="19" y="1"/>
                  </a:lnTo>
                  <a:lnTo>
                    <a:pt x="19" y="0"/>
                  </a:lnTo>
                  <a:lnTo>
                    <a:pt x="0" y="20"/>
                  </a:lnTo>
                  <a:close/>
                </a:path>
              </a:pathLst>
            </a:custGeom>
            <a:no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47" name="Freeform 346"/>
            <p:cNvSpPr>
              <a:spLocks noChangeAspect="1"/>
            </p:cNvSpPr>
            <p:nvPr/>
          </p:nvSpPr>
          <p:spPr bwMode="auto">
            <a:xfrm>
              <a:off x="9317" y="7490"/>
              <a:ext cx="4" cy="2"/>
            </a:xfrm>
            <a:custGeom>
              <a:avLst/>
              <a:gdLst>
                <a:gd name="T0" fmla="*/ 0 w 1"/>
                <a:gd name="T1" fmla="*/ 32 h 1"/>
                <a:gd name="T2" fmla="*/ 1024 w 1"/>
                <a:gd name="T3" fmla="*/ 32 h 1"/>
                <a:gd name="T4" fmla="*/ 1024 w 1"/>
                <a:gd name="T5" fmla="*/ 0 h 1"/>
                <a:gd name="T6" fmla="*/ 0 w 1"/>
                <a:gd name="T7" fmla="*/ 32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lnTo>
                    <a:pt x="1" y="1"/>
                  </a:lnTo>
                  <a:lnTo>
                    <a:pt x="1" y="0"/>
                  </a:lnTo>
                  <a:lnTo>
                    <a:pt x="0" y="1"/>
                  </a:lnTo>
                  <a:close/>
                </a:path>
              </a:pathLst>
            </a:custGeom>
            <a:no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48" name="Freeform 347"/>
            <p:cNvSpPr>
              <a:spLocks noChangeAspect="1"/>
            </p:cNvSpPr>
            <p:nvPr/>
          </p:nvSpPr>
          <p:spPr bwMode="auto">
            <a:xfrm>
              <a:off x="8075" y="5594"/>
              <a:ext cx="953" cy="864"/>
            </a:xfrm>
            <a:custGeom>
              <a:avLst/>
              <a:gdLst>
                <a:gd name="T0" fmla="*/ 15 w 1716"/>
                <a:gd name="T1" fmla="*/ 2 h 1747"/>
                <a:gd name="T2" fmla="*/ 22 w 1716"/>
                <a:gd name="T3" fmla="*/ 1 h 1747"/>
                <a:gd name="T4" fmla="*/ 27 w 1716"/>
                <a:gd name="T5" fmla="*/ 1 h 1747"/>
                <a:gd name="T6" fmla="*/ 33 w 1716"/>
                <a:gd name="T7" fmla="*/ 0 h 1747"/>
                <a:gd name="T8" fmla="*/ 38 w 1716"/>
                <a:gd name="T9" fmla="*/ 0 h 1747"/>
                <a:gd name="T10" fmla="*/ 40 w 1716"/>
                <a:gd name="T11" fmla="*/ 1 h 1747"/>
                <a:gd name="T12" fmla="*/ 43 w 1716"/>
                <a:gd name="T13" fmla="*/ 5 h 1747"/>
                <a:gd name="T14" fmla="*/ 44 w 1716"/>
                <a:gd name="T15" fmla="*/ 5 h 1747"/>
                <a:gd name="T16" fmla="*/ 48 w 1716"/>
                <a:gd name="T17" fmla="*/ 5 h 1747"/>
                <a:gd name="T18" fmla="*/ 51 w 1716"/>
                <a:gd name="T19" fmla="*/ 8 h 1747"/>
                <a:gd name="T20" fmla="*/ 54 w 1716"/>
                <a:gd name="T21" fmla="*/ 10 h 1747"/>
                <a:gd name="T22" fmla="*/ 58 w 1716"/>
                <a:gd name="T23" fmla="*/ 12 h 1747"/>
                <a:gd name="T24" fmla="*/ 63 w 1716"/>
                <a:gd name="T25" fmla="*/ 15 h 1747"/>
                <a:gd name="T26" fmla="*/ 65 w 1716"/>
                <a:gd name="T27" fmla="*/ 15 h 1747"/>
                <a:gd name="T28" fmla="*/ 69 w 1716"/>
                <a:gd name="T29" fmla="*/ 18 h 1747"/>
                <a:gd name="T30" fmla="*/ 73 w 1716"/>
                <a:gd name="T31" fmla="*/ 20 h 1747"/>
                <a:gd name="T32" fmla="*/ 78 w 1716"/>
                <a:gd name="T33" fmla="*/ 23 h 1747"/>
                <a:gd name="T34" fmla="*/ 81 w 1716"/>
                <a:gd name="T35" fmla="*/ 25 h 1747"/>
                <a:gd name="T36" fmla="*/ 86 w 1716"/>
                <a:gd name="T37" fmla="*/ 30 h 1747"/>
                <a:gd name="T38" fmla="*/ 91 w 1716"/>
                <a:gd name="T39" fmla="*/ 31 h 1747"/>
                <a:gd name="T40" fmla="*/ 87 w 1716"/>
                <a:gd name="T41" fmla="*/ 34 h 1747"/>
                <a:gd name="T42" fmla="*/ 87 w 1716"/>
                <a:gd name="T43" fmla="*/ 35 h 1747"/>
                <a:gd name="T44" fmla="*/ 85 w 1716"/>
                <a:gd name="T45" fmla="*/ 37 h 1747"/>
                <a:gd name="T46" fmla="*/ 85 w 1716"/>
                <a:gd name="T47" fmla="*/ 39 h 1747"/>
                <a:gd name="T48" fmla="*/ 83 w 1716"/>
                <a:gd name="T49" fmla="*/ 42 h 1747"/>
                <a:gd name="T50" fmla="*/ 84 w 1716"/>
                <a:gd name="T51" fmla="*/ 44 h 1747"/>
                <a:gd name="T52" fmla="*/ 76 w 1716"/>
                <a:gd name="T53" fmla="*/ 46 h 1747"/>
                <a:gd name="T54" fmla="*/ 73 w 1716"/>
                <a:gd name="T55" fmla="*/ 51 h 1747"/>
                <a:gd name="T56" fmla="*/ 68 w 1716"/>
                <a:gd name="T57" fmla="*/ 49 h 1747"/>
                <a:gd name="T58" fmla="*/ 65 w 1716"/>
                <a:gd name="T59" fmla="*/ 50 h 1747"/>
                <a:gd name="T60" fmla="*/ 62 w 1716"/>
                <a:gd name="T61" fmla="*/ 50 h 1747"/>
                <a:gd name="T62" fmla="*/ 53 w 1716"/>
                <a:gd name="T63" fmla="*/ 50 h 1747"/>
                <a:gd name="T64" fmla="*/ 51 w 1716"/>
                <a:gd name="T65" fmla="*/ 50 h 1747"/>
                <a:gd name="T66" fmla="*/ 45 w 1716"/>
                <a:gd name="T67" fmla="*/ 50 h 1747"/>
                <a:gd name="T68" fmla="*/ 39 w 1716"/>
                <a:gd name="T69" fmla="*/ 51 h 1747"/>
                <a:gd name="T70" fmla="*/ 36 w 1716"/>
                <a:gd name="T71" fmla="*/ 51 h 1747"/>
                <a:gd name="T72" fmla="*/ 33 w 1716"/>
                <a:gd name="T73" fmla="*/ 51 h 1747"/>
                <a:gd name="T74" fmla="*/ 24 w 1716"/>
                <a:gd name="T75" fmla="*/ 51 h 1747"/>
                <a:gd name="T76" fmla="*/ 21 w 1716"/>
                <a:gd name="T77" fmla="*/ 48 h 1747"/>
                <a:gd name="T78" fmla="*/ 19 w 1716"/>
                <a:gd name="T79" fmla="*/ 47 h 1747"/>
                <a:gd name="T80" fmla="*/ 18 w 1716"/>
                <a:gd name="T81" fmla="*/ 43 h 1747"/>
                <a:gd name="T82" fmla="*/ 16 w 1716"/>
                <a:gd name="T83" fmla="*/ 40 h 1747"/>
                <a:gd name="T84" fmla="*/ 16 w 1716"/>
                <a:gd name="T85" fmla="*/ 39 h 1747"/>
                <a:gd name="T86" fmla="*/ 17 w 1716"/>
                <a:gd name="T87" fmla="*/ 36 h 1747"/>
                <a:gd name="T88" fmla="*/ 19 w 1716"/>
                <a:gd name="T89" fmla="*/ 34 h 1747"/>
                <a:gd name="T90" fmla="*/ 17 w 1716"/>
                <a:gd name="T91" fmla="*/ 31 h 1747"/>
                <a:gd name="T92" fmla="*/ 14 w 1716"/>
                <a:gd name="T93" fmla="*/ 29 h 1747"/>
                <a:gd name="T94" fmla="*/ 13 w 1716"/>
                <a:gd name="T95" fmla="*/ 27 h 1747"/>
                <a:gd name="T96" fmla="*/ 11 w 1716"/>
                <a:gd name="T97" fmla="*/ 24 h 1747"/>
                <a:gd name="T98" fmla="*/ 9 w 1716"/>
                <a:gd name="T99" fmla="*/ 21 h 1747"/>
                <a:gd name="T100" fmla="*/ 8 w 1716"/>
                <a:gd name="T101" fmla="*/ 18 h 1747"/>
                <a:gd name="T102" fmla="*/ 6 w 1716"/>
                <a:gd name="T103" fmla="*/ 15 h 1747"/>
                <a:gd name="T104" fmla="*/ 5 w 1716"/>
                <a:gd name="T105" fmla="*/ 12 h 1747"/>
                <a:gd name="T106" fmla="*/ 3 w 1716"/>
                <a:gd name="T107" fmla="*/ 9 h 1747"/>
                <a:gd name="T108" fmla="*/ 1 w 1716"/>
                <a:gd name="T109" fmla="*/ 6 h 1747"/>
                <a:gd name="T110" fmla="*/ 0 w 1716"/>
                <a:gd name="T111" fmla="*/ 3 h 1747"/>
                <a:gd name="T112" fmla="*/ 4 w 1716"/>
                <a:gd name="T113" fmla="*/ 3 h 1747"/>
                <a:gd name="T114" fmla="*/ 6 w 1716"/>
                <a:gd name="T115" fmla="*/ 3 h 1747"/>
                <a:gd name="T116" fmla="*/ 13 w 1716"/>
                <a:gd name="T117" fmla="*/ 2 h 174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16"/>
                <a:gd name="T178" fmla="*/ 0 h 1747"/>
                <a:gd name="T179" fmla="*/ 1716 w 1716"/>
                <a:gd name="T180" fmla="*/ 1747 h 174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16" h="1747">
                  <a:moveTo>
                    <a:pt x="254" y="79"/>
                  </a:moveTo>
                  <a:lnTo>
                    <a:pt x="264" y="78"/>
                  </a:lnTo>
                  <a:lnTo>
                    <a:pt x="273" y="77"/>
                  </a:lnTo>
                  <a:lnTo>
                    <a:pt x="286" y="75"/>
                  </a:lnTo>
                  <a:lnTo>
                    <a:pt x="315" y="72"/>
                  </a:lnTo>
                  <a:lnTo>
                    <a:pt x="359" y="65"/>
                  </a:lnTo>
                  <a:lnTo>
                    <a:pt x="393" y="61"/>
                  </a:lnTo>
                  <a:lnTo>
                    <a:pt x="410" y="59"/>
                  </a:lnTo>
                  <a:lnTo>
                    <a:pt x="432" y="56"/>
                  </a:lnTo>
                  <a:lnTo>
                    <a:pt x="471" y="51"/>
                  </a:lnTo>
                  <a:lnTo>
                    <a:pt x="473" y="50"/>
                  </a:lnTo>
                  <a:lnTo>
                    <a:pt x="511" y="45"/>
                  </a:lnTo>
                  <a:lnTo>
                    <a:pt x="528" y="43"/>
                  </a:lnTo>
                  <a:lnTo>
                    <a:pt x="532" y="43"/>
                  </a:lnTo>
                  <a:lnTo>
                    <a:pt x="633" y="29"/>
                  </a:lnTo>
                  <a:lnTo>
                    <a:pt x="633" y="26"/>
                  </a:lnTo>
                  <a:lnTo>
                    <a:pt x="656" y="22"/>
                  </a:lnTo>
                  <a:lnTo>
                    <a:pt x="671" y="21"/>
                  </a:lnTo>
                  <a:lnTo>
                    <a:pt x="676" y="20"/>
                  </a:lnTo>
                  <a:lnTo>
                    <a:pt x="728" y="11"/>
                  </a:lnTo>
                  <a:lnTo>
                    <a:pt x="774" y="2"/>
                  </a:lnTo>
                  <a:lnTo>
                    <a:pt x="795" y="0"/>
                  </a:lnTo>
                  <a:lnTo>
                    <a:pt x="793" y="25"/>
                  </a:lnTo>
                  <a:lnTo>
                    <a:pt x="757" y="61"/>
                  </a:lnTo>
                  <a:lnTo>
                    <a:pt x="734" y="121"/>
                  </a:lnTo>
                  <a:lnTo>
                    <a:pt x="740" y="131"/>
                  </a:lnTo>
                  <a:lnTo>
                    <a:pt x="774" y="151"/>
                  </a:lnTo>
                  <a:lnTo>
                    <a:pt x="815" y="170"/>
                  </a:lnTo>
                  <a:lnTo>
                    <a:pt x="824" y="179"/>
                  </a:lnTo>
                  <a:lnTo>
                    <a:pt x="841" y="190"/>
                  </a:lnTo>
                  <a:lnTo>
                    <a:pt x="841" y="192"/>
                  </a:lnTo>
                  <a:lnTo>
                    <a:pt x="843" y="193"/>
                  </a:lnTo>
                  <a:lnTo>
                    <a:pt x="848" y="195"/>
                  </a:lnTo>
                  <a:lnTo>
                    <a:pt x="862" y="198"/>
                  </a:lnTo>
                  <a:lnTo>
                    <a:pt x="863" y="195"/>
                  </a:lnTo>
                  <a:lnTo>
                    <a:pt x="901" y="195"/>
                  </a:lnTo>
                  <a:lnTo>
                    <a:pt x="918" y="228"/>
                  </a:lnTo>
                  <a:lnTo>
                    <a:pt x="944" y="259"/>
                  </a:lnTo>
                  <a:lnTo>
                    <a:pt x="952" y="264"/>
                  </a:lnTo>
                  <a:lnTo>
                    <a:pt x="955" y="271"/>
                  </a:lnTo>
                  <a:lnTo>
                    <a:pt x="959" y="288"/>
                  </a:lnTo>
                  <a:lnTo>
                    <a:pt x="985" y="317"/>
                  </a:lnTo>
                  <a:lnTo>
                    <a:pt x="1004" y="339"/>
                  </a:lnTo>
                  <a:lnTo>
                    <a:pt x="1017" y="356"/>
                  </a:lnTo>
                  <a:lnTo>
                    <a:pt x="1018" y="358"/>
                  </a:lnTo>
                  <a:lnTo>
                    <a:pt x="1019" y="361"/>
                  </a:lnTo>
                  <a:lnTo>
                    <a:pt x="1031" y="376"/>
                  </a:lnTo>
                  <a:lnTo>
                    <a:pt x="1098" y="409"/>
                  </a:lnTo>
                  <a:lnTo>
                    <a:pt x="1144" y="438"/>
                  </a:lnTo>
                  <a:lnTo>
                    <a:pt x="1158" y="463"/>
                  </a:lnTo>
                  <a:lnTo>
                    <a:pt x="1171" y="486"/>
                  </a:lnTo>
                  <a:lnTo>
                    <a:pt x="1195" y="495"/>
                  </a:lnTo>
                  <a:lnTo>
                    <a:pt x="1197" y="492"/>
                  </a:lnTo>
                  <a:lnTo>
                    <a:pt x="1226" y="506"/>
                  </a:lnTo>
                  <a:lnTo>
                    <a:pt x="1228" y="507"/>
                  </a:lnTo>
                  <a:lnTo>
                    <a:pt x="1229" y="509"/>
                  </a:lnTo>
                  <a:lnTo>
                    <a:pt x="1230" y="510"/>
                  </a:lnTo>
                  <a:lnTo>
                    <a:pt x="1273" y="568"/>
                  </a:lnTo>
                  <a:lnTo>
                    <a:pt x="1293" y="590"/>
                  </a:lnTo>
                  <a:lnTo>
                    <a:pt x="1305" y="614"/>
                  </a:lnTo>
                  <a:lnTo>
                    <a:pt x="1339" y="627"/>
                  </a:lnTo>
                  <a:lnTo>
                    <a:pt x="1344" y="648"/>
                  </a:lnTo>
                  <a:lnTo>
                    <a:pt x="1355" y="654"/>
                  </a:lnTo>
                  <a:lnTo>
                    <a:pt x="1392" y="660"/>
                  </a:lnTo>
                  <a:lnTo>
                    <a:pt x="1418" y="675"/>
                  </a:lnTo>
                  <a:lnTo>
                    <a:pt x="1436" y="687"/>
                  </a:lnTo>
                  <a:lnTo>
                    <a:pt x="1439" y="716"/>
                  </a:lnTo>
                  <a:lnTo>
                    <a:pt x="1483" y="784"/>
                  </a:lnTo>
                  <a:lnTo>
                    <a:pt x="1488" y="831"/>
                  </a:lnTo>
                  <a:lnTo>
                    <a:pt x="1497" y="841"/>
                  </a:lnTo>
                  <a:lnTo>
                    <a:pt x="1503" y="842"/>
                  </a:lnTo>
                  <a:lnTo>
                    <a:pt x="1536" y="850"/>
                  </a:lnTo>
                  <a:lnTo>
                    <a:pt x="1603" y="937"/>
                  </a:lnTo>
                  <a:lnTo>
                    <a:pt x="1599" y="961"/>
                  </a:lnTo>
                  <a:lnTo>
                    <a:pt x="1601" y="970"/>
                  </a:lnTo>
                  <a:lnTo>
                    <a:pt x="1618" y="1009"/>
                  </a:lnTo>
                  <a:lnTo>
                    <a:pt x="1658" y="1011"/>
                  </a:lnTo>
                  <a:lnTo>
                    <a:pt x="1696" y="1024"/>
                  </a:lnTo>
                  <a:lnTo>
                    <a:pt x="1711" y="1025"/>
                  </a:lnTo>
                  <a:lnTo>
                    <a:pt x="1716" y="1042"/>
                  </a:lnTo>
                  <a:lnTo>
                    <a:pt x="1675" y="1104"/>
                  </a:lnTo>
                  <a:lnTo>
                    <a:pt x="1653" y="1101"/>
                  </a:lnTo>
                  <a:lnTo>
                    <a:pt x="1664" y="1123"/>
                  </a:lnTo>
                  <a:lnTo>
                    <a:pt x="1641" y="1163"/>
                  </a:lnTo>
                  <a:lnTo>
                    <a:pt x="1632" y="1162"/>
                  </a:lnTo>
                  <a:lnTo>
                    <a:pt x="1628" y="1162"/>
                  </a:lnTo>
                  <a:lnTo>
                    <a:pt x="1622" y="1168"/>
                  </a:lnTo>
                  <a:lnTo>
                    <a:pt x="1639" y="1174"/>
                  </a:lnTo>
                  <a:lnTo>
                    <a:pt x="1646" y="1202"/>
                  </a:lnTo>
                  <a:lnTo>
                    <a:pt x="1637" y="1231"/>
                  </a:lnTo>
                  <a:lnTo>
                    <a:pt x="1629" y="1227"/>
                  </a:lnTo>
                  <a:lnTo>
                    <a:pt x="1609" y="1239"/>
                  </a:lnTo>
                  <a:lnTo>
                    <a:pt x="1614" y="1246"/>
                  </a:lnTo>
                  <a:lnTo>
                    <a:pt x="1639" y="1245"/>
                  </a:lnTo>
                  <a:lnTo>
                    <a:pt x="1617" y="1305"/>
                  </a:lnTo>
                  <a:lnTo>
                    <a:pt x="1609" y="1308"/>
                  </a:lnTo>
                  <a:lnTo>
                    <a:pt x="1620" y="1339"/>
                  </a:lnTo>
                  <a:lnTo>
                    <a:pt x="1627" y="1349"/>
                  </a:lnTo>
                  <a:lnTo>
                    <a:pt x="1598" y="1403"/>
                  </a:lnTo>
                  <a:lnTo>
                    <a:pt x="1576" y="1414"/>
                  </a:lnTo>
                  <a:lnTo>
                    <a:pt x="1587" y="1413"/>
                  </a:lnTo>
                  <a:lnTo>
                    <a:pt x="1585" y="1457"/>
                  </a:lnTo>
                  <a:lnTo>
                    <a:pt x="1577" y="1464"/>
                  </a:lnTo>
                  <a:lnTo>
                    <a:pt x="1598" y="1469"/>
                  </a:lnTo>
                  <a:lnTo>
                    <a:pt x="1601" y="1575"/>
                  </a:lnTo>
                  <a:lnTo>
                    <a:pt x="1503" y="1576"/>
                  </a:lnTo>
                  <a:lnTo>
                    <a:pt x="1452" y="1565"/>
                  </a:lnTo>
                  <a:lnTo>
                    <a:pt x="1440" y="1555"/>
                  </a:lnTo>
                  <a:lnTo>
                    <a:pt x="1399" y="1593"/>
                  </a:lnTo>
                  <a:lnTo>
                    <a:pt x="1423" y="1689"/>
                  </a:lnTo>
                  <a:lnTo>
                    <a:pt x="1421" y="1744"/>
                  </a:lnTo>
                  <a:lnTo>
                    <a:pt x="1374" y="1747"/>
                  </a:lnTo>
                  <a:lnTo>
                    <a:pt x="1358" y="1699"/>
                  </a:lnTo>
                  <a:lnTo>
                    <a:pt x="1353" y="1672"/>
                  </a:lnTo>
                  <a:lnTo>
                    <a:pt x="1340" y="1673"/>
                  </a:lnTo>
                  <a:lnTo>
                    <a:pt x="1297" y="1677"/>
                  </a:lnTo>
                  <a:lnTo>
                    <a:pt x="1282" y="1678"/>
                  </a:lnTo>
                  <a:lnTo>
                    <a:pt x="1269" y="1680"/>
                  </a:lnTo>
                  <a:lnTo>
                    <a:pt x="1255" y="1681"/>
                  </a:lnTo>
                  <a:lnTo>
                    <a:pt x="1226" y="1684"/>
                  </a:lnTo>
                  <a:lnTo>
                    <a:pt x="1197" y="1686"/>
                  </a:lnTo>
                  <a:lnTo>
                    <a:pt x="1196" y="1686"/>
                  </a:lnTo>
                  <a:lnTo>
                    <a:pt x="1191" y="1686"/>
                  </a:lnTo>
                  <a:lnTo>
                    <a:pt x="1170" y="1689"/>
                  </a:lnTo>
                  <a:lnTo>
                    <a:pt x="1127" y="1691"/>
                  </a:lnTo>
                  <a:lnTo>
                    <a:pt x="1038" y="1699"/>
                  </a:lnTo>
                  <a:lnTo>
                    <a:pt x="1018" y="1700"/>
                  </a:lnTo>
                  <a:lnTo>
                    <a:pt x="999" y="1702"/>
                  </a:lnTo>
                  <a:lnTo>
                    <a:pt x="979" y="1704"/>
                  </a:lnTo>
                  <a:lnTo>
                    <a:pt x="969" y="1704"/>
                  </a:lnTo>
                  <a:lnTo>
                    <a:pt x="963" y="1705"/>
                  </a:lnTo>
                  <a:lnTo>
                    <a:pt x="952" y="1705"/>
                  </a:lnTo>
                  <a:lnTo>
                    <a:pt x="915" y="1709"/>
                  </a:lnTo>
                  <a:lnTo>
                    <a:pt x="877" y="1711"/>
                  </a:lnTo>
                  <a:lnTo>
                    <a:pt x="865" y="1713"/>
                  </a:lnTo>
                  <a:lnTo>
                    <a:pt x="853" y="1714"/>
                  </a:lnTo>
                  <a:lnTo>
                    <a:pt x="831" y="1715"/>
                  </a:lnTo>
                  <a:lnTo>
                    <a:pt x="787" y="1719"/>
                  </a:lnTo>
                  <a:lnTo>
                    <a:pt x="763" y="1720"/>
                  </a:lnTo>
                  <a:lnTo>
                    <a:pt x="742" y="1723"/>
                  </a:lnTo>
                  <a:lnTo>
                    <a:pt x="739" y="1723"/>
                  </a:lnTo>
                  <a:lnTo>
                    <a:pt x="726" y="1724"/>
                  </a:lnTo>
                  <a:lnTo>
                    <a:pt x="716" y="1724"/>
                  </a:lnTo>
                  <a:lnTo>
                    <a:pt x="678" y="1728"/>
                  </a:lnTo>
                  <a:lnTo>
                    <a:pt x="658" y="1729"/>
                  </a:lnTo>
                  <a:lnTo>
                    <a:pt x="648" y="1730"/>
                  </a:lnTo>
                  <a:lnTo>
                    <a:pt x="638" y="1730"/>
                  </a:lnTo>
                  <a:lnTo>
                    <a:pt x="617" y="1733"/>
                  </a:lnTo>
                  <a:lnTo>
                    <a:pt x="615" y="1733"/>
                  </a:lnTo>
                  <a:lnTo>
                    <a:pt x="582" y="1735"/>
                  </a:lnTo>
                  <a:lnTo>
                    <a:pt x="526" y="1739"/>
                  </a:lnTo>
                  <a:lnTo>
                    <a:pt x="451" y="1745"/>
                  </a:lnTo>
                  <a:lnTo>
                    <a:pt x="450" y="1745"/>
                  </a:lnTo>
                  <a:lnTo>
                    <a:pt x="446" y="1740"/>
                  </a:lnTo>
                  <a:lnTo>
                    <a:pt x="392" y="1649"/>
                  </a:lnTo>
                  <a:lnTo>
                    <a:pt x="389" y="1638"/>
                  </a:lnTo>
                  <a:lnTo>
                    <a:pt x="389" y="1636"/>
                  </a:lnTo>
                  <a:lnTo>
                    <a:pt x="389" y="1633"/>
                  </a:lnTo>
                  <a:lnTo>
                    <a:pt x="377" y="1610"/>
                  </a:lnTo>
                  <a:lnTo>
                    <a:pt x="365" y="1593"/>
                  </a:lnTo>
                  <a:lnTo>
                    <a:pt x="341" y="1546"/>
                  </a:lnTo>
                  <a:lnTo>
                    <a:pt x="345" y="1522"/>
                  </a:lnTo>
                  <a:lnTo>
                    <a:pt x="343" y="1495"/>
                  </a:lnTo>
                  <a:lnTo>
                    <a:pt x="346" y="1446"/>
                  </a:lnTo>
                  <a:lnTo>
                    <a:pt x="349" y="1438"/>
                  </a:lnTo>
                  <a:lnTo>
                    <a:pt x="336" y="1397"/>
                  </a:lnTo>
                  <a:lnTo>
                    <a:pt x="315" y="1373"/>
                  </a:lnTo>
                  <a:lnTo>
                    <a:pt x="310" y="1346"/>
                  </a:lnTo>
                  <a:lnTo>
                    <a:pt x="311" y="1345"/>
                  </a:lnTo>
                  <a:lnTo>
                    <a:pt x="310" y="1344"/>
                  </a:lnTo>
                  <a:lnTo>
                    <a:pt x="305" y="1340"/>
                  </a:lnTo>
                  <a:lnTo>
                    <a:pt x="303" y="1303"/>
                  </a:lnTo>
                  <a:lnTo>
                    <a:pt x="305" y="1296"/>
                  </a:lnTo>
                  <a:lnTo>
                    <a:pt x="319" y="1254"/>
                  </a:lnTo>
                  <a:lnTo>
                    <a:pt x="319" y="1251"/>
                  </a:lnTo>
                  <a:lnTo>
                    <a:pt x="319" y="1226"/>
                  </a:lnTo>
                  <a:lnTo>
                    <a:pt x="315" y="1202"/>
                  </a:lnTo>
                  <a:lnTo>
                    <a:pt x="331" y="1177"/>
                  </a:lnTo>
                  <a:lnTo>
                    <a:pt x="355" y="1155"/>
                  </a:lnTo>
                  <a:lnTo>
                    <a:pt x="360" y="1147"/>
                  </a:lnTo>
                  <a:lnTo>
                    <a:pt x="325" y="1123"/>
                  </a:lnTo>
                  <a:lnTo>
                    <a:pt x="331" y="1100"/>
                  </a:lnTo>
                  <a:lnTo>
                    <a:pt x="317" y="1053"/>
                  </a:lnTo>
                  <a:lnTo>
                    <a:pt x="316" y="1051"/>
                  </a:lnTo>
                  <a:lnTo>
                    <a:pt x="315" y="1049"/>
                  </a:lnTo>
                  <a:lnTo>
                    <a:pt x="285" y="1015"/>
                  </a:lnTo>
                  <a:lnTo>
                    <a:pt x="277" y="1005"/>
                  </a:lnTo>
                  <a:lnTo>
                    <a:pt x="263" y="965"/>
                  </a:lnTo>
                  <a:lnTo>
                    <a:pt x="259" y="963"/>
                  </a:lnTo>
                  <a:lnTo>
                    <a:pt x="258" y="962"/>
                  </a:lnTo>
                  <a:lnTo>
                    <a:pt x="262" y="951"/>
                  </a:lnTo>
                  <a:lnTo>
                    <a:pt x="238" y="917"/>
                  </a:lnTo>
                  <a:lnTo>
                    <a:pt x="228" y="884"/>
                  </a:lnTo>
                  <a:lnTo>
                    <a:pt x="224" y="871"/>
                  </a:lnTo>
                  <a:lnTo>
                    <a:pt x="210" y="827"/>
                  </a:lnTo>
                  <a:lnTo>
                    <a:pt x="208" y="819"/>
                  </a:lnTo>
                  <a:lnTo>
                    <a:pt x="208" y="818"/>
                  </a:lnTo>
                  <a:lnTo>
                    <a:pt x="199" y="785"/>
                  </a:lnTo>
                  <a:lnTo>
                    <a:pt x="181" y="725"/>
                  </a:lnTo>
                  <a:lnTo>
                    <a:pt x="175" y="704"/>
                  </a:lnTo>
                  <a:lnTo>
                    <a:pt x="168" y="683"/>
                  </a:lnTo>
                  <a:lnTo>
                    <a:pt x="167" y="677"/>
                  </a:lnTo>
                  <a:lnTo>
                    <a:pt x="153" y="630"/>
                  </a:lnTo>
                  <a:lnTo>
                    <a:pt x="149" y="619"/>
                  </a:lnTo>
                  <a:lnTo>
                    <a:pt x="128" y="547"/>
                  </a:lnTo>
                  <a:lnTo>
                    <a:pt x="127" y="540"/>
                  </a:lnTo>
                  <a:lnTo>
                    <a:pt x="122" y="524"/>
                  </a:lnTo>
                  <a:lnTo>
                    <a:pt x="115" y="500"/>
                  </a:lnTo>
                  <a:lnTo>
                    <a:pt x="110" y="487"/>
                  </a:lnTo>
                  <a:lnTo>
                    <a:pt x="108" y="475"/>
                  </a:lnTo>
                  <a:lnTo>
                    <a:pt x="103" y="456"/>
                  </a:lnTo>
                  <a:lnTo>
                    <a:pt x="93" y="424"/>
                  </a:lnTo>
                  <a:lnTo>
                    <a:pt x="86" y="400"/>
                  </a:lnTo>
                  <a:lnTo>
                    <a:pt x="80" y="377"/>
                  </a:lnTo>
                  <a:lnTo>
                    <a:pt x="66" y="333"/>
                  </a:lnTo>
                  <a:lnTo>
                    <a:pt x="59" y="310"/>
                  </a:lnTo>
                  <a:lnTo>
                    <a:pt x="52" y="288"/>
                  </a:lnTo>
                  <a:lnTo>
                    <a:pt x="45" y="262"/>
                  </a:lnTo>
                  <a:lnTo>
                    <a:pt x="40" y="248"/>
                  </a:lnTo>
                  <a:lnTo>
                    <a:pt x="26" y="202"/>
                  </a:lnTo>
                  <a:lnTo>
                    <a:pt x="17" y="174"/>
                  </a:lnTo>
                  <a:lnTo>
                    <a:pt x="13" y="160"/>
                  </a:lnTo>
                  <a:lnTo>
                    <a:pt x="12" y="154"/>
                  </a:lnTo>
                  <a:lnTo>
                    <a:pt x="0" y="112"/>
                  </a:lnTo>
                  <a:lnTo>
                    <a:pt x="35" y="108"/>
                  </a:lnTo>
                  <a:lnTo>
                    <a:pt x="43" y="108"/>
                  </a:lnTo>
                  <a:lnTo>
                    <a:pt x="74" y="104"/>
                  </a:lnTo>
                  <a:lnTo>
                    <a:pt x="77" y="103"/>
                  </a:lnTo>
                  <a:lnTo>
                    <a:pt x="94" y="101"/>
                  </a:lnTo>
                  <a:lnTo>
                    <a:pt x="109" y="99"/>
                  </a:lnTo>
                  <a:lnTo>
                    <a:pt x="114" y="98"/>
                  </a:lnTo>
                  <a:lnTo>
                    <a:pt x="117" y="98"/>
                  </a:lnTo>
                  <a:lnTo>
                    <a:pt x="200" y="87"/>
                  </a:lnTo>
                  <a:lnTo>
                    <a:pt x="201" y="87"/>
                  </a:lnTo>
                  <a:lnTo>
                    <a:pt x="219" y="84"/>
                  </a:lnTo>
                  <a:lnTo>
                    <a:pt x="244" y="80"/>
                  </a:lnTo>
                  <a:lnTo>
                    <a:pt x="254" y="79"/>
                  </a:lnTo>
                  <a:close/>
                </a:path>
              </a:pathLst>
            </a:custGeom>
            <a:solidFill>
              <a:schemeClr val="tx2">
                <a:lumMod val="20000"/>
                <a:lumOff val="80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49" name="Freeform 348"/>
            <p:cNvSpPr>
              <a:spLocks noChangeAspect="1"/>
            </p:cNvSpPr>
            <p:nvPr/>
          </p:nvSpPr>
          <p:spPr bwMode="auto">
            <a:xfrm>
              <a:off x="8480" y="5513"/>
              <a:ext cx="888" cy="587"/>
            </a:xfrm>
            <a:custGeom>
              <a:avLst/>
              <a:gdLst>
                <a:gd name="T0" fmla="*/ 16 w 1593"/>
                <a:gd name="T1" fmla="*/ 15 h 1187"/>
                <a:gd name="T2" fmla="*/ 22 w 1593"/>
                <a:gd name="T3" fmla="*/ 18 h 1187"/>
                <a:gd name="T4" fmla="*/ 25 w 1593"/>
                <a:gd name="T5" fmla="*/ 20 h 1187"/>
                <a:gd name="T6" fmla="*/ 26 w 1593"/>
                <a:gd name="T7" fmla="*/ 20 h 1187"/>
                <a:gd name="T8" fmla="*/ 29 w 1593"/>
                <a:gd name="T9" fmla="*/ 22 h 1187"/>
                <a:gd name="T10" fmla="*/ 33 w 1593"/>
                <a:gd name="T11" fmla="*/ 23 h 1187"/>
                <a:gd name="T12" fmla="*/ 36 w 1593"/>
                <a:gd name="T13" fmla="*/ 24 h 1187"/>
                <a:gd name="T14" fmla="*/ 38 w 1593"/>
                <a:gd name="T15" fmla="*/ 26 h 1187"/>
                <a:gd name="T16" fmla="*/ 41 w 1593"/>
                <a:gd name="T17" fmla="*/ 30 h 1187"/>
                <a:gd name="T18" fmla="*/ 47 w 1593"/>
                <a:gd name="T19" fmla="*/ 33 h 1187"/>
                <a:gd name="T20" fmla="*/ 47 w 1593"/>
                <a:gd name="T21" fmla="*/ 35 h 1187"/>
                <a:gd name="T22" fmla="*/ 52 w 1593"/>
                <a:gd name="T23" fmla="*/ 35 h 1187"/>
                <a:gd name="T24" fmla="*/ 54 w 1593"/>
                <a:gd name="T25" fmla="*/ 33 h 1187"/>
                <a:gd name="T26" fmla="*/ 58 w 1593"/>
                <a:gd name="T27" fmla="*/ 32 h 1187"/>
                <a:gd name="T28" fmla="*/ 59 w 1593"/>
                <a:gd name="T29" fmla="*/ 29 h 1187"/>
                <a:gd name="T30" fmla="*/ 60 w 1593"/>
                <a:gd name="T31" fmla="*/ 29 h 1187"/>
                <a:gd name="T32" fmla="*/ 61 w 1593"/>
                <a:gd name="T33" fmla="*/ 29 h 1187"/>
                <a:gd name="T34" fmla="*/ 67 w 1593"/>
                <a:gd name="T35" fmla="*/ 25 h 1187"/>
                <a:gd name="T36" fmla="*/ 71 w 1593"/>
                <a:gd name="T37" fmla="*/ 22 h 1187"/>
                <a:gd name="T38" fmla="*/ 76 w 1593"/>
                <a:gd name="T39" fmla="*/ 20 h 1187"/>
                <a:gd name="T40" fmla="*/ 82 w 1593"/>
                <a:gd name="T41" fmla="*/ 12 h 1187"/>
                <a:gd name="T42" fmla="*/ 85 w 1593"/>
                <a:gd name="T43" fmla="*/ 10 h 1187"/>
                <a:gd name="T44" fmla="*/ 79 w 1593"/>
                <a:gd name="T45" fmla="*/ 8 h 1187"/>
                <a:gd name="T46" fmla="*/ 71 w 1593"/>
                <a:gd name="T47" fmla="*/ 4 h 1187"/>
                <a:gd name="T48" fmla="*/ 67 w 1593"/>
                <a:gd name="T49" fmla="*/ 3 h 1187"/>
                <a:gd name="T50" fmla="*/ 64 w 1593"/>
                <a:gd name="T51" fmla="*/ 2 h 1187"/>
                <a:gd name="T52" fmla="*/ 61 w 1593"/>
                <a:gd name="T53" fmla="*/ 1 h 1187"/>
                <a:gd name="T54" fmla="*/ 57 w 1593"/>
                <a:gd name="T55" fmla="*/ 2 h 1187"/>
                <a:gd name="T56" fmla="*/ 52 w 1593"/>
                <a:gd name="T57" fmla="*/ 2 h 1187"/>
                <a:gd name="T58" fmla="*/ 43 w 1593"/>
                <a:gd name="T59" fmla="*/ 3 h 1187"/>
                <a:gd name="T60" fmla="*/ 42 w 1593"/>
                <a:gd name="T61" fmla="*/ 1 h 1187"/>
                <a:gd name="T62" fmla="*/ 39 w 1593"/>
                <a:gd name="T63" fmla="*/ 0 h 1187"/>
                <a:gd name="T64" fmla="*/ 36 w 1593"/>
                <a:gd name="T65" fmla="*/ 0 h 1187"/>
                <a:gd name="T66" fmla="*/ 32 w 1593"/>
                <a:gd name="T67" fmla="*/ 0 h 1187"/>
                <a:gd name="T68" fmla="*/ 26 w 1593"/>
                <a:gd name="T69" fmla="*/ 0 h 1187"/>
                <a:gd name="T70" fmla="*/ 21 w 1593"/>
                <a:gd name="T71" fmla="*/ 1 h 1187"/>
                <a:gd name="T72" fmla="*/ 17 w 1593"/>
                <a:gd name="T73" fmla="*/ 1 h 1187"/>
                <a:gd name="T74" fmla="*/ 13 w 1593"/>
                <a:gd name="T75" fmla="*/ 2 h 1187"/>
                <a:gd name="T76" fmla="*/ 10 w 1593"/>
                <a:gd name="T77" fmla="*/ 2 h 1187"/>
                <a:gd name="T78" fmla="*/ 7 w 1593"/>
                <a:gd name="T79" fmla="*/ 4 h 1187"/>
                <a:gd name="T80" fmla="*/ 3 w 1593"/>
                <a:gd name="T81" fmla="*/ 5 h 1187"/>
                <a:gd name="T82" fmla="*/ 0 w 1593"/>
                <a:gd name="T83" fmla="*/ 8 h 1187"/>
                <a:gd name="T84" fmla="*/ 4 w 1593"/>
                <a:gd name="T85" fmla="*/ 10 h 1187"/>
                <a:gd name="T86" fmla="*/ 6 w 1593"/>
                <a:gd name="T87" fmla="*/ 10 h 1187"/>
                <a:gd name="T88" fmla="*/ 7 w 1593"/>
                <a:gd name="T89" fmla="*/ 11 h 1187"/>
                <a:gd name="T90" fmla="*/ 10 w 1593"/>
                <a:gd name="T91" fmla="*/ 11 h 1187"/>
                <a:gd name="T92" fmla="*/ 12 w 1593"/>
                <a:gd name="T93" fmla="*/ 13 h 1187"/>
                <a:gd name="T94" fmla="*/ 14 w 1593"/>
                <a:gd name="T95" fmla="*/ 15 h 11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93"/>
                <a:gd name="T145" fmla="*/ 0 h 1187"/>
                <a:gd name="T146" fmla="*/ 1593 w 1593"/>
                <a:gd name="T147" fmla="*/ 1187 h 11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93" h="1187">
                  <a:moveTo>
                    <a:pt x="283" y="519"/>
                  </a:moveTo>
                  <a:lnTo>
                    <a:pt x="284" y="521"/>
                  </a:lnTo>
                  <a:lnTo>
                    <a:pt x="285" y="524"/>
                  </a:lnTo>
                  <a:lnTo>
                    <a:pt x="297" y="539"/>
                  </a:lnTo>
                  <a:lnTo>
                    <a:pt x="364" y="572"/>
                  </a:lnTo>
                  <a:lnTo>
                    <a:pt x="410" y="601"/>
                  </a:lnTo>
                  <a:lnTo>
                    <a:pt x="424" y="626"/>
                  </a:lnTo>
                  <a:lnTo>
                    <a:pt x="437" y="649"/>
                  </a:lnTo>
                  <a:lnTo>
                    <a:pt x="461" y="658"/>
                  </a:lnTo>
                  <a:lnTo>
                    <a:pt x="463" y="655"/>
                  </a:lnTo>
                  <a:lnTo>
                    <a:pt x="492" y="669"/>
                  </a:lnTo>
                  <a:lnTo>
                    <a:pt x="494" y="670"/>
                  </a:lnTo>
                  <a:lnTo>
                    <a:pt x="495" y="672"/>
                  </a:lnTo>
                  <a:lnTo>
                    <a:pt x="496" y="673"/>
                  </a:lnTo>
                  <a:lnTo>
                    <a:pt x="539" y="731"/>
                  </a:lnTo>
                  <a:lnTo>
                    <a:pt x="559" y="753"/>
                  </a:lnTo>
                  <a:lnTo>
                    <a:pt x="571" y="777"/>
                  </a:lnTo>
                  <a:lnTo>
                    <a:pt x="605" y="790"/>
                  </a:lnTo>
                  <a:lnTo>
                    <a:pt x="610" y="811"/>
                  </a:lnTo>
                  <a:lnTo>
                    <a:pt x="621" y="817"/>
                  </a:lnTo>
                  <a:lnTo>
                    <a:pt x="658" y="823"/>
                  </a:lnTo>
                  <a:lnTo>
                    <a:pt x="684" y="838"/>
                  </a:lnTo>
                  <a:lnTo>
                    <a:pt x="702" y="850"/>
                  </a:lnTo>
                  <a:lnTo>
                    <a:pt x="705" y="879"/>
                  </a:lnTo>
                  <a:lnTo>
                    <a:pt x="749" y="947"/>
                  </a:lnTo>
                  <a:lnTo>
                    <a:pt x="754" y="994"/>
                  </a:lnTo>
                  <a:lnTo>
                    <a:pt x="763" y="1004"/>
                  </a:lnTo>
                  <a:lnTo>
                    <a:pt x="769" y="1005"/>
                  </a:lnTo>
                  <a:lnTo>
                    <a:pt x="802" y="1013"/>
                  </a:lnTo>
                  <a:lnTo>
                    <a:pt x="869" y="1100"/>
                  </a:lnTo>
                  <a:lnTo>
                    <a:pt x="865" y="1124"/>
                  </a:lnTo>
                  <a:lnTo>
                    <a:pt x="867" y="1133"/>
                  </a:lnTo>
                  <a:lnTo>
                    <a:pt x="884" y="1172"/>
                  </a:lnTo>
                  <a:lnTo>
                    <a:pt x="924" y="1174"/>
                  </a:lnTo>
                  <a:lnTo>
                    <a:pt x="962" y="1187"/>
                  </a:lnTo>
                  <a:lnTo>
                    <a:pt x="965" y="1174"/>
                  </a:lnTo>
                  <a:lnTo>
                    <a:pt x="1004" y="1143"/>
                  </a:lnTo>
                  <a:lnTo>
                    <a:pt x="1025" y="1109"/>
                  </a:lnTo>
                  <a:lnTo>
                    <a:pt x="995" y="1094"/>
                  </a:lnTo>
                  <a:lnTo>
                    <a:pt x="973" y="1056"/>
                  </a:lnTo>
                  <a:lnTo>
                    <a:pt x="1037" y="1091"/>
                  </a:lnTo>
                  <a:lnTo>
                    <a:pt x="1074" y="1066"/>
                  </a:lnTo>
                  <a:lnTo>
                    <a:pt x="1091" y="1027"/>
                  </a:lnTo>
                  <a:lnTo>
                    <a:pt x="1057" y="985"/>
                  </a:lnTo>
                  <a:lnTo>
                    <a:pt x="1083" y="986"/>
                  </a:lnTo>
                  <a:lnTo>
                    <a:pt x="1098" y="994"/>
                  </a:lnTo>
                  <a:lnTo>
                    <a:pt x="1110" y="984"/>
                  </a:lnTo>
                  <a:lnTo>
                    <a:pt x="1111" y="982"/>
                  </a:lnTo>
                  <a:lnTo>
                    <a:pt x="1111" y="984"/>
                  </a:lnTo>
                  <a:lnTo>
                    <a:pt x="1116" y="989"/>
                  </a:lnTo>
                  <a:lnTo>
                    <a:pt x="1127" y="976"/>
                  </a:lnTo>
                  <a:lnTo>
                    <a:pt x="1174" y="937"/>
                  </a:lnTo>
                  <a:lnTo>
                    <a:pt x="1220" y="913"/>
                  </a:lnTo>
                  <a:lnTo>
                    <a:pt x="1247" y="856"/>
                  </a:lnTo>
                  <a:lnTo>
                    <a:pt x="1289" y="827"/>
                  </a:lnTo>
                  <a:lnTo>
                    <a:pt x="1333" y="769"/>
                  </a:lnTo>
                  <a:lnTo>
                    <a:pt x="1323" y="741"/>
                  </a:lnTo>
                  <a:lnTo>
                    <a:pt x="1390" y="727"/>
                  </a:lnTo>
                  <a:lnTo>
                    <a:pt x="1414" y="677"/>
                  </a:lnTo>
                  <a:lnTo>
                    <a:pt x="1422" y="674"/>
                  </a:lnTo>
                  <a:lnTo>
                    <a:pt x="1437" y="574"/>
                  </a:lnTo>
                  <a:lnTo>
                    <a:pt x="1468" y="485"/>
                  </a:lnTo>
                  <a:lnTo>
                    <a:pt x="1519" y="404"/>
                  </a:lnTo>
                  <a:lnTo>
                    <a:pt x="1534" y="389"/>
                  </a:lnTo>
                  <a:lnTo>
                    <a:pt x="1593" y="348"/>
                  </a:lnTo>
                  <a:lnTo>
                    <a:pt x="1584" y="341"/>
                  </a:lnTo>
                  <a:lnTo>
                    <a:pt x="1557" y="323"/>
                  </a:lnTo>
                  <a:lnTo>
                    <a:pt x="1553" y="319"/>
                  </a:lnTo>
                  <a:lnTo>
                    <a:pt x="1467" y="261"/>
                  </a:lnTo>
                  <a:lnTo>
                    <a:pt x="1414" y="226"/>
                  </a:lnTo>
                  <a:lnTo>
                    <a:pt x="1391" y="211"/>
                  </a:lnTo>
                  <a:lnTo>
                    <a:pt x="1317" y="160"/>
                  </a:lnTo>
                  <a:lnTo>
                    <a:pt x="1290" y="140"/>
                  </a:lnTo>
                  <a:lnTo>
                    <a:pt x="1247" y="111"/>
                  </a:lnTo>
                  <a:lnTo>
                    <a:pt x="1245" y="109"/>
                  </a:lnTo>
                  <a:lnTo>
                    <a:pt x="1244" y="108"/>
                  </a:lnTo>
                  <a:lnTo>
                    <a:pt x="1242" y="107"/>
                  </a:lnTo>
                  <a:lnTo>
                    <a:pt x="1187" y="70"/>
                  </a:lnTo>
                  <a:lnTo>
                    <a:pt x="1163" y="54"/>
                  </a:lnTo>
                  <a:lnTo>
                    <a:pt x="1159" y="54"/>
                  </a:lnTo>
                  <a:lnTo>
                    <a:pt x="1139" y="58"/>
                  </a:lnTo>
                  <a:lnTo>
                    <a:pt x="1100" y="65"/>
                  </a:lnTo>
                  <a:lnTo>
                    <a:pt x="1082" y="68"/>
                  </a:lnTo>
                  <a:lnTo>
                    <a:pt x="1059" y="72"/>
                  </a:lnTo>
                  <a:lnTo>
                    <a:pt x="975" y="85"/>
                  </a:lnTo>
                  <a:lnTo>
                    <a:pt x="957" y="88"/>
                  </a:lnTo>
                  <a:lnTo>
                    <a:pt x="956" y="88"/>
                  </a:lnTo>
                  <a:lnTo>
                    <a:pt x="913" y="96"/>
                  </a:lnTo>
                  <a:lnTo>
                    <a:pt x="881" y="101"/>
                  </a:lnTo>
                  <a:lnTo>
                    <a:pt x="806" y="113"/>
                  </a:lnTo>
                  <a:lnTo>
                    <a:pt x="803" y="68"/>
                  </a:lnTo>
                  <a:lnTo>
                    <a:pt x="780" y="45"/>
                  </a:lnTo>
                  <a:lnTo>
                    <a:pt x="775" y="40"/>
                  </a:lnTo>
                  <a:lnTo>
                    <a:pt x="766" y="31"/>
                  </a:lnTo>
                  <a:lnTo>
                    <a:pt x="754" y="20"/>
                  </a:lnTo>
                  <a:lnTo>
                    <a:pt x="725" y="29"/>
                  </a:lnTo>
                  <a:lnTo>
                    <a:pt x="705" y="5"/>
                  </a:lnTo>
                  <a:lnTo>
                    <a:pt x="710" y="0"/>
                  </a:lnTo>
                  <a:lnTo>
                    <a:pt x="674" y="2"/>
                  </a:lnTo>
                  <a:lnTo>
                    <a:pt x="640" y="6"/>
                  </a:lnTo>
                  <a:lnTo>
                    <a:pt x="615" y="10"/>
                  </a:lnTo>
                  <a:lnTo>
                    <a:pt x="602" y="11"/>
                  </a:lnTo>
                  <a:lnTo>
                    <a:pt x="561" y="16"/>
                  </a:lnTo>
                  <a:lnTo>
                    <a:pt x="481" y="26"/>
                  </a:lnTo>
                  <a:lnTo>
                    <a:pt x="475" y="26"/>
                  </a:lnTo>
                  <a:lnTo>
                    <a:pt x="441" y="31"/>
                  </a:lnTo>
                  <a:lnTo>
                    <a:pt x="410" y="34"/>
                  </a:lnTo>
                  <a:lnTo>
                    <a:pt x="381" y="37"/>
                  </a:lnTo>
                  <a:lnTo>
                    <a:pt x="357" y="40"/>
                  </a:lnTo>
                  <a:lnTo>
                    <a:pt x="332" y="43"/>
                  </a:lnTo>
                  <a:lnTo>
                    <a:pt x="326" y="44"/>
                  </a:lnTo>
                  <a:lnTo>
                    <a:pt x="321" y="44"/>
                  </a:lnTo>
                  <a:lnTo>
                    <a:pt x="289" y="53"/>
                  </a:lnTo>
                  <a:lnTo>
                    <a:pt x="244" y="70"/>
                  </a:lnTo>
                  <a:lnTo>
                    <a:pt x="222" y="80"/>
                  </a:lnTo>
                  <a:lnTo>
                    <a:pt x="198" y="92"/>
                  </a:lnTo>
                  <a:lnTo>
                    <a:pt x="187" y="94"/>
                  </a:lnTo>
                  <a:lnTo>
                    <a:pt x="167" y="120"/>
                  </a:lnTo>
                  <a:lnTo>
                    <a:pt x="131" y="127"/>
                  </a:lnTo>
                  <a:lnTo>
                    <a:pt x="125" y="131"/>
                  </a:lnTo>
                  <a:lnTo>
                    <a:pt x="93" y="146"/>
                  </a:lnTo>
                  <a:lnTo>
                    <a:pt x="91" y="147"/>
                  </a:lnTo>
                  <a:lnTo>
                    <a:pt x="61" y="163"/>
                  </a:lnTo>
                  <a:lnTo>
                    <a:pt x="59" y="188"/>
                  </a:lnTo>
                  <a:lnTo>
                    <a:pt x="23" y="224"/>
                  </a:lnTo>
                  <a:lnTo>
                    <a:pt x="0" y="284"/>
                  </a:lnTo>
                  <a:lnTo>
                    <a:pt x="6" y="294"/>
                  </a:lnTo>
                  <a:lnTo>
                    <a:pt x="40" y="314"/>
                  </a:lnTo>
                  <a:lnTo>
                    <a:pt x="81" y="333"/>
                  </a:lnTo>
                  <a:lnTo>
                    <a:pt x="90" y="342"/>
                  </a:lnTo>
                  <a:lnTo>
                    <a:pt x="107" y="353"/>
                  </a:lnTo>
                  <a:lnTo>
                    <a:pt x="107" y="355"/>
                  </a:lnTo>
                  <a:lnTo>
                    <a:pt x="109" y="356"/>
                  </a:lnTo>
                  <a:lnTo>
                    <a:pt x="114" y="358"/>
                  </a:lnTo>
                  <a:lnTo>
                    <a:pt x="128" y="361"/>
                  </a:lnTo>
                  <a:lnTo>
                    <a:pt x="129" y="358"/>
                  </a:lnTo>
                  <a:lnTo>
                    <a:pt x="167" y="358"/>
                  </a:lnTo>
                  <a:lnTo>
                    <a:pt x="184" y="391"/>
                  </a:lnTo>
                  <a:lnTo>
                    <a:pt x="210" y="422"/>
                  </a:lnTo>
                  <a:lnTo>
                    <a:pt x="218" y="427"/>
                  </a:lnTo>
                  <a:lnTo>
                    <a:pt x="221" y="434"/>
                  </a:lnTo>
                  <a:lnTo>
                    <a:pt x="225" y="451"/>
                  </a:lnTo>
                  <a:lnTo>
                    <a:pt x="251" y="480"/>
                  </a:lnTo>
                  <a:lnTo>
                    <a:pt x="270" y="502"/>
                  </a:lnTo>
                  <a:lnTo>
                    <a:pt x="283" y="519"/>
                  </a:lnTo>
                  <a:close/>
                </a:path>
              </a:pathLst>
            </a:custGeom>
            <a:solidFill>
              <a:schemeClr val="tx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50" name="Freeform 349"/>
            <p:cNvSpPr>
              <a:spLocks noChangeAspect="1"/>
            </p:cNvSpPr>
            <p:nvPr/>
          </p:nvSpPr>
          <p:spPr bwMode="auto">
            <a:xfrm>
              <a:off x="7371" y="4839"/>
              <a:ext cx="1257" cy="579"/>
            </a:xfrm>
            <a:custGeom>
              <a:avLst/>
              <a:gdLst>
                <a:gd name="T0" fmla="*/ 81 w 2260"/>
                <a:gd name="T1" fmla="*/ 29 h 1172"/>
                <a:gd name="T2" fmla="*/ 73 w 2260"/>
                <a:gd name="T3" fmla="*/ 29 h 1172"/>
                <a:gd name="T4" fmla="*/ 68 w 2260"/>
                <a:gd name="T5" fmla="*/ 29 h 1172"/>
                <a:gd name="T6" fmla="*/ 60 w 2260"/>
                <a:gd name="T7" fmla="*/ 30 h 1172"/>
                <a:gd name="T8" fmla="*/ 55 w 2260"/>
                <a:gd name="T9" fmla="*/ 30 h 1172"/>
                <a:gd name="T10" fmla="*/ 48 w 2260"/>
                <a:gd name="T11" fmla="*/ 30 h 1172"/>
                <a:gd name="T12" fmla="*/ 44 w 2260"/>
                <a:gd name="T13" fmla="*/ 31 h 1172"/>
                <a:gd name="T14" fmla="*/ 38 w 2260"/>
                <a:gd name="T15" fmla="*/ 31 h 1172"/>
                <a:gd name="T16" fmla="*/ 29 w 2260"/>
                <a:gd name="T17" fmla="*/ 32 h 1172"/>
                <a:gd name="T18" fmla="*/ 22 w 2260"/>
                <a:gd name="T19" fmla="*/ 32 h 1172"/>
                <a:gd name="T20" fmla="*/ 16 w 2260"/>
                <a:gd name="T21" fmla="*/ 34 h 1172"/>
                <a:gd name="T22" fmla="*/ 10 w 2260"/>
                <a:gd name="T23" fmla="*/ 34 h 1172"/>
                <a:gd name="T24" fmla="*/ 1 w 2260"/>
                <a:gd name="T25" fmla="*/ 35 h 1172"/>
                <a:gd name="T26" fmla="*/ 3 w 2260"/>
                <a:gd name="T27" fmla="*/ 34 h 1172"/>
                <a:gd name="T28" fmla="*/ 4 w 2260"/>
                <a:gd name="T29" fmla="*/ 30 h 1172"/>
                <a:gd name="T30" fmla="*/ 3 w 2260"/>
                <a:gd name="T31" fmla="*/ 29 h 1172"/>
                <a:gd name="T32" fmla="*/ 7 w 2260"/>
                <a:gd name="T33" fmla="*/ 26 h 1172"/>
                <a:gd name="T34" fmla="*/ 14 w 2260"/>
                <a:gd name="T35" fmla="*/ 27 h 1172"/>
                <a:gd name="T36" fmla="*/ 15 w 2260"/>
                <a:gd name="T37" fmla="*/ 23 h 1172"/>
                <a:gd name="T38" fmla="*/ 20 w 2260"/>
                <a:gd name="T39" fmla="*/ 22 h 1172"/>
                <a:gd name="T40" fmla="*/ 19 w 2260"/>
                <a:gd name="T41" fmla="*/ 20 h 1172"/>
                <a:gd name="T42" fmla="*/ 23 w 2260"/>
                <a:gd name="T43" fmla="*/ 17 h 1172"/>
                <a:gd name="T44" fmla="*/ 29 w 2260"/>
                <a:gd name="T45" fmla="*/ 16 h 1172"/>
                <a:gd name="T46" fmla="*/ 36 w 2260"/>
                <a:gd name="T47" fmla="*/ 18 h 1172"/>
                <a:gd name="T48" fmla="*/ 41 w 2260"/>
                <a:gd name="T49" fmla="*/ 16 h 1172"/>
                <a:gd name="T50" fmla="*/ 45 w 2260"/>
                <a:gd name="T51" fmla="*/ 14 h 1172"/>
                <a:gd name="T52" fmla="*/ 47 w 2260"/>
                <a:gd name="T53" fmla="*/ 12 h 1172"/>
                <a:gd name="T54" fmla="*/ 53 w 2260"/>
                <a:gd name="T55" fmla="*/ 14 h 1172"/>
                <a:gd name="T56" fmla="*/ 55 w 2260"/>
                <a:gd name="T57" fmla="*/ 12 h 1172"/>
                <a:gd name="T58" fmla="*/ 57 w 2260"/>
                <a:gd name="T59" fmla="*/ 11 h 1172"/>
                <a:gd name="T60" fmla="*/ 61 w 2260"/>
                <a:gd name="T61" fmla="*/ 7 h 1172"/>
                <a:gd name="T62" fmla="*/ 62 w 2260"/>
                <a:gd name="T63" fmla="*/ 5 h 1172"/>
                <a:gd name="T64" fmla="*/ 67 w 2260"/>
                <a:gd name="T65" fmla="*/ 5 h 1172"/>
                <a:gd name="T66" fmla="*/ 71 w 2260"/>
                <a:gd name="T67" fmla="*/ 3 h 1172"/>
                <a:gd name="T68" fmla="*/ 68 w 2260"/>
                <a:gd name="T69" fmla="*/ 1 h 1172"/>
                <a:gd name="T70" fmla="*/ 73 w 2260"/>
                <a:gd name="T71" fmla="*/ 0 h 1172"/>
                <a:gd name="T72" fmla="*/ 78 w 2260"/>
                <a:gd name="T73" fmla="*/ 0 h 1172"/>
                <a:gd name="T74" fmla="*/ 80 w 2260"/>
                <a:gd name="T75" fmla="*/ 3 h 1172"/>
                <a:gd name="T76" fmla="*/ 86 w 2260"/>
                <a:gd name="T77" fmla="*/ 3 h 1172"/>
                <a:gd name="T78" fmla="*/ 90 w 2260"/>
                <a:gd name="T79" fmla="*/ 4 h 1172"/>
                <a:gd name="T80" fmla="*/ 96 w 2260"/>
                <a:gd name="T81" fmla="*/ 4 h 1172"/>
                <a:gd name="T82" fmla="*/ 102 w 2260"/>
                <a:gd name="T83" fmla="*/ 3 h 1172"/>
                <a:gd name="T84" fmla="*/ 107 w 2260"/>
                <a:gd name="T85" fmla="*/ 5 h 1172"/>
                <a:gd name="T86" fmla="*/ 111 w 2260"/>
                <a:gd name="T87" fmla="*/ 10 h 1172"/>
                <a:gd name="T88" fmla="*/ 113 w 2260"/>
                <a:gd name="T89" fmla="*/ 12 h 1172"/>
                <a:gd name="T90" fmla="*/ 120 w 2260"/>
                <a:gd name="T91" fmla="*/ 15 h 1172"/>
                <a:gd name="T92" fmla="*/ 113 w 2260"/>
                <a:gd name="T93" fmla="*/ 19 h 1172"/>
                <a:gd name="T94" fmla="*/ 107 w 2260"/>
                <a:gd name="T95" fmla="*/ 22 h 1172"/>
                <a:gd name="T96" fmla="*/ 98 w 2260"/>
                <a:gd name="T97" fmla="*/ 27 h 1172"/>
                <a:gd name="T98" fmla="*/ 93 w 2260"/>
                <a:gd name="T99" fmla="*/ 28 h 1172"/>
                <a:gd name="T100" fmla="*/ 86 w 2260"/>
                <a:gd name="T101" fmla="*/ 28 h 11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260"/>
                <a:gd name="T154" fmla="*/ 0 h 1172"/>
                <a:gd name="T155" fmla="*/ 2260 w 2260"/>
                <a:gd name="T156" fmla="*/ 1172 h 117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260" h="1172">
                  <a:moveTo>
                    <a:pt x="1617" y="965"/>
                  </a:moveTo>
                  <a:lnTo>
                    <a:pt x="1613" y="965"/>
                  </a:lnTo>
                  <a:lnTo>
                    <a:pt x="1607" y="966"/>
                  </a:lnTo>
                  <a:lnTo>
                    <a:pt x="1550" y="972"/>
                  </a:lnTo>
                  <a:lnTo>
                    <a:pt x="1519" y="976"/>
                  </a:lnTo>
                  <a:lnTo>
                    <a:pt x="1446" y="983"/>
                  </a:lnTo>
                  <a:lnTo>
                    <a:pt x="1443" y="984"/>
                  </a:lnTo>
                  <a:lnTo>
                    <a:pt x="1415" y="985"/>
                  </a:lnTo>
                  <a:lnTo>
                    <a:pt x="1394" y="986"/>
                  </a:lnTo>
                  <a:lnTo>
                    <a:pt x="1384" y="986"/>
                  </a:lnTo>
                  <a:lnTo>
                    <a:pt x="1376" y="986"/>
                  </a:lnTo>
                  <a:lnTo>
                    <a:pt x="1337" y="989"/>
                  </a:lnTo>
                  <a:lnTo>
                    <a:pt x="1289" y="994"/>
                  </a:lnTo>
                  <a:lnTo>
                    <a:pt x="1284" y="994"/>
                  </a:lnTo>
                  <a:lnTo>
                    <a:pt x="1283" y="995"/>
                  </a:lnTo>
                  <a:lnTo>
                    <a:pt x="1271" y="998"/>
                  </a:lnTo>
                  <a:lnTo>
                    <a:pt x="1240" y="1003"/>
                  </a:lnTo>
                  <a:lnTo>
                    <a:pt x="1220" y="1007"/>
                  </a:lnTo>
                  <a:lnTo>
                    <a:pt x="1180" y="1010"/>
                  </a:lnTo>
                  <a:lnTo>
                    <a:pt x="1130" y="1015"/>
                  </a:lnTo>
                  <a:lnTo>
                    <a:pt x="1117" y="1017"/>
                  </a:lnTo>
                  <a:lnTo>
                    <a:pt x="1095" y="1018"/>
                  </a:lnTo>
                  <a:lnTo>
                    <a:pt x="1072" y="1019"/>
                  </a:lnTo>
                  <a:lnTo>
                    <a:pt x="1063" y="1019"/>
                  </a:lnTo>
                  <a:lnTo>
                    <a:pt x="1024" y="1022"/>
                  </a:lnTo>
                  <a:lnTo>
                    <a:pt x="999" y="1023"/>
                  </a:lnTo>
                  <a:lnTo>
                    <a:pt x="971" y="1024"/>
                  </a:lnTo>
                  <a:lnTo>
                    <a:pt x="958" y="1024"/>
                  </a:lnTo>
                  <a:lnTo>
                    <a:pt x="934" y="1025"/>
                  </a:lnTo>
                  <a:lnTo>
                    <a:pt x="906" y="1028"/>
                  </a:lnTo>
                  <a:lnTo>
                    <a:pt x="891" y="1033"/>
                  </a:lnTo>
                  <a:lnTo>
                    <a:pt x="887" y="1038"/>
                  </a:lnTo>
                  <a:lnTo>
                    <a:pt x="879" y="1032"/>
                  </a:lnTo>
                  <a:lnTo>
                    <a:pt x="845" y="1036"/>
                  </a:lnTo>
                  <a:lnTo>
                    <a:pt x="824" y="1038"/>
                  </a:lnTo>
                  <a:lnTo>
                    <a:pt x="803" y="1042"/>
                  </a:lnTo>
                  <a:lnTo>
                    <a:pt x="790" y="1043"/>
                  </a:lnTo>
                  <a:lnTo>
                    <a:pt x="732" y="1051"/>
                  </a:lnTo>
                  <a:lnTo>
                    <a:pt x="715" y="1052"/>
                  </a:lnTo>
                  <a:lnTo>
                    <a:pt x="712" y="1053"/>
                  </a:lnTo>
                  <a:lnTo>
                    <a:pt x="673" y="1057"/>
                  </a:lnTo>
                  <a:lnTo>
                    <a:pt x="646" y="1060"/>
                  </a:lnTo>
                  <a:lnTo>
                    <a:pt x="606" y="1063"/>
                  </a:lnTo>
                  <a:lnTo>
                    <a:pt x="577" y="1067"/>
                  </a:lnTo>
                  <a:lnTo>
                    <a:pt x="550" y="1071"/>
                  </a:lnTo>
                  <a:lnTo>
                    <a:pt x="534" y="1072"/>
                  </a:lnTo>
                  <a:lnTo>
                    <a:pt x="485" y="1079"/>
                  </a:lnTo>
                  <a:lnTo>
                    <a:pt x="485" y="1067"/>
                  </a:lnTo>
                  <a:lnTo>
                    <a:pt x="415" y="1067"/>
                  </a:lnTo>
                  <a:lnTo>
                    <a:pt x="418" y="1076"/>
                  </a:lnTo>
                  <a:lnTo>
                    <a:pt x="423" y="1087"/>
                  </a:lnTo>
                  <a:lnTo>
                    <a:pt x="427" y="1137"/>
                  </a:lnTo>
                  <a:lnTo>
                    <a:pt x="355" y="1143"/>
                  </a:lnTo>
                  <a:lnTo>
                    <a:pt x="326" y="1146"/>
                  </a:lnTo>
                  <a:lnTo>
                    <a:pt x="290" y="1148"/>
                  </a:lnTo>
                  <a:lnTo>
                    <a:pt x="287" y="1148"/>
                  </a:lnTo>
                  <a:lnTo>
                    <a:pt x="281" y="1148"/>
                  </a:lnTo>
                  <a:lnTo>
                    <a:pt x="273" y="1149"/>
                  </a:lnTo>
                  <a:lnTo>
                    <a:pt x="204" y="1154"/>
                  </a:lnTo>
                  <a:lnTo>
                    <a:pt x="188" y="1156"/>
                  </a:lnTo>
                  <a:lnTo>
                    <a:pt x="184" y="1156"/>
                  </a:lnTo>
                  <a:lnTo>
                    <a:pt x="182" y="1157"/>
                  </a:lnTo>
                  <a:lnTo>
                    <a:pt x="139" y="1161"/>
                  </a:lnTo>
                  <a:lnTo>
                    <a:pt x="37" y="1166"/>
                  </a:lnTo>
                  <a:lnTo>
                    <a:pt x="21" y="1168"/>
                  </a:lnTo>
                  <a:lnTo>
                    <a:pt x="0" y="1172"/>
                  </a:lnTo>
                  <a:lnTo>
                    <a:pt x="9" y="1125"/>
                  </a:lnTo>
                  <a:lnTo>
                    <a:pt x="13" y="1122"/>
                  </a:lnTo>
                  <a:lnTo>
                    <a:pt x="24" y="1118"/>
                  </a:lnTo>
                  <a:lnTo>
                    <a:pt x="50" y="1142"/>
                  </a:lnTo>
                  <a:lnTo>
                    <a:pt x="71" y="1108"/>
                  </a:lnTo>
                  <a:lnTo>
                    <a:pt x="63" y="1070"/>
                  </a:lnTo>
                  <a:lnTo>
                    <a:pt x="85" y="1066"/>
                  </a:lnTo>
                  <a:lnTo>
                    <a:pt x="83" y="1053"/>
                  </a:lnTo>
                  <a:lnTo>
                    <a:pt x="79" y="1019"/>
                  </a:lnTo>
                  <a:lnTo>
                    <a:pt x="82" y="1013"/>
                  </a:lnTo>
                  <a:lnTo>
                    <a:pt x="85" y="991"/>
                  </a:lnTo>
                  <a:lnTo>
                    <a:pt x="86" y="989"/>
                  </a:lnTo>
                  <a:lnTo>
                    <a:pt x="77" y="976"/>
                  </a:lnTo>
                  <a:lnTo>
                    <a:pt x="64" y="971"/>
                  </a:lnTo>
                  <a:lnTo>
                    <a:pt x="57" y="955"/>
                  </a:lnTo>
                  <a:lnTo>
                    <a:pt x="59" y="946"/>
                  </a:lnTo>
                  <a:lnTo>
                    <a:pt x="69" y="932"/>
                  </a:lnTo>
                  <a:lnTo>
                    <a:pt x="107" y="880"/>
                  </a:lnTo>
                  <a:lnTo>
                    <a:pt x="129" y="879"/>
                  </a:lnTo>
                  <a:lnTo>
                    <a:pt x="130" y="878"/>
                  </a:lnTo>
                  <a:lnTo>
                    <a:pt x="187" y="902"/>
                  </a:lnTo>
                  <a:lnTo>
                    <a:pt x="227" y="912"/>
                  </a:lnTo>
                  <a:lnTo>
                    <a:pt x="247" y="927"/>
                  </a:lnTo>
                  <a:lnTo>
                    <a:pt x="268" y="928"/>
                  </a:lnTo>
                  <a:lnTo>
                    <a:pt x="269" y="928"/>
                  </a:lnTo>
                  <a:lnTo>
                    <a:pt x="271" y="927"/>
                  </a:lnTo>
                  <a:lnTo>
                    <a:pt x="287" y="904"/>
                  </a:lnTo>
                  <a:lnTo>
                    <a:pt x="261" y="856"/>
                  </a:lnTo>
                  <a:lnTo>
                    <a:pt x="283" y="788"/>
                  </a:lnTo>
                  <a:lnTo>
                    <a:pt x="295" y="793"/>
                  </a:lnTo>
                  <a:lnTo>
                    <a:pt x="298" y="796"/>
                  </a:lnTo>
                  <a:lnTo>
                    <a:pt x="300" y="793"/>
                  </a:lnTo>
                  <a:lnTo>
                    <a:pt x="332" y="770"/>
                  </a:lnTo>
                  <a:lnTo>
                    <a:pt x="370" y="761"/>
                  </a:lnTo>
                  <a:lnTo>
                    <a:pt x="389" y="746"/>
                  </a:lnTo>
                  <a:lnTo>
                    <a:pt x="367" y="724"/>
                  </a:lnTo>
                  <a:lnTo>
                    <a:pt x="365" y="721"/>
                  </a:lnTo>
                  <a:lnTo>
                    <a:pt x="356" y="702"/>
                  </a:lnTo>
                  <a:lnTo>
                    <a:pt x="362" y="669"/>
                  </a:lnTo>
                  <a:lnTo>
                    <a:pt x="389" y="631"/>
                  </a:lnTo>
                  <a:lnTo>
                    <a:pt x="398" y="631"/>
                  </a:lnTo>
                  <a:lnTo>
                    <a:pt x="413" y="601"/>
                  </a:lnTo>
                  <a:lnTo>
                    <a:pt x="415" y="588"/>
                  </a:lnTo>
                  <a:lnTo>
                    <a:pt x="432" y="580"/>
                  </a:lnTo>
                  <a:lnTo>
                    <a:pt x="470" y="587"/>
                  </a:lnTo>
                  <a:lnTo>
                    <a:pt x="486" y="583"/>
                  </a:lnTo>
                  <a:lnTo>
                    <a:pt x="511" y="609"/>
                  </a:lnTo>
                  <a:lnTo>
                    <a:pt x="507" y="571"/>
                  </a:lnTo>
                  <a:lnTo>
                    <a:pt x="560" y="559"/>
                  </a:lnTo>
                  <a:lnTo>
                    <a:pt x="577" y="558"/>
                  </a:lnTo>
                  <a:lnTo>
                    <a:pt x="581" y="559"/>
                  </a:lnTo>
                  <a:lnTo>
                    <a:pt x="608" y="572"/>
                  </a:lnTo>
                  <a:lnTo>
                    <a:pt x="619" y="578"/>
                  </a:lnTo>
                  <a:lnTo>
                    <a:pt x="667" y="610"/>
                  </a:lnTo>
                  <a:lnTo>
                    <a:pt x="699" y="553"/>
                  </a:lnTo>
                  <a:lnTo>
                    <a:pt x="706" y="549"/>
                  </a:lnTo>
                  <a:lnTo>
                    <a:pt x="736" y="529"/>
                  </a:lnTo>
                  <a:lnTo>
                    <a:pt x="752" y="518"/>
                  </a:lnTo>
                  <a:lnTo>
                    <a:pt x="776" y="549"/>
                  </a:lnTo>
                  <a:lnTo>
                    <a:pt x="808" y="559"/>
                  </a:lnTo>
                  <a:lnTo>
                    <a:pt x="808" y="573"/>
                  </a:lnTo>
                  <a:lnTo>
                    <a:pt x="824" y="558"/>
                  </a:lnTo>
                  <a:lnTo>
                    <a:pt x="843" y="490"/>
                  </a:lnTo>
                  <a:lnTo>
                    <a:pt x="851" y="489"/>
                  </a:lnTo>
                  <a:lnTo>
                    <a:pt x="857" y="467"/>
                  </a:lnTo>
                  <a:lnTo>
                    <a:pt x="855" y="462"/>
                  </a:lnTo>
                  <a:lnTo>
                    <a:pt x="856" y="460"/>
                  </a:lnTo>
                  <a:lnTo>
                    <a:pt x="882" y="452"/>
                  </a:lnTo>
                  <a:lnTo>
                    <a:pt x="880" y="428"/>
                  </a:lnTo>
                  <a:lnTo>
                    <a:pt x="894" y="430"/>
                  </a:lnTo>
                  <a:lnTo>
                    <a:pt x="914" y="451"/>
                  </a:lnTo>
                  <a:lnTo>
                    <a:pt x="924" y="480"/>
                  </a:lnTo>
                  <a:lnTo>
                    <a:pt x="1002" y="490"/>
                  </a:lnTo>
                  <a:lnTo>
                    <a:pt x="1004" y="490"/>
                  </a:lnTo>
                  <a:lnTo>
                    <a:pt x="1018" y="486"/>
                  </a:lnTo>
                  <a:lnTo>
                    <a:pt x="1019" y="486"/>
                  </a:lnTo>
                  <a:lnTo>
                    <a:pt x="1025" y="438"/>
                  </a:lnTo>
                  <a:lnTo>
                    <a:pt x="1025" y="436"/>
                  </a:lnTo>
                  <a:lnTo>
                    <a:pt x="1025" y="417"/>
                  </a:lnTo>
                  <a:lnTo>
                    <a:pt x="1042" y="388"/>
                  </a:lnTo>
                  <a:lnTo>
                    <a:pt x="1042" y="386"/>
                  </a:lnTo>
                  <a:lnTo>
                    <a:pt x="1053" y="371"/>
                  </a:lnTo>
                  <a:lnTo>
                    <a:pt x="1062" y="372"/>
                  </a:lnTo>
                  <a:lnTo>
                    <a:pt x="1067" y="377"/>
                  </a:lnTo>
                  <a:lnTo>
                    <a:pt x="1096" y="329"/>
                  </a:lnTo>
                  <a:lnTo>
                    <a:pt x="1098" y="317"/>
                  </a:lnTo>
                  <a:lnTo>
                    <a:pt x="1135" y="289"/>
                  </a:lnTo>
                  <a:lnTo>
                    <a:pt x="1151" y="266"/>
                  </a:lnTo>
                  <a:lnTo>
                    <a:pt x="1150" y="244"/>
                  </a:lnTo>
                  <a:lnTo>
                    <a:pt x="1150" y="242"/>
                  </a:lnTo>
                  <a:lnTo>
                    <a:pt x="1149" y="242"/>
                  </a:lnTo>
                  <a:lnTo>
                    <a:pt x="1144" y="227"/>
                  </a:lnTo>
                  <a:lnTo>
                    <a:pt x="1159" y="184"/>
                  </a:lnTo>
                  <a:lnTo>
                    <a:pt x="1172" y="180"/>
                  </a:lnTo>
                  <a:lnTo>
                    <a:pt x="1194" y="178"/>
                  </a:lnTo>
                  <a:lnTo>
                    <a:pt x="1197" y="179"/>
                  </a:lnTo>
                  <a:lnTo>
                    <a:pt x="1213" y="193"/>
                  </a:lnTo>
                  <a:lnTo>
                    <a:pt x="1236" y="183"/>
                  </a:lnTo>
                  <a:lnTo>
                    <a:pt x="1254" y="166"/>
                  </a:lnTo>
                  <a:lnTo>
                    <a:pt x="1264" y="159"/>
                  </a:lnTo>
                  <a:lnTo>
                    <a:pt x="1270" y="154"/>
                  </a:lnTo>
                  <a:lnTo>
                    <a:pt x="1307" y="141"/>
                  </a:lnTo>
                  <a:lnTo>
                    <a:pt x="1328" y="113"/>
                  </a:lnTo>
                  <a:lnTo>
                    <a:pt x="1331" y="106"/>
                  </a:lnTo>
                  <a:lnTo>
                    <a:pt x="1303" y="99"/>
                  </a:lnTo>
                  <a:lnTo>
                    <a:pt x="1300" y="91"/>
                  </a:lnTo>
                  <a:lnTo>
                    <a:pt x="1304" y="60"/>
                  </a:lnTo>
                  <a:lnTo>
                    <a:pt x="1294" y="50"/>
                  </a:lnTo>
                  <a:lnTo>
                    <a:pt x="1293" y="34"/>
                  </a:lnTo>
                  <a:lnTo>
                    <a:pt x="1308" y="19"/>
                  </a:lnTo>
                  <a:lnTo>
                    <a:pt x="1319" y="10"/>
                  </a:lnTo>
                  <a:lnTo>
                    <a:pt x="1327" y="0"/>
                  </a:lnTo>
                  <a:lnTo>
                    <a:pt x="1369" y="24"/>
                  </a:lnTo>
                  <a:lnTo>
                    <a:pt x="1369" y="22"/>
                  </a:lnTo>
                  <a:lnTo>
                    <a:pt x="1370" y="24"/>
                  </a:lnTo>
                  <a:lnTo>
                    <a:pt x="1403" y="10"/>
                  </a:lnTo>
                  <a:lnTo>
                    <a:pt x="1408" y="5"/>
                  </a:lnTo>
                  <a:lnTo>
                    <a:pt x="1444" y="25"/>
                  </a:lnTo>
                  <a:lnTo>
                    <a:pt x="1463" y="31"/>
                  </a:lnTo>
                  <a:lnTo>
                    <a:pt x="1480" y="60"/>
                  </a:lnTo>
                  <a:lnTo>
                    <a:pt x="1487" y="67"/>
                  </a:lnTo>
                  <a:lnTo>
                    <a:pt x="1496" y="84"/>
                  </a:lnTo>
                  <a:lnTo>
                    <a:pt x="1500" y="102"/>
                  </a:lnTo>
                  <a:lnTo>
                    <a:pt x="1500" y="103"/>
                  </a:lnTo>
                  <a:lnTo>
                    <a:pt x="1534" y="115"/>
                  </a:lnTo>
                  <a:lnTo>
                    <a:pt x="1557" y="117"/>
                  </a:lnTo>
                  <a:lnTo>
                    <a:pt x="1572" y="111"/>
                  </a:lnTo>
                  <a:lnTo>
                    <a:pt x="1601" y="112"/>
                  </a:lnTo>
                  <a:lnTo>
                    <a:pt x="1618" y="116"/>
                  </a:lnTo>
                  <a:lnTo>
                    <a:pt x="1654" y="151"/>
                  </a:lnTo>
                  <a:lnTo>
                    <a:pt x="1668" y="153"/>
                  </a:lnTo>
                  <a:lnTo>
                    <a:pt x="1670" y="154"/>
                  </a:lnTo>
                  <a:lnTo>
                    <a:pt x="1674" y="155"/>
                  </a:lnTo>
                  <a:lnTo>
                    <a:pt x="1687" y="151"/>
                  </a:lnTo>
                  <a:lnTo>
                    <a:pt x="1690" y="134"/>
                  </a:lnTo>
                  <a:lnTo>
                    <a:pt x="1718" y="121"/>
                  </a:lnTo>
                  <a:lnTo>
                    <a:pt x="1767" y="130"/>
                  </a:lnTo>
                  <a:lnTo>
                    <a:pt x="1797" y="151"/>
                  </a:lnTo>
                  <a:lnTo>
                    <a:pt x="1802" y="142"/>
                  </a:lnTo>
                  <a:lnTo>
                    <a:pt x="1810" y="136"/>
                  </a:lnTo>
                  <a:lnTo>
                    <a:pt x="1838" y="134"/>
                  </a:lnTo>
                  <a:lnTo>
                    <a:pt x="1866" y="91"/>
                  </a:lnTo>
                  <a:lnTo>
                    <a:pt x="1911" y="74"/>
                  </a:lnTo>
                  <a:lnTo>
                    <a:pt x="1925" y="121"/>
                  </a:lnTo>
                  <a:lnTo>
                    <a:pt x="1940" y="140"/>
                  </a:lnTo>
                  <a:lnTo>
                    <a:pt x="1962" y="141"/>
                  </a:lnTo>
                  <a:lnTo>
                    <a:pt x="1990" y="158"/>
                  </a:lnTo>
                  <a:lnTo>
                    <a:pt x="2004" y="166"/>
                  </a:lnTo>
                  <a:lnTo>
                    <a:pt x="2016" y="187"/>
                  </a:lnTo>
                  <a:lnTo>
                    <a:pt x="2020" y="204"/>
                  </a:lnTo>
                  <a:lnTo>
                    <a:pt x="2030" y="252"/>
                  </a:lnTo>
                  <a:lnTo>
                    <a:pt x="2024" y="255"/>
                  </a:lnTo>
                  <a:lnTo>
                    <a:pt x="2024" y="299"/>
                  </a:lnTo>
                  <a:lnTo>
                    <a:pt x="2073" y="345"/>
                  </a:lnTo>
                  <a:lnTo>
                    <a:pt x="2074" y="366"/>
                  </a:lnTo>
                  <a:lnTo>
                    <a:pt x="2074" y="371"/>
                  </a:lnTo>
                  <a:lnTo>
                    <a:pt x="2102" y="389"/>
                  </a:lnTo>
                  <a:lnTo>
                    <a:pt x="2105" y="396"/>
                  </a:lnTo>
                  <a:lnTo>
                    <a:pt x="2120" y="415"/>
                  </a:lnTo>
                  <a:lnTo>
                    <a:pt x="2139" y="432"/>
                  </a:lnTo>
                  <a:lnTo>
                    <a:pt x="2136" y="437"/>
                  </a:lnTo>
                  <a:lnTo>
                    <a:pt x="2211" y="489"/>
                  </a:lnTo>
                  <a:lnTo>
                    <a:pt x="2212" y="499"/>
                  </a:lnTo>
                  <a:lnTo>
                    <a:pt x="2260" y="496"/>
                  </a:lnTo>
                  <a:lnTo>
                    <a:pt x="2232" y="532"/>
                  </a:lnTo>
                  <a:lnTo>
                    <a:pt x="2199" y="571"/>
                  </a:lnTo>
                  <a:lnTo>
                    <a:pt x="2169" y="606"/>
                  </a:lnTo>
                  <a:lnTo>
                    <a:pt x="2153" y="623"/>
                  </a:lnTo>
                  <a:lnTo>
                    <a:pt x="2134" y="631"/>
                  </a:lnTo>
                  <a:lnTo>
                    <a:pt x="2101" y="654"/>
                  </a:lnTo>
                  <a:lnTo>
                    <a:pt x="2098" y="657"/>
                  </a:lnTo>
                  <a:lnTo>
                    <a:pt x="2058" y="691"/>
                  </a:lnTo>
                  <a:lnTo>
                    <a:pt x="2052" y="732"/>
                  </a:lnTo>
                  <a:lnTo>
                    <a:pt x="2017" y="756"/>
                  </a:lnTo>
                  <a:lnTo>
                    <a:pt x="2020" y="787"/>
                  </a:lnTo>
                  <a:lnTo>
                    <a:pt x="2020" y="788"/>
                  </a:lnTo>
                  <a:lnTo>
                    <a:pt x="1949" y="841"/>
                  </a:lnTo>
                  <a:lnTo>
                    <a:pt x="1951" y="855"/>
                  </a:lnTo>
                  <a:lnTo>
                    <a:pt x="1852" y="903"/>
                  </a:lnTo>
                  <a:lnTo>
                    <a:pt x="1839" y="903"/>
                  </a:lnTo>
                  <a:lnTo>
                    <a:pt x="1803" y="926"/>
                  </a:lnTo>
                  <a:lnTo>
                    <a:pt x="1789" y="937"/>
                  </a:lnTo>
                  <a:lnTo>
                    <a:pt x="1785" y="945"/>
                  </a:lnTo>
                  <a:lnTo>
                    <a:pt x="1755" y="948"/>
                  </a:lnTo>
                  <a:lnTo>
                    <a:pt x="1711" y="953"/>
                  </a:lnTo>
                  <a:lnTo>
                    <a:pt x="1688" y="956"/>
                  </a:lnTo>
                  <a:lnTo>
                    <a:pt x="1685" y="956"/>
                  </a:lnTo>
                  <a:lnTo>
                    <a:pt x="1663" y="959"/>
                  </a:lnTo>
                  <a:lnTo>
                    <a:pt x="1622" y="964"/>
                  </a:lnTo>
                  <a:lnTo>
                    <a:pt x="1617" y="965"/>
                  </a:lnTo>
                  <a:close/>
                </a:path>
              </a:pathLst>
            </a:custGeom>
            <a:solidFill>
              <a:schemeClr val="tx2">
                <a:lumMod val="60000"/>
                <a:lumOff val="40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51" name="Freeform 350"/>
            <p:cNvSpPr>
              <a:spLocks noChangeAspect="1"/>
            </p:cNvSpPr>
            <p:nvPr/>
          </p:nvSpPr>
          <p:spPr bwMode="auto">
            <a:xfrm>
              <a:off x="7349" y="5404"/>
              <a:ext cx="10" cy="16"/>
            </a:xfrm>
            <a:custGeom>
              <a:avLst/>
              <a:gdLst>
                <a:gd name="T0" fmla="*/ 1 w 17"/>
                <a:gd name="T1" fmla="*/ 0 h 32"/>
                <a:gd name="T2" fmla="*/ 1 w 17"/>
                <a:gd name="T3" fmla="*/ 1 h 32"/>
                <a:gd name="T4" fmla="*/ 0 w 17"/>
                <a:gd name="T5" fmla="*/ 1 h 32"/>
                <a:gd name="T6" fmla="*/ 1 w 17"/>
                <a:gd name="T7" fmla="*/ 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10" y="0"/>
                  </a:moveTo>
                  <a:lnTo>
                    <a:pt x="17" y="31"/>
                  </a:lnTo>
                  <a:lnTo>
                    <a:pt x="0" y="32"/>
                  </a:lnTo>
                  <a:lnTo>
                    <a:pt x="10" y="0"/>
                  </a:lnTo>
                  <a:close/>
                </a:path>
              </a:pathLst>
            </a:custGeom>
            <a:no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52" name="Freeform 351"/>
            <p:cNvSpPr>
              <a:spLocks noChangeAspect="1"/>
            </p:cNvSpPr>
            <p:nvPr/>
          </p:nvSpPr>
          <p:spPr bwMode="auto">
            <a:xfrm>
              <a:off x="7701" y="3571"/>
              <a:ext cx="668" cy="803"/>
            </a:xfrm>
            <a:custGeom>
              <a:avLst/>
              <a:gdLst>
                <a:gd name="T0" fmla="*/ 43 w 1205"/>
                <a:gd name="T1" fmla="*/ 16 h 1627"/>
                <a:gd name="T2" fmla="*/ 42 w 1205"/>
                <a:gd name="T3" fmla="*/ 19 h 1627"/>
                <a:gd name="T4" fmla="*/ 38 w 1205"/>
                <a:gd name="T5" fmla="*/ 20 h 1627"/>
                <a:gd name="T6" fmla="*/ 42 w 1205"/>
                <a:gd name="T7" fmla="*/ 24 h 1627"/>
                <a:gd name="T8" fmla="*/ 45 w 1205"/>
                <a:gd name="T9" fmla="*/ 22 h 1627"/>
                <a:gd name="T10" fmla="*/ 46 w 1205"/>
                <a:gd name="T11" fmla="*/ 20 h 1627"/>
                <a:gd name="T12" fmla="*/ 49 w 1205"/>
                <a:gd name="T13" fmla="*/ 19 h 1627"/>
                <a:gd name="T14" fmla="*/ 55 w 1205"/>
                <a:gd name="T15" fmla="*/ 18 h 1627"/>
                <a:gd name="T16" fmla="*/ 60 w 1205"/>
                <a:gd name="T17" fmla="*/ 25 h 1627"/>
                <a:gd name="T18" fmla="*/ 63 w 1205"/>
                <a:gd name="T19" fmla="*/ 29 h 1627"/>
                <a:gd name="T20" fmla="*/ 60 w 1205"/>
                <a:gd name="T21" fmla="*/ 34 h 1627"/>
                <a:gd name="T22" fmla="*/ 58 w 1205"/>
                <a:gd name="T23" fmla="*/ 34 h 1627"/>
                <a:gd name="T24" fmla="*/ 58 w 1205"/>
                <a:gd name="T25" fmla="*/ 37 h 1627"/>
                <a:gd name="T26" fmla="*/ 54 w 1205"/>
                <a:gd name="T27" fmla="*/ 40 h 1627"/>
                <a:gd name="T28" fmla="*/ 52 w 1205"/>
                <a:gd name="T29" fmla="*/ 44 h 1627"/>
                <a:gd name="T30" fmla="*/ 47 w 1205"/>
                <a:gd name="T31" fmla="*/ 45 h 1627"/>
                <a:gd name="T32" fmla="*/ 38 w 1205"/>
                <a:gd name="T33" fmla="*/ 46 h 1627"/>
                <a:gd name="T34" fmla="*/ 32 w 1205"/>
                <a:gd name="T35" fmla="*/ 46 h 1627"/>
                <a:gd name="T36" fmla="*/ 30 w 1205"/>
                <a:gd name="T37" fmla="*/ 46 h 1627"/>
                <a:gd name="T38" fmla="*/ 25 w 1205"/>
                <a:gd name="T39" fmla="*/ 46 h 1627"/>
                <a:gd name="T40" fmla="*/ 23 w 1205"/>
                <a:gd name="T41" fmla="*/ 46 h 1627"/>
                <a:gd name="T42" fmla="*/ 18 w 1205"/>
                <a:gd name="T43" fmla="*/ 46 h 1627"/>
                <a:gd name="T44" fmla="*/ 13 w 1205"/>
                <a:gd name="T45" fmla="*/ 47 h 1627"/>
                <a:gd name="T46" fmla="*/ 9 w 1205"/>
                <a:gd name="T47" fmla="*/ 47 h 1627"/>
                <a:gd name="T48" fmla="*/ 3 w 1205"/>
                <a:gd name="T49" fmla="*/ 47 h 1627"/>
                <a:gd name="T50" fmla="*/ 2 w 1205"/>
                <a:gd name="T51" fmla="*/ 46 h 1627"/>
                <a:gd name="T52" fmla="*/ 7 w 1205"/>
                <a:gd name="T53" fmla="*/ 39 h 1627"/>
                <a:gd name="T54" fmla="*/ 7 w 1205"/>
                <a:gd name="T55" fmla="*/ 33 h 1627"/>
                <a:gd name="T56" fmla="*/ 2 w 1205"/>
                <a:gd name="T57" fmla="*/ 28 h 1627"/>
                <a:gd name="T58" fmla="*/ 2 w 1205"/>
                <a:gd name="T59" fmla="*/ 24 h 1627"/>
                <a:gd name="T60" fmla="*/ 2 w 1205"/>
                <a:gd name="T61" fmla="*/ 20 h 1627"/>
                <a:gd name="T62" fmla="*/ 3 w 1205"/>
                <a:gd name="T63" fmla="*/ 16 h 1627"/>
                <a:gd name="T64" fmla="*/ 4 w 1205"/>
                <a:gd name="T65" fmla="*/ 13 h 1627"/>
                <a:gd name="T66" fmla="*/ 6 w 1205"/>
                <a:gd name="T67" fmla="*/ 11 h 1627"/>
                <a:gd name="T68" fmla="*/ 11 w 1205"/>
                <a:gd name="T69" fmla="*/ 10 h 1627"/>
                <a:gd name="T70" fmla="*/ 13 w 1205"/>
                <a:gd name="T71" fmla="*/ 11 h 1627"/>
                <a:gd name="T72" fmla="*/ 13 w 1205"/>
                <a:gd name="T73" fmla="*/ 11 h 1627"/>
                <a:gd name="T74" fmla="*/ 13 w 1205"/>
                <a:gd name="T75" fmla="*/ 7 h 1627"/>
                <a:gd name="T76" fmla="*/ 18 w 1205"/>
                <a:gd name="T77" fmla="*/ 5 h 1627"/>
                <a:gd name="T78" fmla="*/ 17 w 1205"/>
                <a:gd name="T79" fmla="*/ 2 h 1627"/>
                <a:gd name="T80" fmla="*/ 21 w 1205"/>
                <a:gd name="T81" fmla="*/ 0 h 1627"/>
                <a:gd name="T82" fmla="*/ 25 w 1205"/>
                <a:gd name="T83" fmla="*/ 1 h 1627"/>
                <a:gd name="T84" fmla="*/ 34 w 1205"/>
                <a:gd name="T85" fmla="*/ 2 h 1627"/>
                <a:gd name="T86" fmla="*/ 42 w 1205"/>
                <a:gd name="T87" fmla="*/ 5 h 1627"/>
                <a:gd name="T88" fmla="*/ 42 w 1205"/>
                <a:gd name="T89" fmla="*/ 7 h 1627"/>
                <a:gd name="T90" fmla="*/ 44 w 1205"/>
                <a:gd name="T91" fmla="*/ 9 h 1627"/>
                <a:gd name="T92" fmla="*/ 45 w 1205"/>
                <a:gd name="T93" fmla="*/ 13 h 16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05"/>
                <a:gd name="T142" fmla="*/ 0 h 1627"/>
                <a:gd name="T143" fmla="*/ 1205 w 1205"/>
                <a:gd name="T144" fmla="*/ 1627 h 162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05" h="1627">
                  <a:moveTo>
                    <a:pt x="862" y="441"/>
                  </a:moveTo>
                  <a:lnTo>
                    <a:pt x="824" y="538"/>
                  </a:lnTo>
                  <a:lnTo>
                    <a:pt x="816" y="550"/>
                  </a:lnTo>
                  <a:lnTo>
                    <a:pt x="813" y="585"/>
                  </a:lnTo>
                  <a:lnTo>
                    <a:pt x="814" y="599"/>
                  </a:lnTo>
                  <a:lnTo>
                    <a:pt x="802" y="628"/>
                  </a:lnTo>
                  <a:lnTo>
                    <a:pt x="768" y="661"/>
                  </a:lnTo>
                  <a:lnTo>
                    <a:pt x="737" y="676"/>
                  </a:lnTo>
                  <a:lnTo>
                    <a:pt x="732" y="695"/>
                  </a:lnTo>
                  <a:lnTo>
                    <a:pt x="731" y="763"/>
                  </a:lnTo>
                  <a:lnTo>
                    <a:pt x="755" y="792"/>
                  </a:lnTo>
                  <a:lnTo>
                    <a:pt x="807" y="809"/>
                  </a:lnTo>
                  <a:lnTo>
                    <a:pt x="823" y="796"/>
                  </a:lnTo>
                  <a:lnTo>
                    <a:pt x="856" y="757"/>
                  </a:lnTo>
                  <a:lnTo>
                    <a:pt x="864" y="749"/>
                  </a:lnTo>
                  <a:lnTo>
                    <a:pt x="880" y="696"/>
                  </a:lnTo>
                  <a:lnTo>
                    <a:pt x="894" y="685"/>
                  </a:lnTo>
                  <a:lnTo>
                    <a:pt x="875" y="674"/>
                  </a:lnTo>
                  <a:lnTo>
                    <a:pt x="903" y="662"/>
                  </a:lnTo>
                  <a:lnTo>
                    <a:pt x="912" y="644"/>
                  </a:lnTo>
                  <a:lnTo>
                    <a:pt x="944" y="631"/>
                  </a:lnTo>
                  <a:lnTo>
                    <a:pt x="982" y="595"/>
                  </a:lnTo>
                  <a:lnTo>
                    <a:pt x="1000" y="593"/>
                  </a:lnTo>
                  <a:lnTo>
                    <a:pt x="1047" y="614"/>
                  </a:lnTo>
                  <a:lnTo>
                    <a:pt x="1080" y="658"/>
                  </a:lnTo>
                  <a:lnTo>
                    <a:pt x="1107" y="727"/>
                  </a:lnTo>
                  <a:lnTo>
                    <a:pt x="1146" y="845"/>
                  </a:lnTo>
                  <a:lnTo>
                    <a:pt x="1157" y="893"/>
                  </a:lnTo>
                  <a:lnTo>
                    <a:pt x="1168" y="924"/>
                  </a:lnTo>
                  <a:lnTo>
                    <a:pt x="1205" y="993"/>
                  </a:lnTo>
                  <a:lnTo>
                    <a:pt x="1197" y="1127"/>
                  </a:lnTo>
                  <a:lnTo>
                    <a:pt x="1155" y="1181"/>
                  </a:lnTo>
                  <a:lnTo>
                    <a:pt x="1149" y="1140"/>
                  </a:lnTo>
                  <a:lnTo>
                    <a:pt x="1163" y="1122"/>
                  </a:lnTo>
                  <a:lnTo>
                    <a:pt x="1133" y="1121"/>
                  </a:lnTo>
                  <a:lnTo>
                    <a:pt x="1110" y="1146"/>
                  </a:lnTo>
                  <a:lnTo>
                    <a:pt x="1100" y="1197"/>
                  </a:lnTo>
                  <a:lnTo>
                    <a:pt x="1106" y="1215"/>
                  </a:lnTo>
                  <a:lnTo>
                    <a:pt x="1096" y="1256"/>
                  </a:lnTo>
                  <a:lnTo>
                    <a:pt x="1076" y="1267"/>
                  </a:lnTo>
                  <a:lnTo>
                    <a:pt x="1044" y="1308"/>
                  </a:lnTo>
                  <a:lnTo>
                    <a:pt x="1040" y="1391"/>
                  </a:lnTo>
                  <a:lnTo>
                    <a:pt x="994" y="1459"/>
                  </a:lnTo>
                  <a:lnTo>
                    <a:pt x="987" y="1510"/>
                  </a:lnTo>
                  <a:lnTo>
                    <a:pt x="980" y="1516"/>
                  </a:lnTo>
                  <a:lnTo>
                    <a:pt x="949" y="1522"/>
                  </a:lnTo>
                  <a:lnTo>
                    <a:pt x="938" y="1524"/>
                  </a:lnTo>
                  <a:lnTo>
                    <a:pt x="891" y="1533"/>
                  </a:lnTo>
                  <a:lnTo>
                    <a:pt x="857" y="1539"/>
                  </a:lnTo>
                  <a:lnTo>
                    <a:pt x="768" y="1555"/>
                  </a:lnTo>
                  <a:lnTo>
                    <a:pt x="720" y="1563"/>
                  </a:lnTo>
                  <a:lnTo>
                    <a:pt x="708" y="1565"/>
                  </a:lnTo>
                  <a:lnTo>
                    <a:pt x="687" y="1569"/>
                  </a:lnTo>
                  <a:lnTo>
                    <a:pt x="607" y="1581"/>
                  </a:lnTo>
                  <a:lnTo>
                    <a:pt x="591" y="1584"/>
                  </a:lnTo>
                  <a:lnTo>
                    <a:pt x="588" y="1559"/>
                  </a:lnTo>
                  <a:lnTo>
                    <a:pt x="583" y="1560"/>
                  </a:lnTo>
                  <a:lnTo>
                    <a:pt x="532" y="1567"/>
                  </a:lnTo>
                  <a:lnTo>
                    <a:pt x="496" y="1572"/>
                  </a:lnTo>
                  <a:lnTo>
                    <a:pt x="475" y="1574"/>
                  </a:lnTo>
                  <a:lnTo>
                    <a:pt x="467" y="1574"/>
                  </a:lnTo>
                  <a:lnTo>
                    <a:pt x="460" y="1576"/>
                  </a:lnTo>
                  <a:lnTo>
                    <a:pt x="448" y="1577"/>
                  </a:lnTo>
                  <a:lnTo>
                    <a:pt x="424" y="1581"/>
                  </a:lnTo>
                  <a:lnTo>
                    <a:pt x="388" y="1584"/>
                  </a:lnTo>
                  <a:lnTo>
                    <a:pt x="342" y="1591"/>
                  </a:lnTo>
                  <a:lnTo>
                    <a:pt x="316" y="1593"/>
                  </a:lnTo>
                  <a:lnTo>
                    <a:pt x="313" y="1593"/>
                  </a:lnTo>
                  <a:lnTo>
                    <a:pt x="244" y="1602"/>
                  </a:lnTo>
                  <a:lnTo>
                    <a:pt x="226" y="1603"/>
                  </a:lnTo>
                  <a:lnTo>
                    <a:pt x="178" y="1608"/>
                  </a:lnTo>
                  <a:lnTo>
                    <a:pt x="170" y="1610"/>
                  </a:lnTo>
                  <a:lnTo>
                    <a:pt x="135" y="1613"/>
                  </a:lnTo>
                  <a:lnTo>
                    <a:pt x="91" y="1618"/>
                  </a:lnTo>
                  <a:lnTo>
                    <a:pt x="62" y="1622"/>
                  </a:lnTo>
                  <a:lnTo>
                    <a:pt x="27" y="1626"/>
                  </a:lnTo>
                  <a:lnTo>
                    <a:pt x="5" y="1627"/>
                  </a:lnTo>
                  <a:lnTo>
                    <a:pt x="45" y="1586"/>
                  </a:lnTo>
                  <a:lnTo>
                    <a:pt x="85" y="1491"/>
                  </a:lnTo>
                  <a:lnTo>
                    <a:pt x="117" y="1426"/>
                  </a:lnTo>
                  <a:lnTo>
                    <a:pt x="135" y="1356"/>
                  </a:lnTo>
                  <a:lnTo>
                    <a:pt x="140" y="1226"/>
                  </a:lnTo>
                  <a:lnTo>
                    <a:pt x="139" y="1219"/>
                  </a:lnTo>
                  <a:lnTo>
                    <a:pt x="123" y="1130"/>
                  </a:lnTo>
                  <a:lnTo>
                    <a:pt x="106" y="1085"/>
                  </a:lnTo>
                  <a:lnTo>
                    <a:pt x="38" y="958"/>
                  </a:lnTo>
                  <a:lnTo>
                    <a:pt x="37" y="954"/>
                  </a:lnTo>
                  <a:lnTo>
                    <a:pt x="18" y="862"/>
                  </a:lnTo>
                  <a:lnTo>
                    <a:pt x="22" y="855"/>
                  </a:lnTo>
                  <a:lnTo>
                    <a:pt x="30" y="819"/>
                  </a:lnTo>
                  <a:lnTo>
                    <a:pt x="9" y="751"/>
                  </a:lnTo>
                  <a:lnTo>
                    <a:pt x="0" y="739"/>
                  </a:lnTo>
                  <a:lnTo>
                    <a:pt x="28" y="679"/>
                  </a:lnTo>
                  <a:lnTo>
                    <a:pt x="54" y="600"/>
                  </a:lnTo>
                  <a:lnTo>
                    <a:pt x="56" y="572"/>
                  </a:lnTo>
                  <a:lnTo>
                    <a:pt x="56" y="542"/>
                  </a:lnTo>
                  <a:lnTo>
                    <a:pt x="57" y="528"/>
                  </a:lnTo>
                  <a:lnTo>
                    <a:pt x="42" y="483"/>
                  </a:lnTo>
                  <a:lnTo>
                    <a:pt x="87" y="447"/>
                  </a:lnTo>
                  <a:lnTo>
                    <a:pt x="88" y="436"/>
                  </a:lnTo>
                  <a:lnTo>
                    <a:pt x="85" y="387"/>
                  </a:lnTo>
                  <a:lnTo>
                    <a:pt x="104" y="387"/>
                  </a:lnTo>
                  <a:lnTo>
                    <a:pt x="160" y="340"/>
                  </a:lnTo>
                  <a:lnTo>
                    <a:pt x="215" y="278"/>
                  </a:lnTo>
                  <a:lnTo>
                    <a:pt x="200" y="338"/>
                  </a:lnTo>
                  <a:lnTo>
                    <a:pt x="208" y="423"/>
                  </a:lnTo>
                  <a:lnTo>
                    <a:pt x="235" y="341"/>
                  </a:lnTo>
                  <a:lnTo>
                    <a:pt x="242" y="386"/>
                  </a:lnTo>
                  <a:lnTo>
                    <a:pt x="232" y="431"/>
                  </a:lnTo>
                  <a:lnTo>
                    <a:pt x="240" y="431"/>
                  </a:lnTo>
                  <a:lnTo>
                    <a:pt x="259" y="384"/>
                  </a:lnTo>
                  <a:lnTo>
                    <a:pt x="270" y="327"/>
                  </a:lnTo>
                  <a:lnTo>
                    <a:pt x="256" y="248"/>
                  </a:lnTo>
                  <a:lnTo>
                    <a:pt x="258" y="231"/>
                  </a:lnTo>
                  <a:lnTo>
                    <a:pt x="289" y="192"/>
                  </a:lnTo>
                  <a:lnTo>
                    <a:pt x="330" y="176"/>
                  </a:lnTo>
                  <a:lnTo>
                    <a:pt x="356" y="172"/>
                  </a:lnTo>
                  <a:lnTo>
                    <a:pt x="355" y="151"/>
                  </a:lnTo>
                  <a:lnTo>
                    <a:pt x="322" y="125"/>
                  </a:lnTo>
                  <a:lnTo>
                    <a:pt x="322" y="75"/>
                  </a:lnTo>
                  <a:lnTo>
                    <a:pt x="338" y="62"/>
                  </a:lnTo>
                  <a:lnTo>
                    <a:pt x="335" y="20"/>
                  </a:lnTo>
                  <a:lnTo>
                    <a:pt x="393" y="18"/>
                  </a:lnTo>
                  <a:lnTo>
                    <a:pt x="408" y="0"/>
                  </a:lnTo>
                  <a:lnTo>
                    <a:pt x="423" y="13"/>
                  </a:lnTo>
                  <a:lnTo>
                    <a:pt x="476" y="37"/>
                  </a:lnTo>
                  <a:lnTo>
                    <a:pt x="559" y="44"/>
                  </a:lnTo>
                  <a:lnTo>
                    <a:pt x="590" y="86"/>
                  </a:lnTo>
                  <a:lnTo>
                    <a:pt x="657" y="95"/>
                  </a:lnTo>
                  <a:lnTo>
                    <a:pt x="723" y="120"/>
                  </a:lnTo>
                  <a:lnTo>
                    <a:pt x="765" y="123"/>
                  </a:lnTo>
                  <a:lnTo>
                    <a:pt x="803" y="175"/>
                  </a:lnTo>
                  <a:lnTo>
                    <a:pt x="843" y="234"/>
                  </a:lnTo>
                  <a:lnTo>
                    <a:pt x="811" y="228"/>
                  </a:lnTo>
                  <a:lnTo>
                    <a:pt x="799" y="257"/>
                  </a:lnTo>
                  <a:lnTo>
                    <a:pt x="824" y="292"/>
                  </a:lnTo>
                  <a:lnTo>
                    <a:pt x="842" y="300"/>
                  </a:lnTo>
                  <a:lnTo>
                    <a:pt x="841" y="307"/>
                  </a:lnTo>
                  <a:lnTo>
                    <a:pt x="855" y="348"/>
                  </a:lnTo>
                  <a:lnTo>
                    <a:pt x="862" y="440"/>
                  </a:lnTo>
                  <a:lnTo>
                    <a:pt x="862" y="441"/>
                  </a:lnTo>
                  <a:close/>
                </a:path>
              </a:pathLst>
            </a:custGeom>
            <a:solidFill>
              <a:schemeClr val="bg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53" name="Freeform 352"/>
            <p:cNvSpPr>
              <a:spLocks noChangeAspect="1"/>
            </p:cNvSpPr>
            <p:nvPr/>
          </p:nvSpPr>
          <p:spPr bwMode="auto">
            <a:xfrm>
              <a:off x="7056" y="3294"/>
              <a:ext cx="1048" cy="453"/>
            </a:xfrm>
            <a:custGeom>
              <a:avLst/>
              <a:gdLst>
                <a:gd name="T0" fmla="*/ 56 w 1885"/>
                <a:gd name="T1" fmla="*/ 19 h 915"/>
                <a:gd name="T2" fmla="*/ 53 w 1885"/>
                <a:gd name="T3" fmla="*/ 19 h 915"/>
                <a:gd name="T4" fmla="*/ 50 w 1885"/>
                <a:gd name="T5" fmla="*/ 18 h 915"/>
                <a:gd name="T6" fmla="*/ 44 w 1885"/>
                <a:gd name="T7" fmla="*/ 25 h 915"/>
                <a:gd name="T8" fmla="*/ 43 w 1885"/>
                <a:gd name="T9" fmla="*/ 27 h 915"/>
                <a:gd name="T10" fmla="*/ 38 w 1885"/>
                <a:gd name="T11" fmla="*/ 20 h 915"/>
                <a:gd name="T12" fmla="*/ 36 w 1885"/>
                <a:gd name="T13" fmla="*/ 20 h 915"/>
                <a:gd name="T14" fmla="*/ 35 w 1885"/>
                <a:gd name="T15" fmla="*/ 20 h 915"/>
                <a:gd name="T16" fmla="*/ 34 w 1885"/>
                <a:gd name="T17" fmla="*/ 19 h 915"/>
                <a:gd name="T18" fmla="*/ 32 w 1885"/>
                <a:gd name="T19" fmla="*/ 18 h 915"/>
                <a:gd name="T20" fmla="*/ 27 w 1885"/>
                <a:gd name="T21" fmla="*/ 18 h 915"/>
                <a:gd name="T22" fmla="*/ 25 w 1885"/>
                <a:gd name="T23" fmla="*/ 17 h 915"/>
                <a:gd name="T24" fmla="*/ 22 w 1885"/>
                <a:gd name="T25" fmla="*/ 17 h 915"/>
                <a:gd name="T26" fmla="*/ 19 w 1885"/>
                <a:gd name="T27" fmla="*/ 16 h 915"/>
                <a:gd name="T28" fmla="*/ 7 w 1885"/>
                <a:gd name="T29" fmla="*/ 15 h 915"/>
                <a:gd name="T30" fmla="*/ 3 w 1885"/>
                <a:gd name="T31" fmla="*/ 13 h 915"/>
                <a:gd name="T32" fmla="*/ 2 w 1885"/>
                <a:gd name="T33" fmla="*/ 11 h 915"/>
                <a:gd name="T34" fmla="*/ 7 w 1885"/>
                <a:gd name="T35" fmla="*/ 9 h 915"/>
                <a:gd name="T36" fmla="*/ 11 w 1885"/>
                <a:gd name="T37" fmla="*/ 9 h 915"/>
                <a:gd name="T38" fmla="*/ 21 w 1885"/>
                <a:gd name="T39" fmla="*/ 6 h 915"/>
                <a:gd name="T40" fmla="*/ 24 w 1885"/>
                <a:gd name="T41" fmla="*/ 3 h 915"/>
                <a:gd name="T42" fmla="*/ 27 w 1885"/>
                <a:gd name="T43" fmla="*/ 1 h 915"/>
                <a:gd name="T44" fmla="*/ 33 w 1885"/>
                <a:gd name="T45" fmla="*/ 0 h 915"/>
                <a:gd name="T46" fmla="*/ 37 w 1885"/>
                <a:gd name="T47" fmla="*/ 0 h 915"/>
                <a:gd name="T48" fmla="*/ 30 w 1885"/>
                <a:gd name="T49" fmla="*/ 3 h 915"/>
                <a:gd name="T50" fmla="*/ 28 w 1885"/>
                <a:gd name="T51" fmla="*/ 5 h 915"/>
                <a:gd name="T52" fmla="*/ 27 w 1885"/>
                <a:gd name="T53" fmla="*/ 6 h 915"/>
                <a:gd name="T54" fmla="*/ 33 w 1885"/>
                <a:gd name="T55" fmla="*/ 6 h 915"/>
                <a:gd name="T56" fmla="*/ 40 w 1885"/>
                <a:gd name="T57" fmla="*/ 8 h 915"/>
                <a:gd name="T58" fmla="*/ 47 w 1885"/>
                <a:gd name="T59" fmla="*/ 11 h 915"/>
                <a:gd name="T60" fmla="*/ 53 w 1885"/>
                <a:gd name="T61" fmla="*/ 10 h 915"/>
                <a:gd name="T62" fmla="*/ 54 w 1885"/>
                <a:gd name="T63" fmla="*/ 10 h 915"/>
                <a:gd name="T64" fmla="*/ 61 w 1885"/>
                <a:gd name="T65" fmla="*/ 8 h 915"/>
                <a:gd name="T66" fmla="*/ 66 w 1885"/>
                <a:gd name="T67" fmla="*/ 7 h 915"/>
                <a:gd name="T68" fmla="*/ 73 w 1885"/>
                <a:gd name="T69" fmla="*/ 6 h 915"/>
                <a:gd name="T70" fmla="*/ 77 w 1885"/>
                <a:gd name="T71" fmla="*/ 9 h 915"/>
                <a:gd name="T72" fmla="*/ 81 w 1885"/>
                <a:gd name="T73" fmla="*/ 9 h 915"/>
                <a:gd name="T74" fmla="*/ 84 w 1885"/>
                <a:gd name="T75" fmla="*/ 9 h 915"/>
                <a:gd name="T76" fmla="*/ 88 w 1885"/>
                <a:gd name="T77" fmla="*/ 8 h 915"/>
                <a:gd name="T78" fmla="*/ 90 w 1885"/>
                <a:gd name="T79" fmla="*/ 7 h 915"/>
                <a:gd name="T80" fmla="*/ 90 w 1885"/>
                <a:gd name="T81" fmla="*/ 9 h 915"/>
                <a:gd name="T82" fmla="*/ 92 w 1885"/>
                <a:gd name="T83" fmla="*/ 12 h 915"/>
                <a:gd name="T84" fmla="*/ 95 w 1885"/>
                <a:gd name="T85" fmla="*/ 12 h 915"/>
                <a:gd name="T86" fmla="*/ 96 w 1885"/>
                <a:gd name="T87" fmla="*/ 12 h 915"/>
                <a:gd name="T88" fmla="*/ 100 w 1885"/>
                <a:gd name="T89" fmla="*/ 13 h 915"/>
                <a:gd name="T90" fmla="*/ 96 w 1885"/>
                <a:gd name="T91" fmla="*/ 14 h 915"/>
                <a:gd name="T92" fmla="*/ 93 w 1885"/>
                <a:gd name="T93" fmla="*/ 14 h 915"/>
                <a:gd name="T94" fmla="*/ 88 w 1885"/>
                <a:gd name="T95" fmla="*/ 14 h 915"/>
                <a:gd name="T96" fmla="*/ 83 w 1885"/>
                <a:gd name="T97" fmla="*/ 14 h 915"/>
                <a:gd name="T98" fmla="*/ 79 w 1885"/>
                <a:gd name="T99" fmla="*/ 14 h 915"/>
                <a:gd name="T100" fmla="*/ 71 w 1885"/>
                <a:gd name="T101" fmla="*/ 14 h 915"/>
                <a:gd name="T102" fmla="*/ 68 w 1885"/>
                <a:gd name="T103" fmla="*/ 15 h 915"/>
                <a:gd name="T104" fmla="*/ 65 w 1885"/>
                <a:gd name="T105" fmla="*/ 16 h 915"/>
                <a:gd name="T106" fmla="*/ 61 w 1885"/>
                <a:gd name="T107" fmla="*/ 16 h 9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85"/>
                <a:gd name="T163" fmla="*/ 0 h 915"/>
                <a:gd name="T164" fmla="*/ 1885 w 1885"/>
                <a:gd name="T165" fmla="*/ 915 h 9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85" h="915">
                  <a:moveTo>
                    <a:pt x="1097" y="627"/>
                  </a:moveTo>
                  <a:lnTo>
                    <a:pt x="1049" y="635"/>
                  </a:lnTo>
                  <a:lnTo>
                    <a:pt x="1013" y="593"/>
                  </a:lnTo>
                  <a:lnTo>
                    <a:pt x="996" y="641"/>
                  </a:lnTo>
                  <a:lnTo>
                    <a:pt x="957" y="645"/>
                  </a:lnTo>
                  <a:lnTo>
                    <a:pt x="946" y="617"/>
                  </a:lnTo>
                  <a:lnTo>
                    <a:pt x="886" y="731"/>
                  </a:lnTo>
                  <a:lnTo>
                    <a:pt x="833" y="860"/>
                  </a:lnTo>
                  <a:lnTo>
                    <a:pt x="808" y="907"/>
                  </a:lnTo>
                  <a:lnTo>
                    <a:pt x="815" y="915"/>
                  </a:lnTo>
                  <a:lnTo>
                    <a:pt x="790" y="907"/>
                  </a:lnTo>
                  <a:lnTo>
                    <a:pt x="720" y="679"/>
                  </a:lnTo>
                  <a:lnTo>
                    <a:pt x="714" y="669"/>
                  </a:lnTo>
                  <a:lnTo>
                    <a:pt x="680" y="664"/>
                  </a:lnTo>
                  <a:lnTo>
                    <a:pt x="679" y="655"/>
                  </a:lnTo>
                  <a:lnTo>
                    <a:pt x="661" y="662"/>
                  </a:lnTo>
                  <a:lnTo>
                    <a:pt x="642" y="654"/>
                  </a:lnTo>
                  <a:lnTo>
                    <a:pt x="654" y="626"/>
                  </a:lnTo>
                  <a:lnTo>
                    <a:pt x="640" y="608"/>
                  </a:lnTo>
                  <a:lnTo>
                    <a:pt x="602" y="596"/>
                  </a:lnTo>
                  <a:lnTo>
                    <a:pt x="534" y="590"/>
                  </a:lnTo>
                  <a:lnTo>
                    <a:pt x="500" y="595"/>
                  </a:lnTo>
                  <a:lnTo>
                    <a:pt x="483" y="586"/>
                  </a:lnTo>
                  <a:lnTo>
                    <a:pt x="468" y="582"/>
                  </a:lnTo>
                  <a:lnTo>
                    <a:pt x="439" y="582"/>
                  </a:lnTo>
                  <a:lnTo>
                    <a:pt x="414" y="568"/>
                  </a:lnTo>
                  <a:lnTo>
                    <a:pt x="397" y="560"/>
                  </a:lnTo>
                  <a:lnTo>
                    <a:pt x="368" y="547"/>
                  </a:lnTo>
                  <a:lnTo>
                    <a:pt x="157" y="505"/>
                  </a:lnTo>
                  <a:lnTo>
                    <a:pt x="137" y="501"/>
                  </a:lnTo>
                  <a:lnTo>
                    <a:pt x="83" y="480"/>
                  </a:lnTo>
                  <a:lnTo>
                    <a:pt x="55" y="428"/>
                  </a:lnTo>
                  <a:lnTo>
                    <a:pt x="0" y="405"/>
                  </a:lnTo>
                  <a:lnTo>
                    <a:pt x="42" y="381"/>
                  </a:lnTo>
                  <a:lnTo>
                    <a:pt x="108" y="350"/>
                  </a:lnTo>
                  <a:lnTo>
                    <a:pt x="136" y="318"/>
                  </a:lnTo>
                  <a:lnTo>
                    <a:pt x="171" y="293"/>
                  </a:lnTo>
                  <a:lnTo>
                    <a:pt x="203" y="293"/>
                  </a:lnTo>
                  <a:lnTo>
                    <a:pt x="303" y="252"/>
                  </a:lnTo>
                  <a:lnTo>
                    <a:pt x="383" y="195"/>
                  </a:lnTo>
                  <a:lnTo>
                    <a:pt x="396" y="165"/>
                  </a:lnTo>
                  <a:lnTo>
                    <a:pt x="457" y="109"/>
                  </a:lnTo>
                  <a:lnTo>
                    <a:pt x="487" y="87"/>
                  </a:lnTo>
                  <a:lnTo>
                    <a:pt x="512" y="49"/>
                  </a:lnTo>
                  <a:lnTo>
                    <a:pt x="584" y="8"/>
                  </a:lnTo>
                  <a:lnTo>
                    <a:pt x="616" y="0"/>
                  </a:lnTo>
                  <a:lnTo>
                    <a:pt x="683" y="2"/>
                  </a:lnTo>
                  <a:lnTo>
                    <a:pt x="691" y="16"/>
                  </a:lnTo>
                  <a:lnTo>
                    <a:pt x="622" y="63"/>
                  </a:lnTo>
                  <a:lnTo>
                    <a:pt x="565" y="113"/>
                  </a:lnTo>
                  <a:lnTo>
                    <a:pt x="561" y="137"/>
                  </a:lnTo>
                  <a:lnTo>
                    <a:pt x="537" y="166"/>
                  </a:lnTo>
                  <a:lnTo>
                    <a:pt x="532" y="190"/>
                  </a:lnTo>
                  <a:lnTo>
                    <a:pt x="515" y="221"/>
                  </a:lnTo>
                  <a:lnTo>
                    <a:pt x="569" y="222"/>
                  </a:lnTo>
                  <a:lnTo>
                    <a:pt x="625" y="222"/>
                  </a:lnTo>
                  <a:lnTo>
                    <a:pt x="705" y="233"/>
                  </a:lnTo>
                  <a:lnTo>
                    <a:pt x="752" y="274"/>
                  </a:lnTo>
                  <a:lnTo>
                    <a:pt x="827" y="363"/>
                  </a:lnTo>
                  <a:lnTo>
                    <a:pt x="888" y="360"/>
                  </a:lnTo>
                  <a:lnTo>
                    <a:pt x="988" y="356"/>
                  </a:lnTo>
                  <a:lnTo>
                    <a:pt x="1003" y="346"/>
                  </a:lnTo>
                  <a:lnTo>
                    <a:pt x="996" y="331"/>
                  </a:lnTo>
                  <a:lnTo>
                    <a:pt x="1016" y="344"/>
                  </a:lnTo>
                  <a:lnTo>
                    <a:pt x="1045" y="341"/>
                  </a:lnTo>
                  <a:lnTo>
                    <a:pt x="1147" y="266"/>
                  </a:lnTo>
                  <a:lnTo>
                    <a:pt x="1215" y="247"/>
                  </a:lnTo>
                  <a:lnTo>
                    <a:pt x="1247" y="248"/>
                  </a:lnTo>
                  <a:lnTo>
                    <a:pt x="1314" y="241"/>
                  </a:lnTo>
                  <a:lnTo>
                    <a:pt x="1380" y="202"/>
                  </a:lnTo>
                  <a:lnTo>
                    <a:pt x="1443" y="188"/>
                  </a:lnTo>
                  <a:lnTo>
                    <a:pt x="1444" y="294"/>
                  </a:lnTo>
                  <a:lnTo>
                    <a:pt x="1457" y="301"/>
                  </a:lnTo>
                  <a:lnTo>
                    <a:pt x="1525" y="300"/>
                  </a:lnTo>
                  <a:lnTo>
                    <a:pt x="1558" y="288"/>
                  </a:lnTo>
                  <a:lnTo>
                    <a:pt x="1578" y="310"/>
                  </a:lnTo>
                  <a:lnTo>
                    <a:pt x="1611" y="272"/>
                  </a:lnTo>
                  <a:lnTo>
                    <a:pt x="1652" y="269"/>
                  </a:lnTo>
                  <a:lnTo>
                    <a:pt x="1670" y="248"/>
                  </a:lnTo>
                  <a:lnTo>
                    <a:pt x="1688" y="250"/>
                  </a:lnTo>
                  <a:lnTo>
                    <a:pt x="1694" y="260"/>
                  </a:lnTo>
                  <a:lnTo>
                    <a:pt x="1693" y="312"/>
                  </a:lnTo>
                  <a:lnTo>
                    <a:pt x="1719" y="381"/>
                  </a:lnTo>
                  <a:lnTo>
                    <a:pt x="1741" y="394"/>
                  </a:lnTo>
                  <a:lnTo>
                    <a:pt x="1760" y="428"/>
                  </a:lnTo>
                  <a:lnTo>
                    <a:pt x="1773" y="424"/>
                  </a:lnTo>
                  <a:lnTo>
                    <a:pt x="1790" y="399"/>
                  </a:lnTo>
                  <a:lnTo>
                    <a:pt x="1813" y="410"/>
                  </a:lnTo>
                  <a:lnTo>
                    <a:pt x="1845" y="398"/>
                  </a:lnTo>
                  <a:lnTo>
                    <a:pt x="1885" y="434"/>
                  </a:lnTo>
                  <a:lnTo>
                    <a:pt x="1855" y="463"/>
                  </a:lnTo>
                  <a:lnTo>
                    <a:pt x="1816" y="468"/>
                  </a:lnTo>
                  <a:lnTo>
                    <a:pt x="1786" y="461"/>
                  </a:lnTo>
                  <a:lnTo>
                    <a:pt x="1753" y="468"/>
                  </a:lnTo>
                  <a:lnTo>
                    <a:pt x="1720" y="462"/>
                  </a:lnTo>
                  <a:lnTo>
                    <a:pt x="1652" y="491"/>
                  </a:lnTo>
                  <a:lnTo>
                    <a:pt x="1579" y="458"/>
                  </a:lnTo>
                  <a:lnTo>
                    <a:pt x="1565" y="476"/>
                  </a:lnTo>
                  <a:lnTo>
                    <a:pt x="1556" y="542"/>
                  </a:lnTo>
                  <a:lnTo>
                    <a:pt x="1481" y="485"/>
                  </a:lnTo>
                  <a:lnTo>
                    <a:pt x="1445" y="475"/>
                  </a:lnTo>
                  <a:lnTo>
                    <a:pt x="1340" y="466"/>
                  </a:lnTo>
                  <a:lnTo>
                    <a:pt x="1310" y="509"/>
                  </a:lnTo>
                  <a:lnTo>
                    <a:pt x="1280" y="524"/>
                  </a:lnTo>
                  <a:lnTo>
                    <a:pt x="1248" y="528"/>
                  </a:lnTo>
                  <a:lnTo>
                    <a:pt x="1225" y="543"/>
                  </a:lnTo>
                  <a:lnTo>
                    <a:pt x="1178" y="536"/>
                  </a:lnTo>
                  <a:lnTo>
                    <a:pt x="1145" y="548"/>
                  </a:lnTo>
                  <a:lnTo>
                    <a:pt x="1097" y="627"/>
                  </a:lnTo>
                  <a:close/>
                </a:path>
              </a:pathLst>
            </a:custGeom>
            <a:solidFill>
              <a:schemeClr val="bg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54" name="Freeform 353"/>
            <p:cNvSpPr>
              <a:spLocks noChangeAspect="1"/>
            </p:cNvSpPr>
            <p:nvPr/>
          </p:nvSpPr>
          <p:spPr bwMode="auto">
            <a:xfrm>
              <a:off x="7940" y="3551"/>
              <a:ext cx="42" cy="26"/>
            </a:xfrm>
            <a:custGeom>
              <a:avLst/>
              <a:gdLst>
                <a:gd name="T0" fmla="*/ 1 w 76"/>
                <a:gd name="T1" fmla="*/ 0 h 53"/>
                <a:gd name="T2" fmla="*/ 0 w 76"/>
                <a:gd name="T3" fmla="*/ 0 h 53"/>
                <a:gd name="T4" fmla="*/ 4 w 76"/>
                <a:gd name="T5" fmla="*/ 1 h 53"/>
                <a:gd name="T6" fmla="*/ 2 w 76"/>
                <a:gd name="T7" fmla="*/ 1 h 53"/>
                <a:gd name="T8" fmla="*/ 1 w 76"/>
                <a:gd name="T9" fmla="*/ 0 h 53"/>
                <a:gd name="T10" fmla="*/ 0 60000 65536"/>
                <a:gd name="T11" fmla="*/ 0 60000 65536"/>
                <a:gd name="T12" fmla="*/ 0 60000 65536"/>
                <a:gd name="T13" fmla="*/ 0 60000 65536"/>
                <a:gd name="T14" fmla="*/ 0 60000 65536"/>
                <a:gd name="T15" fmla="*/ 0 w 76"/>
                <a:gd name="T16" fmla="*/ 0 h 53"/>
                <a:gd name="T17" fmla="*/ 76 w 76"/>
                <a:gd name="T18" fmla="*/ 53 h 53"/>
              </a:gdLst>
              <a:ahLst/>
              <a:cxnLst>
                <a:cxn ang="T10">
                  <a:pos x="T0" y="T1"/>
                </a:cxn>
                <a:cxn ang="T11">
                  <a:pos x="T2" y="T3"/>
                </a:cxn>
                <a:cxn ang="T12">
                  <a:pos x="T4" y="T5"/>
                </a:cxn>
                <a:cxn ang="T13">
                  <a:pos x="T6" y="T7"/>
                </a:cxn>
                <a:cxn ang="T14">
                  <a:pos x="T8" y="T9"/>
                </a:cxn>
              </a:cxnLst>
              <a:rect l="T15" t="T16" r="T17" b="T18"/>
              <a:pathLst>
                <a:path w="76" h="53">
                  <a:moveTo>
                    <a:pt x="1" y="13"/>
                  </a:moveTo>
                  <a:lnTo>
                    <a:pt x="0" y="0"/>
                  </a:lnTo>
                  <a:lnTo>
                    <a:pt x="76" y="42"/>
                  </a:lnTo>
                  <a:lnTo>
                    <a:pt x="45" y="53"/>
                  </a:lnTo>
                  <a:lnTo>
                    <a:pt x="1" y="13"/>
                  </a:lnTo>
                  <a:close/>
                </a:path>
              </a:pathLst>
            </a:custGeom>
            <a:no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55" name="Freeform 354"/>
            <p:cNvSpPr>
              <a:spLocks noChangeAspect="1"/>
            </p:cNvSpPr>
            <p:nvPr/>
          </p:nvSpPr>
          <p:spPr bwMode="auto">
            <a:xfrm>
              <a:off x="7244" y="3201"/>
              <a:ext cx="42" cy="8"/>
            </a:xfrm>
            <a:custGeom>
              <a:avLst/>
              <a:gdLst>
                <a:gd name="T0" fmla="*/ 0 w 77"/>
                <a:gd name="T1" fmla="*/ 1 h 15"/>
                <a:gd name="T2" fmla="*/ 4 w 77"/>
                <a:gd name="T3" fmla="*/ 0 h 15"/>
                <a:gd name="T4" fmla="*/ 3 w 77"/>
                <a:gd name="T5" fmla="*/ 1 h 15"/>
                <a:gd name="T6" fmla="*/ 2 w 77"/>
                <a:gd name="T7" fmla="*/ 1 h 15"/>
                <a:gd name="T8" fmla="*/ 0 w 77"/>
                <a:gd name="T9" fmla="*/ 1 h 15"/>
                <a:gd name="T10" fmla="*/ 0 60000 65536"/>
                <a:gd name="T11" fmla="*/ 0 60000 65536"/>
                <a:gd name="T12" fmla="*/ 0 60000 65536"/>
                <a:gd name="T13" fmla="*/ 0 60000 65536"/>
                <a:gd name="T14" fmla="*/ 0 60000 65536"/>
                <a:gd name="T15" fmla="*/ 0 w 77"/>
                <a:gd name="T16" fmla="*/ 0 h 15"/>
                <a:gd name="T17" fmla="*/ 77 w 77"/>
                <a:gd name="T18" fmla="*/ 15 h 15"/>
              </a:gdLst>
              <a:ahLst/>
              <a:cxnLst>
                <a:cxn ang="T10">
                  <a:pos x="T0" y="T1"/>
                </a:cxn>
                <a:cxn ang="T11">
                  <a:pos x="T2" y="T3"/>
                </a:cxn>
                <a:cxn ang="T12">
                  <a:pos x="T4" y="T5"/>
                </a:cxn>
                <a:cxn ang="T13">
                  <a:pos x="T6" y="T7"/>
                </a:cxn>
                <a:cxn ang="T14">
                  <a:pos x="T8" y="T9"/>
                </a:cxn>
              </a:cxnLst>
              <a:rect l="T15" t="T16" r="T17" b="T18"/>
              <a:pathLst>
                <a:path w="77" h="15">
                  <a:moveTo>
                    <a:pt x="0" y="6"/>
                  </a:moveTo>
                  <a:lnTo>
                    <a:pt x="77" y="0"/>
                  </a:lnTo>
                  <a:lnTo>
                    <a:pt x="64" y="7"/>
                  </a:lnTo>
                  <a:lnTo>
                    <a:pt x="48" y="15"/>
                  </a:lnTo>
                  <a:lnTo>
                    <a:pt x="0" y="6"/>
                  </a:lnTo>
                  <a:close/>
                </a:path>
              </a:pathLst>
            </a:custGeom>
            <a:no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56" name="Freeform 355"/>
            <p:cNvSpPr>
              <a:spLocks noChangeAspect="1"/>
            </p:cNvSpPr>
            <p:nvPr/>
          </p:nvSpPr>
          <p:spPr bwMode="auto">
            <a:xfrm>
              <a:off x="8029" y="4206"/>
              <a:ext cx="728" cy="723"/>
            </a:xfrm>
            <a:custGeom>
              <a:avLst/>
              <a:gdLst>
                <a:gd name="T0" fmla="*/ 23 w 1307"/>
                <a:gd name="T1" fmla="*/ 40 h 1466"/>
                <a:gd name="T2" fmla="*/ 20 w 1307"/>
                <a:gd name="T3" fmla="*/ 40 h 1466"/>
                <a:gd name="T4" fmla="*/ 17 w 1307"/>
                <a:gd name="T5" fmla="*/ 40 h 1466"/>
                <a:gd name="T6" fmla="*/ 16 w 1307"/>
                <a:gd name="T7" fmla="*/ 39 h 1466"/>
                <a:gd name="T8" fmla="*/ 12 w 1307"/>
                <a:gd name="T9" fmla="*/ 37 h 1466"/>
                <a:gd name="T10" fmla="*/ 10 w 1307"/>
                <a:gd name="T11" fmla="*/ 38 h 1466"/>
                <a:gd name="T12" fmla="*/ 7 w 1307"/>
                <a:gd name="T13" fmla="*/ 37 h 1466"/>
                <a:gd name="T14" fmla="*/ 7 w 1307"/>
                <a:gd name="T15" fmla="*/ 37 h 1466"/>
                <a:gd name="T16" fmla="*/ 6 w 1307"/>
                <a:gd name="T17" fmla="*/ 34 h 1466"/>
                <a:gd name="T18" fmla="*/ 6 w 1307"/>
                <a:gd name="T19" fmla="*/ 33 h 1466"/>
                <a:gd name="T20" fmla="*/ 5 w 1307"/>
                <a:gd name="T21" fmla="*/ 30 h 1466"/>
                <a:gd name="T22" fmla="*/ 4 w 1307"/>
                <a:gd name="T23" fmla="*/ 28 h 1466"/>
                <a:gd name="T24" fmla="*/ 4 w 1307"/>
                <a:gd name="T25" fmla="*/ 25 h 1466"/>
                <a:gd name="T26" fmla="*/ 4 w 1307"/>
                <a:gd name="T27" fmla="*/ 23 h 1466"/>
                <a:gd name="T28" fmla="*/ 3 w 1307"/>
                <a:gd name="T29" fmla="*/ 21 h 1466"/>
                <a:gd name="T30" fmla="*/ 2 w 1307"/>
                <a:gd name="T31" fmla="*/ 18 h 1466"/>
                <a:gd name="T32" fmla="*/ 2 w 1307"/>
                <a:gd name="T33" fmla="*/ 17 h 1466"/>
                <a:gd name="T34" fmla="*/ 1 w 1307"/>
                <a:gd name="T35" fmla="*/ 13 h 1466"/>
                <a:gd name="T36" fmla="*/ 1 w 1307"/>
                <a:gd name="T37" fmla="*/ 12 h 1466"/>
                <a:gd name="T38" fmla="*/ 1 w 1307"/>
                <a:gd name="T39" fmla="*/ 9 h 1466"/>
                <a:gd name="T40" fmla="*/ 7 w 1307"/>
                <a:gd name="T41" fmla="*/ 8 h 1466"/>
                <a:gd name="T42" fmla="*/ 16 w 1307"/>
                <a:gd name="T43" fmla="*/ 7 h 1466"/>
                <a:gd name="T44" fmla="*/ 21 w 1307"/>
                <a:gd name="T45" fmla="*/ 7 h 1466"/>
                <a:gd name="T46" fmla="*/ 26 w 1307"/>
                <a:gd name="T47" fmla="*/ 7 h 1466"/>
                <a:gd name="T48" fmla="*/ 33 w 1307"/>
                <a:gd name="T49" fmla="*/ 8 h 1466"/>
                <a:gd name="T50" fmla="*/ 39 w 1307"/>
                <a:gd name="T51" fmla="*/ 9 h 1466"/>
                <a:gd name="T52" fmla="*/ 45 w 1307"/>
                <a:gd name="T53" fmla="*/ 7 h 1466"/>
                <a:gd name="T54" fmla="*/ 51 w 1307"/>
                <a:gd name="T55" fmla="*/ 5 h 1466"/>
                <a:gd name="T56" fmla="*/ 58 w 1307"/>
                <a:gd name="T57" fmla="*/ 2 h 1466"/>
                <a:gd name="T58" fmla="*/ 66 w 1307"/>
                <a:gd name="T59" fmla="*/ 1 h 1466"/>
                <a:gd name="T60" fmla="*/ 67 w 1307"/>
                <a:gd name="T61" fmla="*/ 5 h 1466"/>
                <a:gd name="T62" fmla="*/ 67 w 1307"/>
                <a:gd name="T63" fmla="*/ 8 h 1466"/>
                <a:gd name="T64" fmla="*/ 69 w 1307"/>
                <a:gd name="T65" fmla="*/ 11 h 1466"/>
                <a:gd name="T66" fmla="*/ 69 w 1307"/>
                <a:gd name="T67" fmla="*/ 12 h 1466"/>
                <a:gd name="T68" fmla="*/ 70 w 1307"/>
                <a:gd name="T69" fmla="*/ 14 h 1466"/>
                <a:gd name="T70" fmla="*/ 69 w 1307"/>
                <a:gd name="T71" fmla="*/ 15 h 1466"/>
                <a:gd name="T72" fmla="*/ 69 w 1307"/>
                <a:gd name="T73" fmla="*/ 18 h 1466"/>
                <a:gd name="T74" fmla="*/ 70 w 1307"/>
                <a:gd name="T75" fmla="*/ 19 h 1466"/>
                <a:gd name="T76" fmla="*/ 69 w 1307"/>
                <a:gd name="T77" fmla="*/ 21 h 1466"/>
                <a:gd name="T78" fmla="*/ 69 w 1307"/>
                <a:gd name="T79" fmla="*/ 23 h 1466"/>
                <a:gd name="T80" fmla="*/ 69 w 1307"/>
                <a:gd name="T81" fmla="*/ 26 h 1466"/>
                <a:gd name="T82" fmla="*/ 67 w 1307"/>
                <a:gd name="T83" fmla="*/ 27 h 1466"/>
                <a:gd name="T84" fmla="*/ 66 w 1307"/>
                <a:gd name="T85" fmla="*/ 29 h 1466"/>
                <a:gd name="T86" fmla="*/ 62 w 1307"/>
                <a:gd name="T87" fmla="*/ 30 h 1466"/>
                <a:gd name="T88" fmla="*/ 58 w 1307"/>
                <a:gd name="T89" fmla="*/ 32 h 1466"/>
                <a:gd name="T90" fmla="*/ 56 w 1307"/>
                <a:gd name="T91" fmla="*/ 33 h 1466"/>
                <a:gd name="T92" fmla="*/ 56 w 1307"/>
                <a:gd name="T93" fmla="*/ 34 h 1466"/>
                <a:gd name="T94" fmla="*/ 55 w 1307"/>
                <a:gd name="T95" fmla="*/ 36 h 1466"/>
                <a:gd name="T96" fmla="*/ 52 w 1307"/>
                <a:gd name="T97" fmla="*/ 36 h 1466"/>
                <a:gd name="T98" fmla="*/ 51 w 1307"/>
                <a:gd name="T99" fmla="*/ 40 h 1466"/>
                <a:gd name="T100" fmla="*/ 50 w 1307"/>
                <a:gd name="T101" fmla="*/ 40 h 1466"/>
                <a:gd name="T102" fmla="*/ 48 w 1307"/>
                <a:gd name="T103" fmla="*/ 42 h 1466"/>
                <a:gd name="T104" fmla="*/ 44 w 1307"/>
                <a:gd name="T105" fmla="*/ 42 h 1466"/>
                <a:gd name="T106" fmla="*/ 41 w 1307"/>
                <a:gd name="T107" fmla="*/ 41 h 1466"/>
                <a:gd name="T108" fmla="*/ 37 w 1307"/>
                <a:gd name="T109" fmla="*/ 40 h 1466"/>
                <a:gd name="T110" fmla="*/ 33 w 1307"/>
                <a:gd name="T111" fmla="*/ 41 h 1466"/>
                <a:gd name="T112" fmla="*/ 28 w 1307"/>
                <a:gd name="T113" fmla="*/ 41 h 1466"/>
                <a:gd name="T114" fmla="*/ 26 w 1307"/>
                <a:gd name="T115" fmla="*/ 42 h 14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07"/>
                <a:gd name="T175" fmla="*/ 0 h 1466"/>
                <a:gd name="T176" fmla="*/ 1307 w 1307"/>
                <a:gd name="T177" fmla="*/ 1466 h 14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07" h="1466">
                  <a:moveTo>
                    <a:pt x="485" y="1432"/>
                  </a:moveTo>
                  <a:lnTo>
                    <a:pt x="471" y="1430"/>
                  </a:lnTo>
                  <a:lnTo>
                    <a:pt x="435" y="1395"/>
                  </a:lnTo>
                  <a:lnTo>
                    <a:pt x="418" y="1391"/>
                  </a:lnTo>
                  <a:lnTo>
                    <a:pt x="389" y="1390"/>
                  </a:lnTo>
                  <a:lnTo>
                    <a:pt x="374" y="1396"/>
                  </a:lnTo>
                  <a:lnTo>
                    <a:pt x="351" y="1394"/>
                  </a:lnTo>
                  <a:lnTo>
                    <a:pt x="317" y="1382"/>
                  </a:lnTo>
                  <a:lnTo>
                    <a:pt x="317" y="1381"/>
                  </a:lnTo>
                  <a:lnTo>
                    <a:pt x="313" y="1363"/>
                  </a:lnTo>
                  <a:lnTo>
                    <a:pt x="304" y="1346"/>
                  </a:lnTo>
                  <a:lnTo>
                    <a:pt x="297" y="1339"/>
                  </a:lnTo>
                  <a:lnTo>
                    <a:pt x="280" y="1310"/>
                  </a:lnTo>
                  <a:lnTo>
                    <a:pt x="261" y="1304"/>
                  </a:lnTo>
                  <a:lnTo>
                    <a:pt x="225" y="1284"/>
                  </a:lnTo>
                  <a:lnTo>
                    <a:pt x="220" y="1289"/>
                  </a:lnTo>
                  <a:lnTo>
                    <a:pt x="187" y="1303"/>
                  </a:lnTo>
                  <a:lnTo>
                    <a:pt x="186" y="1301"/>
                  </a:lnTo>
                  <a:lnTo>
                    <a:pt x="186" y="1303"/>
                  </a:lnTo>
                  <a:lnTo>
                    <a:pt x="144" y="1279"/>
                  </a:lnTo>
                  <a:lnTo>
                    <a:pt x="136" y="1289"/>
                  </a:lnTo>
                  <a:lnTo>
                    <a:pt x="125" y="1298"/>
                  </a:lnTo>
                  <a:lnTo>
                    <a:pt x="124" y="1290"/>
                  </a:lnTo>
                  <a:lnTo>
                    <a:pt x="121" y="1271"/>
                  </a:lnTo>
                  <a:lnTo>
                    <a:pt x="115" y="1221"/>
                  </a:lnTo>
                  <a:lnTo>
                    <a:pt x="108" y="1160"/>
                  </a:lnTo>
                  <a:lnTo>
                    <a:pt x="107" y="1145"/>
                  </a:lnTo>
                  <a:lnTo>
                    <a:pt x="106" y="1137"/>
                  </a:lnTo>
                  <a:lnTo>
                    <a:pt x="103" y="1120"/>
                  </a:lnTo>
                  <a:lnTo>
                    <a:pt x="102" y="1109"/>
                  </a:lnTo>
                  <a:lnTo>
                    <a:pt x="102" y="1103"/>
                  </a:lnTo>
                  <a:lnTo>
                    <a:pt x="96" y="1058"/>
                  </a:lnTo>
                  <a:lnTo>
                    <a:pt x="91" y="1021"/>
                  </a:lnTo>
                  <a:lnTo>
                    <a:pt x="90" y="1001"/>
                  </a:lnTo>
                  <a:lnTo>
                    <a:pt x="87" y="984"/>
                  </a:lnTo>
                  <a:lnTo>
                    <a:pt x="83" y="953"/>
                  </a:lnTo>
                  <a:lnTo>
                    <a:pt x="83" y="950"/>
                  </a:lnTo>
                  <a:lnTo>
                    <a:pt x="78" y="904"/>
                  </a:lnTo>
                  <a:lnTo>
                    <a:pt x="73" y="855"/>
                  </a:lnTo>
                  <a:lnTo>
                    <a:pt x="71" y="833"/>
                  </a:lnTo>
                  <a:lnTo>
                    <a:pt x="68" y="816"/>
                  </a:lnTo>
                  <a:lnTo>
                    <a:pt x="66" y="794"/>
                  </a:lnTo>
                  <a:lnTo>
                    <a:pt x="61" y="759"/>
                  </a:lnTo>
                  <a:lnTo>
                    <a:pt x="58" y="732"/>
                  </a:lnTo>
                  <a:lnTo>
                    <a:pt x="54" y="711"/>
                  </a:lnTo>
                  <a:lnTo>
                    <a:pt x="49" y="671"/>
                  </a:lnTo>
                  <a:lnTo>
                    <a:pt x="49" y="662"/>
                  </a:lnTo>
                  <a:lnTo>
                    <a:pt x="42" y="614"/>
                  </a:lnTo>
                  <a:lnTo>
                    <a:pt x="39" y="597"/>
                  </a:lnTo>
                  <a:lnTo>
                    <a:pt x="37" y="570"/>
                  </a:lnTo>
                  <a:lnTo>
                    <a:pt x="35" y="566"/>
                  </a:lnTo>
                  <a:lnTo>
                    <a:pt x="29" y="518"/>
                  </a:lnTo>
                  <a:lnTo>
                    <a:pt x="23" y="469"/>
                  </a:lnTo>
                  <a:lnTo>
                    <a:pt x="23" y="461"/>
                  </a:lnTo>
                  <a:lnTo>
                    <a:pt x="18" y="427"/>
                  </a:lnTo>
                  <a:lnTo>
                    <a:pt x="18" y="422"/>
                  </a:lnTo>
                  <a:lnTo>
                    <a:pt x="14" y="402"/>
                  </a:lnTo>
                  <a:lnTo>
                    <a:pt x="9" y="362"/>
                  </a:lnTo>
                  <a:lnTo>
                    <a:pt x="0" y="298"/>
                  </a:lnTo>
                  <a:lnTo>
                    <a:pt x="16" y="295"/>
                  </a:lnTo>
                  <a:lnTo>
                    <a:pt x="96" y="283"/>
                  </a:lnTo>
                  <a:lnTo>
                    <a:pt x="117" y="279"/>
                  </a:lnTo>
                  <a:lnTo>
                    <a:pt x="129" y="277"/>
                  </a:lnTo>
                  <a:lnTo>
                    <a:pt x="177" y="269"/>
                  </a:lnTo>
                  <a:lnTo>
                    <a:pt x="266" y="253"/>
                  </a:lnTo>
                  <a:lnTo>
                    <a:pt x="300" y="247"/>
                  </a:lnTo>
                  <a:lnTo>
                    <a:pt x="347" y="238"/>
                  </a:lnTo>
                  <a:lnTo>
                    <a:pt x="358" y="236"/>
                  </a:lnTo>
                  <a:lnTo>
                    <a:pt x="389" y="230"/>
                  </a:lnTo>
                  <a:lnTo>
                    <a:pt x="413" y="245"/>
                  </a:lnTo>
                  <a:lnTo>
                    <a:pt x="451" y="250"/>
                  </a:lnTo>
                  <a:lnTo>
                    <a:pt x="478" y="260"/>
                  </a:lnTo>
                  <a:lnTo>
                    <a:pt x="530" y="286"/>
                  </a:lnTo>
                  <a:lnTo>
                    <a:pt x="602" y="272"/>
                  </a:lnTo>
                  <a:lnTo>
                    <a:pt x="620" y="291"/>
                  </a:lnTo>
                  <a:lnTo>
                    <a:pt x="645" y="308"/>
                  </a:lnTo>
                  <a:lnTo>
                    <a:pt x="684" y="324"/>
                  </a:lnTo>
                  <a:lnTo>
                    <a:pt x="726" y="300"/>
                  </a:lnTo>
                  <a:lnTo>
                    <a:pt x="752" y="291"/>
                  </a:lnTo>
                  <a:lnTo>
                    <a:pt x="783" y="268"/>
                  </a:lnTo>
                  <a:lnTo>
                    <a:pt x="829" y="252"/>
                  </a:lnTo>
                  <a:lnTo>
                    <a:pt x="858" y="257"/>
                  </a:lnTo>
                  <a:lnTo>
                    <a:pt x="894" y="248"/>
                  </a:lnTo>
                  <a:lnTo>
                    <a:pt x="961" y="181"/>
                  </a:lnTo>
                  <a:lnTo>
                    <a:pt x="981" y="151"/>
                  </a:lnTo>
                  <a:lnTo>
                    <a:pt x="987" y="143"/>
                  </a:lnTo>
                  <a:lnTo>
                    <a:pt x="1086" y="72"/>
                  </a:lnTo>
                  <a:lnTo>
                    <a:pt x="1214" y="0"/>
                  </a:lnTo>
                  <a:lnTo>
                    <a:pt x="1222" y="39"/>
                  </a:lnTo>
                  <a:lnTo>
                    <a:pt x="1225" y="50"/>
                  </a:lnTo>
                  <a:lnTo>
                    <a:pt x="1233" y="100"/>
                  </a:lnTo>
                  <a:lnTo>
                    <a:pt x="1240" y="135"/>
                  </a:lnTo>
                  <a:lnTo>
                    <a:pt x="1247" y="183"/>
                  </a:lnTo>
                  <a:lnTo>
                    <a:pt x="1249" y="187"/>
                  </a:lnTo>
                  <a:lnTo>
                    <a:pt x="1256" y="230"/>
                  </a:lnTo>
                  <a:lnTo>
                    <a:pt x="1262" y="263"/>
                  </a:lnTo>
                  <a:lnTo>
                    <a:pt x="1274" y="324"/>
                  </a:lnTo>
                  <a:lnTo>
                    <a:pt x="1274" y="326"/>
                  </a:lnTo>
                  <a:lnTo>
                    <a:pt x="1283" y="374"/>
                  </a:lnTo>
                  <a:lnTo>
                    <a:pt x="1284" y="384"/>
                  </a:lnTo>
                  <a:lnTo>
                    <a:pt x="1289" y="412"/>
                  </a:lnTo>
                  <a:lnTo>
                    <a:pt x="1292" y="422"/>
                  </a:lnTo>
                  <a:lnTo>
                    <a:pt x="1293" y="431"/>
                  </a:lnTo>
                  <a:lnTo>
                    <a:pt x="1297" y="454"/>
                  </a:lnTo>
                  <a:lnTo>
                    <a:pt x="1302" y="479"/>
                  </a:lnTo>
                  <a:lnTo>
                    <a:pt x="1307" y="512"/>
                  </a:lnTo>
                  <a:lnTo>
                    <a:pt x="1297" y="519"/>
                  </a:lnTo>
                  <a:lnTo>
                    <a:pt x="1278" y="525"/>
                  </a:lnTo>
                  <a:lnTo>
                    <a:pt x="1268" y="542"/>
                  </a:lnTo>
                  <a:lnTo>
                    <a:pt x="1289" y="570"/>
                  </a:lnTo>
                  <a:lnTo>
                    <a:pt x="1293" y="610"/>
                  </a:lnTo>
                  <a:lnTo>
                    <a:pt x="1290" y="612"/>
                  </a:lnTo>
                  <a:lnTo>
                    <a:pt x="1299" y="618"/>
                  </a:lnTo>
                  <a:lnTo>
                    <a:pt x="1302" y="662"/>
                  </a:lnTo>
                  <a:lnTo>
                    <a:pt x="1292" y="695"/>
                  </a:lnTo>
                  <a:lnTo>
                    <a:pt x="1286" y="706"/>
                  </a:lnTo>
                  <a:lnTo>
                    <a:pt x="1286" y="719"/>
                  </a:lnTo>
                  <a:lnTo>
                    <a:pt x="1286" y="756"/>
                  </a:lnTo>
                  <a:lnTo>
                    <a:pt x="1286" y="781"/>
                  </a:lnTo>
                  <a:lnTo>
                    <a:pt x="1274" y="802"/>
                  </a:lnTo>
                  <a:lnTo>
                    <a:pt x="1273" y="830"/>
                  </a:lnTo>
                  <a:lnTo>
                    <a:pt x="1266" y="871"/>
                  </a:lnTo>
                  <a:lnTo>
                    <a:pt x="1278" y="881"/>
                  </a:lnTo>
                  <a:lnTo>
                    <a:pt x="1271" y="919"/>
                  </a:lnTo>
                  <a:lnTo>
                    <a:pt x="1270" y="919"/>
                  </a:lnTo>
                  <a:lnTo>
                    <a:pt x="1252" y="930"/>
                  </a:lnTo>
                  <a:lnTo>
                    <a:pt x="1238" y="948"/>
                  </a:lnTo>
                  <a:lnTo>
                    <a:pt x="1228" y="960"/>
                  </a:lnTo>
                  <a:lnTo>
                    <a:pt x="1217" y="978"/>
                  </a:lnTo>
                  <a:lnTo>
                    <a:pt x="1209" y="996"/>
                  </a:lnTo>
                  <a:lnTo>
                    <a:pt x="1175" y="1029"/>
                  </a:lnTo>
                  <a:lnTo>
                    <a:pt x="1163" y="1036"/>
                  </a:lnTo>
                  <a:lnTo>
                    <a:pt x="1143" y="1053"/>
                  </a:lnTo>
                  <a:lnTo>
                    <a:pt x="1102" y="1046"/>
                  </a:lnTo>
                  <a:lnTo>
                    <a:pt x="1088" y="1090"/>
                  </a:lnTo>
                  <a:lnTo>
                    <a:pt x="1052" y="1104"/>
                  </a:lnTo>
                  <a:lnTo>
                    <a:pt x="1045" y="1120"/>
                  </a:lnTo>
                  <a:lnTo>
                    <a:pt x="1040" y="1131"/>
                  </a:lnTo>
                  <a:lnTo>
                    <a:pt x="1039" y="1135"/>
                  </a:lnTo>
                  <a:lnTo>
                    <a:pt x="1042" y="1141"/>
                  </a:lnTo>
                  <a:lnTo>
                    <a:pt x="1045" y="1155"/>
                  </a:lnTo>
                  <a:lnTo>
                    <a:pt x="1047" y="1166"/>
                  </a:lnTo>
                  <a:lnTo>
                    <a:pt x="1039" y="1228"/>
                  </a:lnTo>
                  <a:lnTo>
                    <a:pt x="1021" y="1255"/>
                  </a:lnTo>
                  <a:lnTo>
                    <a:pt x="1011" y="1257"/>
                  </a:lnTo>
                  <a:lnTo>
                    <a:pt x="975" y="1205"/>
                  </a:lnTo>
                  <a:lnTo>
                    <a:pt x="962" y="1218"/>
                  </a:lnTo>
                  <a:lnTo>
                    <a:pt x="949" y="1236"/>
                  </a:lnTo>
                  <a:lnTo>
                    <a:pt x="934" y="1320"/>
                  </a:lnTo>
                  <a:lnTo>
                    <a:pt x="948" y="1367"/>
                  </a:lnTo>
                  <a:lnTo>
                    <a:pt x="937" y="1382"/>
                  </a:lnTo>
                  <a:lnTo>
                    <a:pt x="927" y="1381"/>
                  </a:lnTo>
                  <a:lnTo>
                    <a:pt x="925" y="1382"/>
                  </a:lnTo>
                  <a:lnTo>
                    <a:pt x="917" y="1390"/>
                  </a:lnTo>
                  <a:lnTo>
                    <a:pt x="917" y="1421"/>
                  </a:lnTo>
                  <a:lnTo>
                    <a:pt x="899" y="1451"/>
                  </a:lnTo>
                  <a:lnTo>
                    <a:pt x="862" y="1464"/>
                  </a:lnTo>
                  <a:lnTo>
                    <a:pt x="833" y="1466"/>
                  </a:lnTo>
                  <a:lnTo>
                    <a:pt x="821" y="1445"/>
                  </a:lnTo>
                  <a:lnTo>
                    <a:pt x="807" y="1437"/>
                  </a:lnTo>
                  <a:lnTo>
                    <a:pt x="779" y="1420"/>
                  </a:lnTo>
                  <a:lnTo>
                    <a:pt x="757" y="1419"/>
                  </a:lnTo>
                  <a:lnTo>
                    <a:pt x="742" y="1400"/>
                  </a:lnTo>
                  <a:lnTo>
                    <a:pt x="728" y="1353"/>
                  </a:lnTo>
                  <a:lnTo>
                    <a:pt x="683" y="1370"/>
                  </a:lnTo>
                  <a:lnTo>
                    <a:pt x="655" y="1413"/>
                  </a:lnTo>
                  <a:lnTo>
                    <a:pt x="627" y="1415"/>
                  </a:lnTo>
                  <a:lnTo>
                    <a:pt x="619" y="1421"/>
                  </a:lnTo>
                  <a:lnTo>
                    <a:pt x="614" y="1430"/>
                  </a:lnTo>
                  <a:lnTo>
                    <a:pt x="584" y="1409"/>
                  </a:lnTo>
                  <a:lnTo>
                    <a:pt x="535" y="1400"/>
                  </a:lnTo>
                  <a:lnTo>
                    <a:pt x="507" y="1413"/>
                  </a:lnTo>
                  <a:lnTo>
                    <a:pt x="504" y="1430"/>
                  </a:lnTo>
                  <a:lnTo>
                    <a:pt x="491" y="1434"/>
                  </a:lnTo>
                  <a:lnTo>
                    <a:pt x="487" y="1433"/>
                  </a:lnTo>
                  <a:lnTo>
                    <a:pt x="485" y="1432"/>
                  </a:lnTo>
                  <a:close/>
                </a:path>
              </a:pathLst>
            </a:custGeom>
            <a:solidFill>
              <a:schemeClr val="tx2">
                <a:lumMod val="60000"/>
                <a:lumOff val="40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57" name="Freeform 356"/>
            <p:cNvSpPr>
              <a:spLocks noChangeAspect="1"/>
            </p:cNvSpPr>
            <p:nvPr/>
          </p:nvSpPr>
          <p:spPr bwMode="auto">
            <a:xfrm>
              <a:off x="7238" y="5252"/>
              <a:ext cx="1479" cy="464"/>
            </a:xfrm>
            <a:custGeom>
              <a:avLst/>
              <a:gdLst>
                <a:gd name="T0" fmla="*/ 15 w 2660"/>
                <a:gd name="T1" fmla="*/ 9 h 941"/>
                <a:gd name="T2" fmla="*/ 11 w 2660"/>
                <a:gd name="T3" fmla="*/ 10 h 941"/>
                <a:gd name="T4" fmla="*/ 8 w 2660"/>
                <a:gd name="T5" fmla="*/ 13 h 941"/>
                <a:gd name="T6" fmla="*/ 8 w 2660"/>
                <a:gd name="T7" fmla="*/ 16 h 941"/>
                <a:gd name="T8" fmla="*/ 7 w 2660"/>
                <a:gd name="T9" fmla="*/ 18 h 941"/>
                <a:gd name="T10" fmla="*/ 2 w 2660"/>
                <a:gd name="T11" fmla="*/ 22 h 941"/>
                <a:gd name="T12" fmla="*/ 3 w 2660"/>
                <a:gd name="T13" fmla="*/ 23 h 941"/>
                <a:gd name="T14" fmla="*/ 5 w 2660"/>
                <a:gd name="T15" fmla="*/ 27 h 941"/>
                <a:gd name="T16" fmla="*/ 13 w 2660"/>
                <a:gd name="T17" fmla="*/ 27 h 941"/>
                <a:gd name="T18" fmla="*/ 18 w 2660"/>
                <a:gd name="T19" fmla="*/ 27 h 941"/>
                <a:gd name="T20" fmla="*/ 22 w 2660"/>
                <a:gd name="T21" fmla="*/ 27 h 941"/>
                <a:gd name="T22" fmla="*/ 26 w 2660"/>
                <a:gd name="T23" fmla="*/ 26 h 941"/>
                <a:gd name="T24" fmla="*/ 33 w 2660"/>
                <a:gd name="T25" fmla="*/ 26 h 941"/>
                <a:gd name="T26" fmla="*/ 36 w 2660"/>
                <a:gd name="T27" fmla="*/ 26 h 941"/>
                <a:gd name="T28" fmla="*/ 45 w 2660"/>
                <a:gd name="T29" fmla="*/ 26 h 941"/>
                <a:gd name="T30" fmla="*/ 53 w 2660"/>
                <a:gd name="T31" fmla="*/ 25 h 941"/>
                <a:gd name="T32" fmla="*/ 59 w 2660"/>
                <a:gd name="T33" fmla="*/ 25 h 941"/>
                <a:gd name="T34" fmla="*/ 67 w 2660"/>
                <a:gd name="T35" fmla="*/ 24 h 941"/>
                <a:gd name="T36" fmla="*/ 72 w 2660"/>
                <a:gd name="T37" fmla="*/ 24 h 941"/>
                <a:gd name="T38" fmla="*/ 80 w 2660"/>
                <a:gd name="T39" fmla="*/ 24 h 941"/>
                <a:gd name="T40" fmla="*/ 84 w 2660"/>
                <a:gd name="T41" fmla="*/ 23 h 941"/>
                <a:gd name="T42" fmla="*/ 86 w 2660"/>
                <a:gd name="T43" fmla="*/ 23 h 941"/>
                <a:gd name="T44" fmla="*/ 93 w 2660"/>
                <a:gd name="T45" fmla="*/ 23 h 941"/>
                <a:gd name="T46" fmla="*/ 95 w 2660"/>
                <a:gd name="T47" fmla="*/ 22 h 941"/>
                <a:gd name="T48" fmla="*/ 102 w 2660"/>
                <a:gd name="T49" fmla="*/ 22 h 941"/>
                <a:gd name="T50" fmla="*/ 102 w 2660"/>
                <a:gd name="T51" fmla="*/ 19 h 941"/>
                <a:gd name="T52" fmla="*/ 106 w 2660"/>
                <a:gd name="T53" fmla="*/ 17 h 941"/>
                <a:gd name="T54" fmla="*/ 110 w 2660"/>
                <a:gd name="T55" fmla="*/ 15 h 941"/>
                <a:gd name="T56" fmla="*/ 117 w 2660"/>
                <a:gd name="T57" fmla="*/ 13 h 941"/>
                <a:gd name="T58" fmla="*/ 122 w 2660"/>
                <a:gd name="T59" fmla="*/ 11 h 941"/>
                <a:gd name="T60" fmla="*/ 125 w 2660"/>
                <a:gd name="T61" fmla="*/ 8 h 941"/>
                <a:gd name="T62" fmla="*/ 129 w 2660"/>
                <a:gd name="T63" fmla="*/ 8 h 941"/>
                <a:gd name="T64" fmla="*/ 131 w 2660"/>
                <a:gd name="T65" fmla="*/ 7 h 941"/>
                <a:gd name="T66" fmla="*/ 135 w 2660"/>
                <a:gd name="T67" fmla="*/ 6 h 941"/>
                <a:gd name="T68" fmla="*/ 138 w 2660"/>
                <a:gd name="T69" fmla="*/ 4 h 941"/>
                <a:gd name="T70" fmla="*/ 141 w 2660"/>
                <a:gd name="T71" fmla="*/ 2 h 941"/>
                <a:gd name="T72" fmla="*/ 140 w 2660"/>
                <a:gd name="T73" fmla="*/ 0 h 941"/>
                <a:gd name="T74" fmla="*/ 133 w 2660"/>
                <a:gd name="T75" fmla="*/ 1 h 941"/>
                <a:gd name="T76" fmla="*/ 131 w 2660"/>
                <a:gd name="T77" fmla="*/ 1 h 941"/>
                <a:gd name="T78" fmla="*/ 126 w 2660"/>
                <a:gd name="T79" fmla="*/ 1 h 941"/>
                <a:gd name="T80" fmla="*/ 121 w 2660"/>
                <a:gd name="T81" fmla="*/ 2 h 941"/>
                <a:gd name="T82" fmla="*/ 111 w 2660"/>
                <a:gd name="T83" fmla="*/ 2 h 941"/>
                <a:gd name="T84" fmla="*/ 108 w 2660"/>
                <a:gd name="T85" fmla="*/ 3 h 941"/>
                <a:gd name="T86" fmla="*/ 102 w 2660"/>
                <a:gd name="T87" fmla="*/ 3 h 941"/>
                <a:gd name="T88" fmla="*/ 98 w 2660"/>
                <a:gd name="T89" fmla="*/ 4 h 941"/>
                <a:gd name="T90" fmla="*/ 90 w 2660"/>
                <a:gd name="T91" fmla="*/ 4 h 941"/>
                <a:gd name="T92" fmla="*/ 87 w 2660"/>
                <a:gd name="T93" fmla="*/ 4 h 941"/>
                <a:gd name="T94" fmla="*/ 81 w 2660"/>
                <a:gd name="T95" fmla="*/ 4 h 941"/>
                <a:gd name="T96" fmla="*/ 78 w 2660"/>
                <a:gd name="T97" fmla="*/ 5 h 941"/>
                <a:gd name="T98" fmla="*/ 71 w 2660"/>
                <a:gd name="T99" fmla="*/ 5 h 941"/>
                <a:gd name="T100" fmla="*/ 66 w 2660"/>
                <a:gd name="T101" fmla="*/ 5 h 941"/>
                <a:gd name="T102" fmla="*/ 61 w 2660"/>
                <a:gd name="T103" fmla="*/ 5 h 941"/>
                <a:gd name="T104" fmla="*/ 58 w 2660"/>
                <a:gd name="T105" fmla="*/ 6 h 941"/>
                <a:gd name="T106" fmla="*/ 52 w 2660"/>
                <a:gd name="T107" fmla="*/ 6 h 941"/>
                <a:gd name="T108" fmla="*/ 47 w 2660"/>
                <a:gd name="T109" fmla="*/ 6 h 941"/>
                <a:gd name="T110" fmla="*/ 41 w 2660"/>
                <a:gd name="T111" fmla="*/ 7 h 941"/>
                <a:gd name="T112" fmla="*/ 35 w 2660"/>
                <a:gd name="T113" fmla="*/ 7 h 941"/>
                <a:gd name="T114" fmla="*/ 30 w 2660"/>
                <a:gd name="T115" fmla="*/ 9 h 941"/>
                <a:gd name="T116" fmla="*/ 27 w 2660"/>
                <a:gd name="T117" fmla="*/ 9 h 9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660"/>
                <a:gd name="T178" fmla="*/ 0 h 941"/>
                <a:gd name="T179" fmla="*/ 2660 w 2660"/>
                <a:gd name="T180" fmla="*/ 941 h 9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660" h="941">
                  <a:moveTo>
                    <a:pt x="426" y="320"/>
                  </a:moveTo>
                  <a:lnTo>
                    <a:pt x="424" y="321"/>
                  </a:lnTo>
                  <a:lnTo>
                    <a:pt x="381" y="325"/>
                  </a:lnTo>
                  <a:lnTo>
                    <a:pt x="279" y="330"/>
                  </a:lnTo>
                  <a:lnTo>
                    <a:pt x="263" y="332"/>
                  </a:lnTo>
                  <a:lnTo>
                    <a:pt x="242" y="336"/>
                  </a:lnTo>
                  <a:lnTo>
                    <a:pt x="220" y="339"/>
                  </a:lnTo>
                  <a:lnTo>
                    <a:pt x="203" y="340"/>
                  </a:lnTo>
                  <a:lnTo>
                    <a:pt x="215" y="387"/>
                  </a:lnTo>
                  <a:lnTo>
                    <a:pt x="207" y="402"/>
                  </a:lnTo>
                  <a:lnTo>
                    <a:pt x="210" y="436"/>
                  </a:lnTo>
                  <a:lnTo>
                    <a:pt x="160" y="440"/>
                  </a:lnTo>
                  <a:lnTo>
                    <a:pt x="184" y="464"/>
                  </a:lnTo>
                  <a:lnTo>
                    <a:pt x="196" y="485"/>
                  </a:lnTo>
                  <a:lnTo>
                    <a:pt x="188" y="493"/>
                  </a:lnTo>
                  <a:lnTo>
                    <a:pt x="156" y="537"/>
                  </a:lnTo>
                  <a:lnTo>
                    <a:pt x="156" y="538"/>
                  </a:lnTo>
                  <a:lnTo>
                    <a:pt x="186" y="572"/>
                  </a:lnTo>
                  <a:lnTo>
                    <a:pt x="154" y="575"/>
                  </a:lnTo>
                  <a:lnTo>
                    <a:pt x="118" y="637"/>
                  </a:lnTo>
                  <a:lnTo>
                    <a:pt x="113" y="721"/>
                  </a:lnTo>
                  <a:lnTo>
                    <a:pt x="84" y="715"/>
                  </a:lnTo>
                  <a:lnTo>
                    <a:pt x="70" y="739"/>
                  </a:lnTo>
                  <a:lnTo>
                    <a:pt x="42" y="766"/>
                  </a:lnTo>
                  <a:lnTo>
                    <a:pt x="32" y="788"/>
                  </a:lnTo>
                  <a:lnTo>
                    <a:pt x="44" y="790"/>
                  </a:lnTo>
                  <a:lnTo>
                    <a:pt x="47" y="774"/>
                  </a:lnTo>
                  <a:lnTo>
                    <a:pt x="60" y="795"/>
                  </a:lnTo>
                  <a:lnTo>
                    <a:pt x="69" y="886"/>
                  </a:lnTo>
                  <a:lnTo>
                    <a:pt x="50" y="884"/>
                  </a:lnTo>
                  <a:lnTo>
                    <a:pt x="0" y="941"/>
                  </a:lnTo>
                  <a:lnTo>
                    <a:pt x="99" y="935"/>
                  </a:lnTo>
                  <a:lnTo>
                    <a:pt x="146" y="932"/>
                  </a:lnTo>
                  <a:lnTo>
                    <a:pt x="188" y="929"/>
                  </a:lnTo>
                  <a:lnTo>
                    <a:pt x="213" y="926"/>
                  </a:lnTo>
                  <a:lnTo>
                    <a:pt x="246" y="925"/>
                  </a:lnTo>
                  <a:lnTo>
                    <a:pt x="273" y="922"/>
                  </a:lnTo>
                  <a:lnTo>
                    <a:pt x="306" y="920"/>
                  </a:lnTo>
                  <a:lnTo>
                    <a:pt x="324" y="918"/>
                  </a:lnTo>
                  <a:lnTo>
                    <a:pt x="339" y="917"/>
                  </a:lnTo>
                  <a:lnTo>
                    <a:pt x="356" y="916"/>
                  </a:lnTo>
                  <a:lnTo>
                    <a:pt x="386" y="915"/>
                  </a:lnTo>
                  <a:lnTo>
                    <a:pt x="401" y="913"/>
                  </a:lnTo>
                  <a:lnTo>
                    <a:pt x="414" y="912"/>
                  </a:lnTo>
                  <a:lnTo>
                    <a:pt x="420" y="912"/>
                  </a:lnTo>
                  <a:lnTo>
                    <a:pt x="445" y="908"/>
                  </a:lnTo>
                  <a:lnTo>
                    <a:pt x="477" y="906"/>
                  </a:lnTo>
                  <a:lnTo>
                    <a:pt x="488" y="906"/>
                  </a:lnTo>
                  <a:lnTo>
                    <a:pt x="517" y="903"/>
                  </a:lnTo>
                  <a:lnTo>
                    <a:pt x="547" y="899"/>
                  </a:lnTo>
                  <a:lnTo>
                    <a:pt x="617" y="894"/>
                  </a:lnTo>
                  <a:lnTo>
                    <a:pt x="619" y="894"/>
                  </a:lnTo>
                  <a:lnTo>
                    <a:pt x="623" y="893"/>
                  </a:lnTo>
                  <a:lnTo>
                    <a:pt x="660" y="891"/>
                  </a:lnTo>
                  <a:lnTo>
                    <a:pt x="675" y="889"/>
                  </a:lnTo>
                  <a:lnTo>
                    <a:pt x="675" y="886"/>
                  </a:lnTo>
                  <a:lnTo>
                    <a:pt x="674" y="884"/>
                  </a:lnTo>
                  <a:lnTo>
                    <a:pt x="744" y="878"/>
                  </a:lnTo>
                  <a:lnTo>
                    <a:pt x="770" y="877"/>
                  </a:lnTo>
                  <a:lnTo>
                    <a:pt x="842" y="870"/>
                  </a:lnTo>
                  <a:lnTo>
                    <a:pt x="864" y="868"/>
                  </a:lnTo>
                  <a:lnTo>
                    <a:pt x="939" y="862"/>
                  </a:lnTo>
                  <a:lnTo>
                    <a:pt x="979" y="858"/>
                  </a:lnTo>
                  <a:lnTo>
                    <a:pt x="988" y="858"/>
                  </a:lnTo>
                  <a:lnTo>
                    <a:pt x="989" y="858"/>
                  </a:lnTo>
                  <a:lnTo>
                    <a:pt x="992" y="858"/>
                  </a:lnTo>
                  <a:lnTo>
                    <a:pt x="1083" y="850"/>
                  </a:lnTo>
                  <a:lnTo>
                    <a:pt x="1104" y="849"/>
                  </a:lnTo>
                  <a:lnTo>
                    <a:pt x="1112" y="848"/>
                  </a:lnTo>
                  <a:lnTo>
                    <a:pt x="1128" y="846"/>
                  </a:lnTo>
                  <a:lnTo>
                    <a:pt x="1219" y="836"/>
                  </a:lnTo>
                  <a:lnTo>
                    <a:pt x="1260" y="831"/>
                  </a:lnTo>
                  <a:lnTo>
                    <a:pt x="1277" y="830"/>
                  </a:lnTo>
                  <a:lnTo>
                    <a:pt x="1280" y="830"/>
                  </a:lnTo>
                  <a:lnTo>
                    <a:pt x="1292" y="829"/>
                  </a:lnTo>
                  <a:lnTo>
                    <a:pt x="1359" y="821"/>
                  </a:lnTo>
                  <a:lnTo>
                    <a:pt x="1419" y="815"/>
                  </a:lnTo>
                  <a:lnTo>
                    <a:pt x="1430" y="814"/>
                  </a:lnTo>
                  <a:lnTo>
                    <a:pt x="1498" y="807"/>
                  </a:lnTo>
                  <a:lnTo>
                    <a:pt x="1504" y="806"/>
                  </a:lnTo>
                  <a:lnTo>
                    <a:pt x="1539" y="802"/>
                  </a:lnTo>
                  <a:lnTo>
                    <a:pt x="1547" y="802"/>
                  </a:lnTo>
                  <a:lnTo>
                    <a:pt x="1578" y="798"/>
                  </a:lnTo>
                  <a:lnTo>
                    <a:pt x="1581" y="797"/>
                  </a:lnTo>
                  <a:lnTo>
                    <a:pt x="1598" y="795"/>
                  </a:lnTo>
                  <a:lnTo>
                    <a:pt x="1613" y="793"/>
                  </a:lnTo>
                  <a:lnTo>
                    <a:pt x="1618" y="792"/>
                  </a:lnTo>
                  <a:lnTo>
                    <a:pt x="1621" y="792"/>
                  </a:lnTo>
                  <a:lnTo>
                    <a:pt x="1704" y="781"/>
                  </a:lnTo>
                  <a:lnTo>
                    <a:pt x="1705" y="781"/>
                  </a:lnTo>
                  <a:lnTo>
                    <a:pt x="1723" y="778"/>
                  </a:lnTo>
                  <a:lnTo>
                    <a:pt x="1748" y="774"/>
                  </a:lnTo>
                  <a:lnTo>
                    <a:pt x="1758" y="773"/>
                  </a:lnTo>
                  <a:lnTo>
                    <a:pt x="1768" y="772"/>
                  </a:lnTo>
                  <a:lnTo>
                    <a:pt x="1777" y="771"/>
                  </a:lnTo>
                  <a:lnTo>
                    <a:pt x="1790" y="769"/>
                  </a:lnTo>
                  <a:lnTo>
                    <a:pt x="1819" y="766"/>
                  </a:lnTo>
                  <a:lnTo>
                    <a:pt x="1863" y="759"/>
                  </a:lnTo>
                  <a:lnTo>
                    <a:pt x="1897" y="755"/>
                  </a:lnTo>
                  <a:lnTo>
                    <a:pt x="1914" y="753"/>
                  </a:lnTo>
                  <a:lnTo>
                    <a:pt x="1914" y="748"/>
                  </a:lnTo>
                  <a:lnTo>
                    <a:pt x="1912" y="699"/>
                  </a:lnTo>
                  <a:lnTo>
                    <a:pt x="1912" y="667"/>
                  </a:lnTo>
                  <a:lnTo>
                    <a:pt x="1922" y="648"/>
                  </a:lnTo>
                  <a:lnTo>
                    <a:pt x="1973" y="642"/>
                  </a:lnTo>
                  <a:lnTo>
                    <a:pt x="1991" y="623"/>
                  </a:lnTo>
                  <a:lnTo>
                    <a:pt x="1993" y="590"/>
                  </a:lnTo>
                  <a:lnTo>
                    <a:pt x="1993" y="570"/>
                  </a:lnTo>
                  <a:lnTo>
                    <a:pt x="2003" y="553"/>
                  </a:lnTo>
                  <a:lnTo>
                    <a:pt x="2006" y="555"/>
                  </a:lnTo>
                  <a:lnTo>
                    <a:pt x="2027" y="528"/>
                  </a:lnTo>
                  <a:lnTo>
                    <a:pt x="2064" y="505"/>
                  </a:lnTo>
                  <a:lnTo>
                    <a:pt x="2092" y="499"/>
                  </a:lnTo>
                  <a:lnTo>
                    <a:pt x="2102" y="498"/>
                  </a:lnTo>
                  <a:lnTo>
                    <a:pt x="2143" y="494"/>
                  </a:lnTo>
                  <a:lnTo>
                    <a:pt x="2213" y="432"/>
                  </a:lnTo>
                  <a:lnTo>
                    <a:pt x="2211" y="424"/>
                  </a:lnTo>
                  <a:lnTo>
                    <a:pt x="2249" y="398"/>
                  </a:lnTo>
                  <a:lnTo>
                    <a:pt x="2289" y="389"/>
                  </a:lnTo>
                  <a:lnTo>
                    <a:pt x="2300" y="382"/>
                  </a:lnTo>
                  <a:lnTo>
                    <a:pt x="2312" y="344"/>
                  </a:lnTo>
                  <a:lnTo>
                    <a:pt x="2312" y="341"/>
                  </a:lnTo>
                  <a:lnTo>
                    <a:pt x="2310" y="318"/>
                  </a:lnTo>
                  <a:lnTo>
                    <a:pt x="2345" y="292"/>
                  </a:lnTo>
                  <a:lnTo>
                    <a:pt x="2390" y="262"/>
                  </a:lnTo>
                  <a:lnTo>
                    <a:pt x="2397" y="268"/>
                  </a:lnTo>
                  <a:lnTo>
                    <a:pt x="2396" y="284"/>
                  </a:lnTo>
                  <a:lnTo>
                    <a:pt x="2431" y="287"/>
                  </a:lnTo>
                  <a:lnTo>
                    <a:pt x="2432" y="286"/>
                  </a:lnTo>
                  <a:lnTo>
                    <a:pt x="2444" y="273"/>
                  </a:lnTo>
                  <a:lnTo>
                    <a:pt x="2454" y="246"/>
                  </a:lnTo>
                  <a:lnTo>
                    <a:pt x="2465" y="231"/>
                  </a:lnTo>
                  <a:lnTo>
                    <a:pt x="2502" y="215"/>
                  </a:lnTo>
                  <a:lnTo>
                    <a:pt x="2509" y="205"/>
                  </a:lnTo>
                  <a:lnTo>
                    <a:pt x="2538" y="212"/>
                  </a:lnTo>
                  <a:lnTo>
                    <a:pt x="2542" y="220"/>
                  </a:lnTo>
                  <a:lnTo>
                    <a:pt x="2557" y="217"/>
                  </a:lnTo>
                  <a:lnTo>
                    <a:pt x="2564" y="208"/>
                  </a:lnTo>
                  <a:lnTo>
                    <a:pt x="2573" y="207"/>
                  </a:lnTo>
                  <a:lnTo>
                    <a:pt x="2593" y="148"/>
                  </a:lnTo>
                  <a:lnTo>
                    <a:pt x="2597" y="139"/>
                  </a:lnTo>
                  <a:lnTo>
                    <a:pt x="2608" y="125"/>
                  </a:lnTo>
                  <a:lnTo>
                    <a:pt x="2646" y="111"/>
                  </a:lnTo>
                  <a:lnTo>
                    <a:pt x="2648" y="90"/>
                  </a:lnTo>
                  <a:lnTo>
                    <a:pt x="2651" y="45"/>
                  </a:lnTo>
                  <a:lnTo>
                    <a:pt x="2652" y="11"/>
                  </a:lnTo>
                  <a:lnTo>
                    <a:pt x="2660" y="0"/>
                  </a:lnTo>
                  <a:lnTo>
                    <a:pt x="2628" y="5"/>
                  </a:lnTo>
                  <a:lnTo>
                    <a:pt x="2604" y="9"/>
                  </a:lnTo>
                  <a:lnTo>
                    <a:pt x="2574" y="13"/>
                  </a:lnTo>
                  <a:lnTo>
                    <a:pt x="2573" y="21"/>
                  </a:lnTo>
                  <a:lnTo>
                    <a:pt x="2506" y="32"/>
                  </a:lnTo>
                  <a:lnTo>
                    <a:pt x="2497" y="34"/>
                  </a:lnTo>
                  <a:lnTo>
                    <a:pt x="2485" y="35"/>
                  </a:lnTo>
                  <a:lnTo>
                    <a:pt x="2475" y="37"/>
                  </a:lnTo>
                  <a:lnTo>
                    <a:pt x="2474" y="37"/>
                  </a:lnTo>
                  <a:lnTo>
                    <a:pt x="2460" y="39"/>
                  </a:lnTo>
                  <a:lnTo>
                    <a:pt x="2435" y="43"/>
                  </a:lnTo>
                  <a:lnTo>
                    <a:pt x="2396" y="49"/>
                  </a:lnTo>
                  <a:lnTo>
                    <a:pt x="2363" y="54"/>
                  </a:lnTo>
                  <a:lnTo>
                    <a:pt x="2358" y="56"/>
                  </a:lnTo>
                  <a:lnTo>
                    <a:pt x="2347" y="57"/>
                  </a:lnTo>
                  <a:lnTo>
                    <a:pt x="2294" y="66"/>
                  </a:lnTo>
                  <a:lnTo>
                    <a:pt x="2280" y="68"/>
                  </a:lnTo>
                  <a:lnTo>
                    <a:pt x="2246" y="73"/>
                  </a:lnTo>
                  <a:lnTo>
                    <a:pt x="2160" y="86"/>
                  </a:lnTo>
                  <a:lnTo>
                    <a:pt x="2155" y="85"/>
                  </a:lnTo>
                  <a:lnTo>
                    <a:pt x="2094" y="93"/>
                  </a:lnTo>
                  <a:lnTo>
                    <a:pt x="2047" y="100"/>
                  </a:lnTo>
                  <a:lnTo>
                    <a:pt x="2040" y="100"/>
                  </a:lnTo>
                  <a:lnTo>
                    <a:pt x="2031" y="101"/>
                  </a:lnTo>
                  <a:lnTo>
                    <a:pt x="2027" y="109"/>
                  </a:lnTo>
                  <a:lnTo>
                    <a:pt x="1997" y="112"/>
                  </a:lnTo>
                  <a:lnTo>
                    <a:pt x="1953" y="117"/>
                  </a:lnTo>
                  <a:lnTo>
                    <a:pt x="1930" y="120"/>
                  </a:lnTo>
                  <a:lnTo>
                    <a:pt x="1927" y="120"/>
                  </a:lnTo>
                  <a:lnTo>
                    <a:pt x="1905" y="123"/>
                  </a:lnTo>
                  <a:lnTo>
                    <a:pt x="1864" y="128"/>
                  </a:lnTo>
                  <a:lnTo>
                    <a:pt x="1859" y="129"/>
                  </a:lnTo>
                  <a:lnTo>
                    <a:pt x="1855" y="129"/>
                  </a:lnTo>
                  <a:lnTo>
                    <a:pt x="1849" y="130"/>
                  </a:lnTo>
                  <a:lnTo>
                    <a:pt x="1792" y="136"/>
                  </a:lnTo>
                  <a:lnTo>
                    <a:pt x="1761" y="140"/>
                  </a:lnTo>
                  <a:lnTo>
                    <a:pt x="1688" y="147"/>
                  </a:lnTo>
                  <a:lnTo>
                    <a:pt x="1685" y="148"/>
                  </a:lnTo>
                  <a:lnTo>
                    <a:pt x="1657" y="149"/>
                  </a:lnTo>
                  <a:lnTo>
                    <a:pt x="1636" y="150"/>
                  </a:lnTo>
                  <a:lnTo>
                    <a:pt x="1626" y="150"/>
                  </a:lnTo>
                  <a:lnTo>
                    <a:pt x="1618" y="150"/>
                  </a:lnTo>
                  <a:lnTo>
                    <a:pt x="1579" y="153"/>
                  </a:lnTo>
                  <a:lnTo>
                    <a:pt x="1531" y="158"/>
                  </a:lnTo>
                  <a:lnTo>
                    <a:pt x="1526" y="158"/>
                  </a:lnTo>
                  <a:lnTo>
                    <a:pt x="1525" y="159"/>
                  </a:lnTo>
                  <a:lnTo>
                    <a:pt x="1513" y="162"/>
                  </a:lnTo>
                  <a:lnTo>
                    <a:pt x="1482" y="167"/>
                  </a:lnTo>
                  <a:lnTo>
                    <a:pt x="1462" y="171"/>
                  </a:lnTo>
                  <a:lnTo>
                    <a:pt x="1422" y="174"/>
                  </a:lnTo>
                  <a:lnTo>
                    <a:pt x="1372" y="179"/>
                  </a:lnTo>
                  <a:lnTo>
                    <a:pt x="1359" y="181"/>
                  </a:lnTo>
                  <a:lnTo>
                    <a:pt x="1337" y="182"/>
                  </a:lnTo>
                  <a:lnTo>
                    <a:pt x="1314" y="183"/>
                  </a:lnTo>
                  <a:lnTo>
                    <a:pt x="1305" y="183"/>
                  </a:lnTo>
                  <a:lnTo>
                    <a:pt x="1266" y="186"/>
                  </a:lnTo>
                  <a:lnTo>
                    <a:pt x="1241" y="187"/>
                  </a:lnTo>
                  <a:lnTo>
                    <a:pt x="1213" y="188"/>
                  </a:lnTo>
                  <a:lnTo>
                    <a:pt x="1200" y="188"/>
                  </a:lnTo>
                  <a:lnTo>
                    <a:pt x="1176" y="189"/>
                  </a:lnTo>
                  <a:lnTo>
                    <a:pt x="1148" y="192"/>
                  </a:lnTo>
                  <a:lnTo>
                    <a:pt x="1133" y="197"/>
                  </a:lnTo>
                  <a:lnTo>
                    <a:pt x="1129" y="202"/>
                  </a:lnTo>
                  <a:lnTo>
                    <a:pt x="1121" y="196"/>
                  </a:lnTo>
                  <a:lnTo>
                    <a:pt x="1087" y="200"/>
                  </a:lnTo>
                  <a:lnTo>
                    <a:pt x="1066" y="202"/>
                  </a:lnTo>
                  <a:lnTo>
                    <a:pt x="1045" y="206"/>
                  </a:lnTo>
                  <a:lnTo>
                    <a:pt x="1032" y="207"/>
                  </a:lnTo>
                  <a:lnTo>
                    <a:pt x="974" y="215"/>
                  </a:lnTo>
                  <a:lnTo>
                    <a:pt x="957" y="216"/>
                  </a:lnTo>
                  <a:lnTo>
                    <a:pt x="954" y="217"/>
                  </a:lnTo>
                  <a:lnTo>
                    <a:pt x="915" y="221"/>
                  </a:lnTo>
                  <a:lnTo>
                    <a:pt x="888" y="224"/>
                  </a:lnTo>
                  <a:lnTo>
                    <a:pt x="848" y="227"/>
                  </a:lnTo>
                  <a:lnTo>
                    <a:pt x="819" y="231"/>
                  </a:lnTo>
                  <a:lnTo>
                    <a:pt x="792" y="235"/>
                  </a:lnTo>
                  <a:lnTo>
                    <a:pt x="776" y="236"/>
                  </a:lnTo>
                  <a:lnTo>
                    <a:pt x="727" y="243"/>
                  </a:lnTo>
                  <a:lnTo>
                    <a:pt x="727" y="231"/>
                  </a:lnTo>
                  <a:lnTo>
                    <a:pt x="657" y="231"/>
                  </a:lnTo>
                  <a:lnTo>
                    <a:pt x="660" y="240"/>
                  </a:lnTo>
                  <a:lnTo>
                    <a:pt x="665" y="251"/>
                  </a:lnTo>
                  <a:lnTo>
                    <a:pt x="669" y="301"/>
                  </a:lnTo>
                  <a:lnTo>
                    <a:pt x="597" y="307"/>
                  </a:lnTo>
                  <a:lnTo>
                    <a:pt x="568" y="310"/>
                  </a:lnTo>
                  <a:lnTo>
                    <a:pt x="532" y="312"/>
                  </a:lnTo>
                  <a:lnTo>
                    <a:pt x="529" y="312"/>
                  </a:lnTo>
                  <a:lnTo>
                    <a:pt x="523" y="312"/>
                  </a:lnTo>
                  <a:lnTo>
                    <a:pt x="515" y="313"/>
                  </a:lnTo>
                  <a:lnTo>
                    <a:pt x="446" y="318"/>
                  </a:lnTo>
                  <a:lnTo>
                    <a:pt x="430" y="320"/>
                  </a:lnTo>
                  <a:lnTo>
                    <a:pt x="426" y="320"/>
                  </a:lnTo>
                  <a:close/>
                </a:path>
              </a:pathLst>
            </a:custGeom>
            <a:solidFill>
              <a:schemeClr val="tx2">
                <a:lumMod val="60000"/>
                <a:lumOff val="40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58" name="Freeform 357"/>
            <p:cNvSpPr>
              <a:spLocks noChangeAspect="1"/>
            </p:cNvSpPr>
            <p:nvPr/>
          </p:nvSpPr>
          <p:spPr bwMode="auto">
            <a:xfrm>
              <a:off x="4944" y="3589"/>
              <a:ext cx="1208" cy="716"/>
            </a:xfrm>
            <a:custGeom>
              <a:avLst/>
              <a:gdLst>
                <a:gd name="T0" fmla="*/ 107 w 2172"/>
                <a:gd name="T1" fmla="*/ 40 h 1448"/>
                <a:gd name="T2" fmla="*/ 112 w 2172"/>
                <a:gd name="T3" fmla="*/ 43 h 1448"/>
                <a:gd name="T4" fmla="*/ 115 w 2172"/>
                <a:gd name="T5" fmla="*/ 43 h 1448"/>
                <a:gd name="T6" fmla="*/ 115 w 2172"/>
                <a:gd name="T7" fmla="*/ 42 h 1448"/>
                <a:gd name="T8" fmla="*/ 115 w 2172"/>
                <a:gd name="T9" fmla="*/ 38 h 1448"/>
                <a:gd name="T10" fmla="*/ 115 w 2172"/>
                <a:gd name="T11" fmla="*/ 36 h 1448"/>
                <a:gd name="T12" fmla="*/ 115 w 2172"/>
                <a:gd name="T13" fmla="*/ 33 h 1448"/>
                <a:gd name="T14" fmla="*/ 115 w 2172"/>
                <a:gd name="T15" fmla="*/ 31 h 1448"/>
                <a:gd name="T16" fmla="*/ 115 w 2172"/>
                <a:gd name="T17" fmla="*/ 27 h 1448"/>
                <a:gd name="T18" fmla="*/ 115 w 2172"/>
                <a:gd name="T19" fmla="*/ 23 h 1448"/>
                <a:gd name="T20" fmla="*/ 115 w 2172"/>
                <a:gd name="T21" fmla="*/ 18 h 1448"/>
                <a:gd name="T22" fmla="*/ 116 w 2172"/>
                <a:gd name="T23" fmla="*/ 11 h 1448"/>
                <a:gd name="T24" fmla="*/ 113 w 2172"/>
                <a:gd name="T25" fmla="*/ 9 h 1448"/>
                <a:gd name="T26" fmla="*/ 113 w 2172"/>
                <a:gd name="T27" fmla="*/ 5 h 1448"/>
                <a:gd name="T28" fmla="*/ 108 w 2172"/>
                <a:gd name="T29" fmla="*/ 3 h 1448"/>
                <a:gd name="T30" fmla="*/ 101 w 2172"/>
                <a:gd name="T31" fmla="*/ 3 h 1448"/>
                <a:gd name="T32" fmla="*/ 93 w 2172"/>
                <a:gd name="T33" fmla="*/ 3 h 1448"/>
                <a:gd name="T34" fmla="*/ 83 w 2172"/>
                <a:gd name="T35" fmla="*/ 2 h 1448"/>
                <a:gd name="T36" fmla="*/ 78 w 2172"/>
                <a:gd name="T37" fmla="*/ 2 h 1448"/>
                <a:gd name="T38" fmla="*/ 68 w 2172"/>
                <a:gd name="T39" fmla="*/ 2 h 1448"/>
                <a:gd name="T40" fmla="*/ 64 w 2172"/>
                <a:gd name="T41" fmla="*/ 2 h 1448"/>
                <a:gd name="T42" fmla="*/ 57 w 2172"/>
                <a:gd name="T43" fmla="*/ 2 h 1448"/>
                <a:gd name="T44" fmla="*/ 35 w 2172"/>
                <a:gd name="T45" fmla="*/ 1 h 1448"/>
                <a:gd name="T46" fmla="*/ 22 w 2172"/>
                <a:gd name="T47" fmla="*/ 0 h 1448"/>
                <a:gd name="T48" fmla="*/ 7 w 2172"/>
                <a:gd name="T49" fmla="*/ 0 h 1448"/>
                <a:gd name="T50" fmla="*/ 5 w 2172"/>
                <a:gd name="T51" fmla="*/ 2 h 1448"/>
                <a:gd name="T52" fmla="*/ 4 w 2172"/>
                <a:gd name="T53" fmla="*/ 11 h 1448"/>
                <a:gd name="T54" fmla="*/ 3 w 2172"/>
                <a:gd name="T55" fmla="*/ 16 h 1448"/>
                <a:gd name="T56" fmla="*/ 2 w 2172"/>
                <a:gd name="T57" fmla="*/ 20 h 1448"/>
                <a:gd name="T58" fmla="*/ 2 w 2172"/>
                <a:gd name="T59" fmla="*/ 24 h 1448"/>
                <a:gd name="T60" fmla="*/ 1 w 2172"/>
                <a:gd name="T61" fmla="*/ 28 h 1448"/>
                <a:gd name="T62" fmla="*/ 1 w 2172"/>
                <a:gd name="T63" fmla="*/ 30 h 1448"/>
                <a:gd name="T64" fmla="*/ 1 w 2172"/>
                <a:gd name="T65" fmla="*/ 34 h 1448"/>
                <a:gd name="T66" fmla="*/ 12 w 2172"/>
                <a:gd name="T67" fmla="*/ 34 h 1448"/>
                <a:gd name="T68" fmla="*/ 18 w 2172"/>
                <a:gd name="T69" fmla="*/ 35 h 1448"/>
                <a:gd name="T70" fmla="*/ 24 w 2172"/>
                <a:gd name="T71" fmla="*/ 35 h 1448"/>
                <a:gd name="T72" fmla="*/ 35 w 2172"/>
                <a:gd name="T73" fmla="*/ 35 h 1448"/>
                <a:gd name="T74" fmla="*/ 49 w 2172"/>
                <a:gd name="T75" fmla="*/ 36 h 1448"/>
                <a:gd name="T76" fmla="*/ 68 w 2172"/>
                <a:gd name="T77" fmla="*/ 37 h 1448"/>
                <a:gd name="T78" fmla="*/ 86 w 2172"/>
                <a:gd name="T79" fmla="*/ 38 h 1448"/>
                <a:gd name="T80" fmla="*/ 90 w 2172"/>
                <a:gd name="T81" fmla="*/ 39 h 1448"/>
                <a:gd name="T82" fmla="*/ 97 w 2172"/>
                <a:gd name="T83" fmla="*/ 39 h 1448"/>
                <a:gd name="T84" fmla="*/ 100 w 2172"/>
                <a:gd name="T85" fmla="*/ 39 h 14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172"/>
                <a:gd name="T130" fmla="*/ 0 h 1448"/>
                <a:gd name="T131" fmla="*/ 2172 w 2172"/>
                <a:gd name="T132" fmla="*/ 1448 h 144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172" h="1448">
                  <a:moveTo>
                    <a:pt x="1964" y="1325"/>
                  </a:moveTo>
                  <a:lnTo>
                    <a:pt x="1974" y="1336"/>
                  </a:lnTo>
                  <a:lnTo>
                    <a:pt x="2005" y="1340"/>
                  </a:lnTo>
                  <a:lnTo>
                    <a:pt x="2065" y="1363"/>
                  </a:lnTo>
                  <a:lnTo>
                    <a:pt x="2094" y="1395"/>
                  </a:lnTo>
                  <a:lnTo>
                    <a:pt x="2115" y="1434"/>
                  </a:lnTo>
                  <a:lnTo>
                    <a:pt x="2147" y="1443"/>
                  </a:lnTo>
                  <a:lnTo>
                    <a:pt x="2168" y="1448"/>
                  </a:lnTo>
                  <a:lnTo>
                    <a:pt x="2159" y="1444"/>
                  </a:lnTo>
                  <a:lnTo>
                    <a:pt x="2159" y="1443"/>
                  </a:lnTo>
                  <a:lnTo>
                    <a:pt x="2153" y="1420"/>
                  </a:lnTo>
                  <a:lnTo>
                    <a:pt x="2153" y="1406"/>
                  </a:lnTo>
                  <a:lnTo>
                    <a:pt x="2116" y="1363"/>
                  </a:lnTo>
                  <a:lnTo>
                    <a:pt x="2143" y="1283"/>
                  </a:lnTo>
                  <a:lnTo>
                    <a:pt x="2153" y="1264"/>
                  </a:lnTo>
                  <a:lnTo>
                    <a:pt x="2153" y="1229"/>
                  </a:lnTo>
                  <a:lnTo>
                    <a:pt x="2167" y="1216"/>
                  </a:lnTo>
                  <a:lnTo>
                    <a:pt x="2171" y="1200"/>
                  </a:lnTo>
                  <a:lnTo>
                    <a:pt x="2154" y="1162"/>
                  </a:lnTo>
                  <a:lnTo>
                    <a:pt x="2138" y="1147"/>
                  </a:lnTo>
                  <a:lnTo>
                    <a:pt x="2148" y="1103"/>
                  </a:lnTo>
                  <a:lnTo>
                    <a:pt x="2126" y="1053"/>
                  </a:lnTo>
                  <a:lnTo>
                    <a:pt x="2154" y="1053"/>
                  </a:lnTo>
                  <a:lnTo>
                    <a:pt x="2168" y="1053"/>
                  </a:lnTo>
                  <a:lnTo>
                    <a:pt x="2168" y="1005"/>
                  </a:lnTo>
                  <a:lnTo>
                    <a:pt x="2168" y="956"/>
                  </a:lnTo>
                  <a:lnTo>
                    <a:pt x="2168" y="918"/>
                  </a:lnTo>
                  <a:lnTo>
                    <a:pt x="2168" y="859"/>
                  </a:lnTo>
                  <a:lnTo>
                    <a:pt x="2169" y="811"/>
                  </a:lnTo>
                  <a:lnTo>
                    <a:pt x="2169" y="783"/>
                  </a:lnTo>
                  <a:lnTo>
                    <a:pt x="2171" y="648"/>
                  </a:lnTo>
                  <a:lnTo>
                    <a:pt x="2171" y="615"/>
                  </a:lnTo>
                  <a:lnTo>
                    <a:pt x="2171" y="613"/>
                  </a:lnTo>
                  <a:lnTo>
                    <a:pt x="2171" y="546"/>
                  </a:lnTo>
                  <a:lnTo>
                    <a:pt x="2171" y="479"/>
                  </a:lnTo>
                  <a:lnTo>
                    <a:pt x="2172" y="365"/>
                  </a:lnTo>
                  <a:lnTo>
                    <a:pt x="2167" y="342"/>
                  </a:lnTo>
                  <a:lnTo>
                    <a:pt x="2158" y="327"/>
                  </a:lnTo>
                  <a:lnTo>
                    <a:pt x="2124" y="309"/>
                  </a:lnTo>
                  <a:lnTo>
                    <a:pt x="2067" y="240"/>
                  </a:lnTo>
                  <a:lnTo>
                    <a:pt x="2063" y="225"/>
                  </a:lnTo>
                  <a:lnTo>
                    <a:pt x="2119" y="177"/>
                  </a:lnTo>
                  <a:lnTo>
                    <a:pt x="2143" y="105"/>
                  </a:lnTo>
                  <a:lnTo>
                    <a:pt x="2092" y="103"/>
                  </a:lnTo>
                  <a:lnTo>
                    <a:pt x="2024" y="103"/>
                  </a:lnTo>
                  <a:lnTo>
                    <a:pt x="1961" y="102"/>
                  </a:lnTo>
                  <a:lnTo>
                    <a:pt x="1956" y="102"/>
                  </a:lnTo>
                  <a:lnTo>
                    <a:pt x="1888" y="101"/>
                  </a:lnTo>
                  <a:lnTo>
                    <a:pt x="1758" y="98"/>
                  </a:lnTo>
                  <a:lnTo>
                    <a:pt x="1751" y="98"/>
                  </a:lnTo>
                  <a:lnTo>
                    <a:pt x="1749" y="98"/>
                  </a:lnTo>
                  <a:lnTo>
                    <a:pt x="1683" y="96"/>
                  </a:lnTo>
                  <a:lnTo>
                    <a:pt x="1649" y="96"/>
                  </a:lnTo>
                  <a:lnTo>
                    <a:pt x="1554" y="92"/>
                  </a:lnTo>
                  <a:lnTo>
                    <a:pt x="1547" y="91"/>
                  </a:lnTo>
                  <a:lnTo>
                    <a:pt x="1479" y="88"/>
                  </a:lnTo>
                  <a:lnTo>
                    <a:pt x="1477" y="88"/>
                  </a:lnTo>
                  <a:lnTo>
                    <a:pt x="1411" y="86"/>
                  </a:lnTo>
                  <a:lnTo>
                    <a:pt x="1310" y="82"/>
                  </a:lnTo>
                  <a:lnTo>
                    <a:pt x="1284" y="81"/>
                  </a:lnTo>
                  <a:lnTo>
                    <a:pt x="1240" y="79"/>
                  </a:lnTo>
                  <a:lnTo>
                    <a:pt x="1207" y="77"/>
                  </a:lnTo>
                  <a:lnTo>
                    <a:pt x="1206" y="77"/>
                  </a:lnTo>
                  <a:lnTo>
                    <a:pt x="1072" y="69"/>
                  </a:lnTo>
                  <a:lnTo>
                    <a:pt x="1071" y="69"/>
                  </a:lnTo>
                  <a:lnTo>
                    <a:pt x="1068" y="69"/>
                  </a:lnTo>
                  <a:lnTo>
                    <a:pt x="900" y="60"/>
                  </a:lnTo>
                  <a:lnTo>
                    <a:pt x="866" y="58"/>
                  </a:lnTo>
                  <a:lnTo>
                    <a:pt x="663" y="45"/>
                  </a:lnTo>
                  <a:lnTo>
                    <a:pt x="629" y="43"/>
                  </a:lnTo>
                  <a:lnTo>
                    <a:pt x="527" y="35"/>
                  </a:lnTo>
                  <a:lnTo>
                    <a:pt x="407" y="25"/>
                  </a:lnTo>
                  <a:lnTo>
                    <a:pt x="393" y="24"/>
                  </a:lnTo>
                  <a:lnTo>
                    <a:pt x="222" y="10"/>
                  </a:lnTo>
                  <a:lnTo>
                    <a:pt x="120" y="1"/>
                  </a:lnTo>
                  <a:lnTo>
                    <a:pt x="108" y="0"/>
                  </a:lnTo>
                  <a:lnTo>
                    <a:pt x="106" y="25"/>
                  </a:lnTo>
                  <a:lnTo>
                    <a:pt x="101" y="76"/>
                  </a:lnTo>
                  <a:lnTo>
                    <a:pt x="84" y="270"/>
                  </a:lnTo>
                  <a:lnTo>
                    <a:pt x="84" y="284"/>
                  </a:lnTo>
                  <a:lnTo>
                    <a:pt x="76" y="367"/>
                  </a:lnTo>
                  <a:lnTo>
                    <a:pt x="71" y="367"/>
                  </a:lnTo>
                  <a:lnTo>
                    <a:pt x="62" y="463"/>
                  </a:lnTo>
                  <a:lnTo>
                    <a:pt x="56" y="533"/>
                  </a:lnTo>
                  <a:lnTo>
                    <a:pt x="53" y="561"/>
                  </a:lnTo>
                  <a:lnTo>
                    <a:pt x="44" y="658"/>
                  </a:lnTo>
                  <a:lnTo>
                    <a:pt x="42" y="685"/>
                  </a:lnTo>
                  <a:lnTo>
                    <a:pt x="41" y="700"/>
                  </a:lnTo>
                  <a:lnTo>
                    <a:pt x="36" y="755"/>
                  </a:lnTo>
                  <a:lnTo>
                    <a:pt x="31" y="812"/>
                  </a:lnTo>
                  <a:lnTo>
                    <a:pt x="27" y="851"/>
                  </a:lnTo>
                  <a:lnTo>
                    <a:pt x="22" y="901"/>
                  </a:lnTo>
                  <a:lnTo>
                    <a:pt x="18" y="947"/>
                  </a:lnTo>
                  <a:lnTo>
                    <a:pt x="18" y="949"/>
                  </a:lnTo>
                  <a:lnTo>
                    <a:pt x="17" y="957"/>
                  </a:lnTo>
                  <a:lnTo>
                    <a:pt x="13" y="998"/>
                  </a:lnTo>
                  <a:lnTo>
                    <a:pt x="4" y="1094"/>
                  </a:lnTo>
                  <a:lnTo>
                    <a:pt x="0" y="1143"/>
                  </a:lnTo>
                  <a:lnTo>
                    <a:pt x="12" y="1143"/>
                  </a:lnTo>
                  <a:lnTo>
                    <a:pt x="15" y="1143"/>
                  </a:lnTo>
                  <a:lnTo>
                    <a:pt x="156" y="1156"/>
                  </a:lnTo>
                  <a:lnTo>
                    <a:pt x="229" y="1162"/>
                  </a:lnTo>
                  <a:lnTo>
                    <a:pt x="239" y="1163"/>
                  </a:lnTo>
                  <a:lnTo>
                    <a:pt x="300" y="1168"/>
                  </a:lnTo>
                  <a:lnTo>
                    <a:pt x="335" y="1171"/>
                  </a:lnTo>
                  <a:lnTo>
                    <a:pt x="342" y="1172"/>
                  </a:lnTo>
                  <a:lnTo>
                    <a:pt x="359" y="1173"/>
                  </a:lnTo>
                  <a:lnTo>
                    <a:pt x="448" y="1180"/>
                  </a:lnTo>
                  <a:lnTo>
                    <a:pt x="513" y="1185"/>
                  </a:lnTo>
                  <a:lnTo>
                    <a:pt x="561" y="1189"/>
                  </a:lnTo>
                  <a:lnTo>
                    <a:pt x="656" y="1196"/>
                  </a:lnTo>
                  <a:lnTo>
                    <a:pt x="677" y="1197"/>
                  </a:lnTo>
                  <a:lnTo>
                    <a:pt x="805" y="1205"/>
                  </a:lnTo>
                  <a:lnTo>
                    <a:pt x="918" y="1211"/>
                  </a:lnTo>
                  <a:lnTo>
                    <a:pt x="1012" y="1216"/>
                  </a:lnTo>
                  <a:lnTo>
                    <a:pt x="1097" y="1220"/>
                  </a:lnTo>
                  <a:lnTo>
                    <a:pt x="1287" y="1229"/>
                  </a:lnTo>
                  <a:lnTo>
                    <a:pt x="1368" y="1233"/>
                  </a:lnTo>
                  <a:lnTo>
                    <a:pt x="1582" y="1239"/>
                  </a:lnTo>
                  <a:lnTo>
                    <a:pt x="1618" y="1276"/>
                  </a:lnTo>
                  <a:lnTo>
                    <a:pt x="1635" y="1286"/>
                  </a:lnTo>
                  <a:lnTo>
                    <a:pt x="1653" y="1291"/>
                  </a:lnTo>
                  <a:lnTo>
                    <a:pt x="1681" y="1304"/>
                  </a:lnTo>
                  <a:lnTo>
                    <a:pt x="1722" y="1334"/>
                  </a:lnTo>
                  <a:lnTo>
                    <a:pt x="1763" y="1297"/>
                  </a:lnTo>
                  <a:lnTo>
                    <a:pt x="1828" y="1304"/>
                  </a:lnTo>
                  <a:lnTo>
                    <a:pt x="1835" y="1305"/>
                  </a:lnTo>
                  <a:lnTo>
                    <a:pt x="1866" y="1301"/>
                  </a:lnTo>
                  <a:lnTo>
                    <a:pt x="1871" y="1302"/>
                  </a:lnTo>
                  <a:lnTo>
                    <a:pt x="1938" y="1302"/>
                  </a:lnTo>
                  <a:lnTo>
                    <a:pt x="1964" y="1325"/>
                  </a:lnTo>
                  <a:close/>
                </a:path>
              </a:pathLst>
            </a:custGeom>
            <a:solidFill>
              <a:schemeClr val="tx2">
                <a:lumMod val="60000"/>
                <a:lumOff val="40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59" name="Freeform 358"/>
            <p:cNvSpPr>
              <a:spLocks noChangeAspect="1"/>
            </p:cNvSpPr>
            <p:nvPr/>
          </p:nvSpPr>
          <p:spPr bwMode="auto">
            <a:xfrm>
              <a:off x="7576" y="4340"/>
              <a:ext cx="536" cy="811"/>
            </a:xfrm>
            <a:custGeom>
              <a:avLst/>
              <a:gdLst>
                <a:gd name="T0" fmla="*/ 47 w 965"/>
                <a:gd name="T1" fmla="*/ 16 h 1637"/>
                <a:gd name="T2" fmla="*/ 48 w 965"/>
                <a:gd name="T3" fmla="*/ 20 h 1637"/>
                <a:gd name="T4" fmla="*/ 48 w 965"/>
                <a:gd name="T5" fmla="*/ 22 h 1637"/>
                <a:gd name="T6" fmla="*/ 49 w 965"/>
                <a:gd name="T7" fmla="*/ 25 h 1637"/>
                <a:gd name="T8" fmla="*/ 49 w 965"/>
                <a:gd name="T9" fmla="*/ 28 h 1637"/>
                <a:gd name="T10" fmla="*/ 49 w 965"/>
                <a:gd name="T11" fmla="*/ 31 h 1637"/>
                <a:gd name="T12" fmla="*/ 49 w 965"/>
                <a:gd name="T13" fmla="*/ 33 h 1637"/>
                <a:gd name="T14" fmla="*/ 48 w 965"/>
                <a:gd name="T15" fmla="*/ 35 h 1637"/>
                <a:gd name="T16" fmla="*/ 45 w 965"/>
                <a:gd name="T17" fmla="*/ 36 h 1637"/>
                <a:gd name="T18" fmla="*/ 42 w 965"/>
                <a:gd name="T19" fmla="*/ 36 h 1637"/>
                <a:gd name="T20" fmla="*/ 41 w 965"/>
                <a:gd name="T21" fmla="*/ 37 h 1637"/>
                <a:gd name="T22" fmla="*/ 38 w 965"/>
                <a:gd name="T23" fmla="*/ 40 h 1637"/>
                <a:gd name="T24" fmla="*/ 36 w 965"/>
                <a:gd name="T25" fmla="*/ 42 h 1637"/>
                <a:gd name="T26" fmla="*/ 35 w 965"/>
                <a:gd name="T27" fmla="*/ 43 h 1637"/>
                <a:gd name="T28" fmla="*/ 34 w 965"/>
                <a:gd name="T29" fmla="*/ 45 h 1637"/>
                <a:gd name="T30" fmla="*/ 27 w 965"/>
                <a:gd name="T31" fmla="*/ 43 h 1637"/>
                <a:gd name="T32" fmla="*/ 26 w 965"/>
                <a:gd name="T33" fmla="*/ 44 h 1637"/>
                <a:gd name="T34" fmla="*/ 23 w 965"/>
                <a:gd name="T35" fmla="*/ 47 h 1637"/>
                <a:gd name="T36" fmla="*/ 19 w 965"/>
                <a:gd name="T37" fmla="*/ 46 h 1637"/>
                <a:gd name="T38" fmla="*/ 13 w 965"/>
                <a:gd name="T39" fmla="*/ 48 h 1637"/>
                <a:gd name="T40" fmla="*/ 10 w 965"/>
                <a:gd name="T41" fmla="*/ 47 h 1637"/>
                <a:gd name="T42" fmla="*/ 6 w 965"/>
                <a:gd name="T43" fmla="*/ 48 h 1637"/>
                <a:gd name="T44" fmla="*/ 2 w 965"/>
                <a:gd name="T45" fmla="*/ 49 h 1637"/>
                <a:gd name="T46" fmla="*/ 1 w 965"/>
                <a:gd name="T47" fmla="*/ 46 h 1637"/>
                <a:gd name="T48" fmla="*/ 1 w 965"/>
                <a:gd name="T49" fmla="*/ 44 h 1637"/>
                <a:gd name="T50" fmla="*/ 4 w 965"/>
                <a:gd name="T51" fmla="*/ 41 h 1637"/>
                <a:gd name="T52" fmla="*/ 8 w 965"/>
                <a:gd name="T53" fmla="*/ 38 h 1637"/>
                <a:gd name="T54" fmla="*/ 7 w 965"/>
                <a:gd name="T55" fmla="*/ 36 h 1637"/>
                <a:gd name="T56" fmla="*/ 6 w 965"/>
                <a:gd name="T57" fmla="*/ 32 h 1637"/>
                <a:gd name="T58" fmla="*/ 6 w 965"/>
                <a:gd name="T59" fmla="*/ 30 h 1637"/>
                <a:gd name="T60" fmla="*/ 6 w 965"/>
                <a:gd name="T61" fmla="*/ 27 h 1637"/>
                <a:gd name="T62" fmla="*/ 4 w 965"/>
                <a:gd name="T63" fmla="*/ 22 h 1637"/>
                <a:gd name="T64" fmla="*/ 4 w 965"/>
                <a:gd name="T65" fmla="*/ 17 h 1637"/>
                <a:gd name="T66" fmla="*/ 4 w 965"/>
                <a:gd name="T67" fmla="*/ 14 h 1637"/>
                <a:gd name="T68" fmla="*/ 3 w 965"/>
                <a:gd name="T69" fmla="*/ 10 h 1637"/>
                <a:gd name="T70" fmla="*/ 2 w 965"/>
                <a:gd name="T71" fmla="*/ 8 h 1637"/>
                <a:gd name="T72" fmla="*/ 2 w 965"/>
                <a:gd name="T73" fmla="*/ 6 h 1637"/>
                <a:gd name="T74" fmla="*/ 2 w 965"/>
                <a:gd name="T75" fmla="*/ 3 h 1637"/>
                <a:gd name="T76" fmla="*/ 7 w 965"/>
                <a:gd name="T77" fmla="*/ 3 h 1637"/>
                <a:gd name="T78" fmla="*/ 12 w 965"/>
                <a:gd name="T79" fmla="*/ 2 h 1637"/>
                <a:gd name="T80" fmla="*/ 19 w 965"/>
                <a:gd name="T81" fmla="*/ 1 h 1637"/>
                <a:gd name="T82" fmla="*/ 25 w 965"/>
                <a:gd name="T83" fmla="*/ 1 h 1637"/>
                <a:gd name="T84" fmla="*/ 32 w 965"/>
                <a:gd name="T85" fmla="*/ 0 h 1637"/>
                <a:gd name="T86" fmla="*/ 37 w 965"/>
                <a:gd name="T87" fmla="*/ 0 h 1637"/>
                <a:gd name="T88" fmla="*/ 43 w 965"/>
                <a:gd name="T89" fmla="*/ 0 h 1637"/>
                <a:gd name="T90" fmla="*/ 44 w 965"/>
                <a:gd name="T91" fmla="*/ 4 h 1637"/>
                <a:gd name="T92" fmla="*/ 44 w 965"/>
                <a:gd name="T93" fmla="*/ 6 h 1637"/>
                <a:gd name="T94" fmla="*/ 46 w 965"/>
                <a:gd name="T95" fmla="*/ 10 h 1637"/>
                <a:gd name="T96" fmla="*/ 46 w 965"/>
                <a:gd name="T97" fmla="*/ 13 h 1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65"/>
                <a:gd name="T148" fmla="*/ 0 h 1637"/>
                <a:gd name="T149" fmla="*/ 965 w 965"/>
                <a:gd name="T150" fmla="*/ 1637 h 1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65" h="1637">
                  <a:moveTo>
                    <a:pt x="875" y="459"/>
                  </a:moveTo>
                  <a:lnTo>
                    <a:pt x="878" y="486"/>
                  </a:lnTo>
                  <a:lnTo>
                    <a:pt x="883" y="521"/>
                  </a:lnTo>
                  <a:lnTo>
                    <a:pt x="885" y="543"/>
                  </a:lnTo>
                  <a:lnTo>
                    <a:pt x="888" y="560"/>
                  </a:lnTo>
                  <a:lnTo>
                    <a:pt x="890" y="582"/>
                  </a:lnTo>
                  <a:lnTo>
                    <a:pt x="895" y="631"/>
                  </a:lnTo>
                  <a:lnTo>
                    <a:pt x="900" y="677"/>
                  </a:lnTo>
                  <a:lnTo>
                    <a:pt x="900" y="680"/>
                  </a:lnTo>
                  <a:lnTo>
                    <a:pt x="904" y="711"/>
                  </a:lnTo>
                  <a:lnTo>
                    <a:pt x="907" y="728"/>
                  </a:lnTo>
                  <a:lnTo>
                    <a:pt x="908" y="748"/>
                  </a:lnTo>
                  <a:lnTo>
                    <a:pt x="913" y="785"/>
                  </a:lnTo>
                  <a:lnTo>
                    <a:pt x="919" y="830"/>
                  </a:lnTo>
                  <a:lnTo>
                    <a:pt x="919" y="836"/>
                  </a:lnTo>
                  <a:lnTo>
                    <a:pt x="920" y="847"/>
                  </a:lnTo>
                  <a:lnTo>
                    <a:pt x="923" y="864"/>
                  </a:lnTo>
                  <a:lnTo>
                    <a:pt x="924" y="872"/>
                  </a:lnTo>
                  <a:lnTo>
                    <a:pt x="925" y="887"/>
                  </a:lnTo>
                  <a:lnTo>
                    <a:pt x="932" y="948"/>
                  </a:lnTo>
                  <a:lnTo>
                    <a:pt x="938" y="998"/>
                  </a:lnTo>
                  <a:lnTo>
                    <a:pt x="941" y="1017"/>
                  </a:lnTo>
                  <a:lnTo>
                    <a:pt x="942" y="1025"/>
                  </a:lnTo>
                  <a:lnTo>
                    <a:pt x="927" y="1040"/>
                  </a:lnTo>
                  <a:lnTo>
                    <a:pt x="928" y="1056"/>
                  </a:lnTo>
                  <a:lnTo>
                    <a:pt x="938" y="1066"/>
                  </a:lnTo>
                  <a:lnTo>
                    <a:pt x="934" y="1097"/>
                  </a:lnTo>
                  <a:lnTo>
                    <a:pt x="937" y="1105"/>
                  </a:lnTo>
                  <a:lnTo>
                    <a:pt x="965" y="1112"/>
                  </a:lnTo>
                  <a:lnTo>
                    <a:pt x="962" y="1119"/>
                  </a:lnTo>
                  <a:lnTo>
                    <a:pt x="941" y="1147"/>
                  </a:lnTo>
                  <a:lnTo>
                    <a:pt x="904" y="1160"/>
                  </a:lnTo>
                  <a:lnTo>
                    <a:pt x="898" y="1165"/>
                  </a:lnTo>
                  <a:lnTo>
                    <a:pt x="888" y="1172"/>
                  </a:lnTo>
                  <a:lnTo>
                    <a:pt x="870" y="1189"/>
                  </a:lnTo>
                  <a:lnTo>
                    <a:pt x="847" y="1199"/>
                  </a:lnTo>
                  <a:lnTo>
                    <a:pt x="831" y="1185"/>
                  </a:lnTo>
                  <a:lnTo>
                    <a:pt x="828" y="1184"/>
                  </a:lnTo>
                  <a:lnTo>
                    <a:pt x="806" y="1186"/>
                  </a:lnTo>
                  <a:lnTo>
                    <a:pt x="793" y="1190"/>
                  </a:lnTo>
                  <a:lnTo>
                    <a:pt x="778" y="1233"/>
                  </a:lnTo>
                  <a:lnTo>
                    <a:pt x="783" y="1248"/>
                  </a:lnTo>
                  <a:lnTo>
                    <a:pt x="784" y="1248"/>
                  </a:lnTo>
                  <a:lnTo>
                    <a:pt x="784" y="1250"/>
                  </a:lnTo>
                  <a:lnTo>
                    <a:pt x="785" y="1272"/>
                  </a:lnTo>
                  <a:lnTo>
                    <a:pt x="769" y="1295"/>
                  </a:lnTo>
                  <a:lnTo>
                    <a:pt x="732" y="1323"/>
                  </a:lnTo>
                  <a:lnTo>
                    <a:pt x="730" y="1335"/>
                  </a:lnTo>
                  <a:lnTo>
                    <a:pt x="701" y="1383"/>
                  </a:lnTo>
                  <a:lnTo>
                    <a:pt x="696" y="1378"/>
                  </a:lnTo>
                  <a:lnTo>
                    <a:pt x="687" y="1377"/>
                  </a:lnTo>
                  <a:lnTo>
                    <a:pt x="676" y="1392"/>
                  </a:lnTo>
                  <a:lnTo>
                    <a:pt x="676" y="1394"/>
                  </a:lnTo>
                  <a:lnTo>
                    <a:pt x="659" y="1423"/>
                  </a:lnTo>
                  <a:lnTo>
                    <a:pt x="659" y="1442"/>
                  </a:lnTo>
                  <a:lnTo>
                    <a:pt x="659" y="1444"/>
                  </a:lnTo>
                  <a:lnTo>
                    <a:pt x="653" y="1492"/>
                  </a:lnTo>
                  <a:lnTo>
                    <a:pt x="652" y="1492"/>
                  </a:lnTo>
                  <a:lnTo>
                    <a:pt x="638" y="1496"/>
                  </a:lnTo>
                  <a:lnTo>
                    <a:pt x="636" y="1496"/>
                  </a:lnTo>
                  <a:lnTo>
                    <a:pt x="558" y="1486"/>
                  </a:lnTo>
                  <a:lnTo>
                    <a:pt x="548" y="1457"/>
                  </a:lnTo>
                  <a:lnTo>
                    <a:pt x="528" y="1436"/>
                  </a:lnTo>
                  <a:lnTo>
                    <a:pt x="514" y="1434"/>
                  </a:lnTo>
                  <a:lnTo>
                    <a:pt x="516" y="1458"/>
                  </a:lnTo>
                  <a:lnTo>
                    <a:pt x="490" y="1466"/>
                  </a:lnTo>
                  <a:lnTo>
                    <a:pt x="489" y="1468"/>
                  </a:lnTo>
                  <a:lnTo>
                    <a:pt x="491" y="1473"/>
                  </a:lnTo>
                  <a:lnTo>
                    <a:pt x="485" y="1495"/>
                  </a:lnTo>
                  <a:lnTo>
                    <a:pt x="477" y="1496"/>
                  </a:lnTo>
                  <a:lnTo>
                    <a:pt x="458" y="1564"/>
                  </a:lnTo>
                  <a:lnTo>
                    <a:pt x="442" y="1579"/>
                  </a:lnTo>
                  <a:lnTo>
                    <a:pt x="442" y="1565"/>
                  </a:lnTo>
                  <a:lnTo>
                    <a:pt x="410" y="1555"/>
                  </a:lnTo>
                  <a:lnTo>
                    <a:pt x="386" y="1524"/>
                  </a:lnTo>
                  <a:lnTo>
                    <a:pt x="370" y="1535"/>
                  </a:lnTo>
                  <a:lnTo>
                    <a:pt x="340" y="1555"/>
                  </a:lnTo>
                  <a:lnTo>
                    <a:pt x="333" y="1559"/>
                  </a:lnTo>
                  <a:lnTo>
                    <a:pt x="301" y="1616"/>
                  </a:lnTo>
                  <a:lnTo>
                    <a:pt x="253" y="1584"/>
                  </a:lnTo>
                  <a:lnTo>
                    <a:pt x="242" y="1578"/>
                  </a:lnTo>
                  <a:lnTo>
                    <a:pt x="215" y="1565"/>
                  </a:lnTo>
                  <a:lnTo>
                    <a:pt x="211" y="1564"/>
                  </a:lnTo>
                  <a:lnTo>
                    <a:pt x="194" y="1565"/>
                  </a:lnTo>
                  <a:lnTo>
                    <a:pt x="141" y="1577"/>
                  </a:lnTo>
                  <a:lnTo>
                    <a:pt x="145" y="1615"/>
                  </a:lnTo>
                  <a:lnTo>
                    <a:pt x="120" y="1589"/>
                  </a:lnTo>
                  <a:lnTo>
                    <a:pt x="104" y="1593"/>
                  </a:lnTo>
                  <a:lnTo>
                    <a:pt x="66" y="1586"/>
                  </a:lnTo>
                  <a:lnTo>
                    <a:pt x="49" y="1594"/>
                  </a:lnTo>
                  <a:lnTo>
                    <a:pt x="47" y="1607"/>
                  </a:lnTo>
                  <a:lnTo>
                    <a:pt x="32" y="1637"/>
                  </a:lnTo>
                  <a:lnTo>
                    <a:pt x="23" y="1637"/>
                  </a:lnTo>
                  <a:lnTo>
                    <a:pt x="5" y="1610"/>
                  </a:lnTo>
                  <a:lnTo>
                    <a:pt x="0" y="1603"/>
                  </a:lnTo>
                  <a:lnTo>
                    <a:pt x="23" y="1539"/>
                  </a:lnTo>
                  <a:lnTo>
                    <a:pt x="28" y="1510"/>
                  </a:lnTo>
                  <a:lnTo>
                    <a:pt x="20" y="1469"/>
                  </a:lnTo>
                  <a:lnTo>
                    <a:pt x="20" y="1462"/>
                  </a:lnTo>
                  <a:lnTo>
                    <a:pt x="19" y="1459"/>
                  </a:lnTo>
                  <a:lnTo>
                    <a:pt x="28" y="1460"/>
                  </a:lnTo>
                  <a:lnTo>
                    <a:pt x="78" y="1409"/>
                  </a:lnTo>
                  <a:lnTo>
                    <a:pt x="87" y="1391"/>
                  </a:lnTo>
                  <a:lnTo>
                    <a:pt x="83" y="1370"/>
                  </a:lnTo>
                  <a:lnTo>
                    <a:pt x="105" y="1356"/>
                  </a:lnTo>
                  <a:lnTo>
                    <a:pt x="110" y="1329"/>
                  </a:lnTo>
                  <a:lnTo>
                    <a:pt x="117" y="1320"/>
                  </a:lnTo>
                  <a:lnTo>
                    <a:pt x="149" y="1258"/>
                  </a:lnTo>
                  <a:lnTo>
                    <a:pt x="136" y="1215"/>
                  </a:lnTo>
                  <a:lnTo>
                    <a:pt x="130" y="1207"/>
                  </a:lnTo>
                  <a:lnTo>
                    <a:pt x="130" y="1202"/>
                  </a:lnTo>
                  <a:lnTo>
                    <a:pt x="136" y="1195"/>
                  </a:lnTo>
                  <a:lnTo>
                    <a:pt x="116" y="1160"/>
                  </a:lnTo>
                  <a:lnTo>
                    <a:pt x="97" y="1121"/>
                  </a:lnTo>
                  <a:lnTo>
                    <a:pt x="95" y="1100"/>
                  </a:lnTo>
                  <a:lnTo>
                    <a:pt x="106" y="1060"/>
                  </a:lnTo>
                  <a:lnTo>
                    <a:pt x="101" y="1063"/>
                  </a:lnTo>
                  <a:lnTo>
                    <a:pt x="99" y="1060"/>
                  </a:lnTo>
                  <a:lnTo>
                    <a:pt x="116" y="1023"/>
                  </a:lnTo>
                  <a:lnTo>
                    <a:pt x="117" y="1023"/>
                  </a:lnTo>
                  <a:lnTo>
                    <a:pt x="112" y="973"/>
                  </a:lnTo>
                  <a:lnTo>
                    <a:pt x="111" y="964"/>
                  </a:lnTo>
                  <a:lnTo>
                    <a:pt x="106" y="922"/>
                  </a:lnTo>
                  <a:lnTo>
                    <a:pt x="104" y="889"/>
                  </a:lnTo>
                  <a:lnTo>
                    <a:pt x="99" y="844"/>
                  </a:lnTo>
                  <a:lnTo>
                    <a:pt x="96" y="816"/>
                  </a:lnTo>
                  <a:lnTo>
                    <a:pt x="90" y="747"/>
                  </a:lnTo>
                  <a:lnTo>
                    <a:pt x="87" y="723"/>
                  </a:lnTo>
                  <a:lnTo>
                    <a:pt x="87" y="714"/>
                  </a:lnTo>
                  <a:lnTo>
                    <a:pt x="81" y="648"/>
                  </a:lnTo>
                  <a:lnTo>
                    <a:pt x="78" y="614"/>
                  </a:lnTo>
                  <a:lnTo>
                    <a:pt x="76" y="586"/>
                  </a:lnTo>
                  <a:lnTo>
                    <a:pt x="76" y="581"/>
                  </a:lnTo>
                  <a:lnTo>
                    <a:pt x="72" y="551"/>
                  </a:lnTo>
                  <a:lnTo>
                    <a:pt x="71" y="529"/>
                  </a:lnTo>
                  <a:lnTo>
                    <a:pt x="66" y="485"/>
                  </a:lnTo>
                  <a:lnTo>
                    <a:pt x="58" y="404"/>
                  </a:lnTo>
                  <a:lnTo>
                    <a:pt x="56" y="384"/>
                  </a:lnTo>
                  <a:lnTo>
                    <a:pt x="56" y="380"/>
                  </a:lnTo>
                  <a:lnTo>
                    <a:pt x="53" y="350"/>
                  </a:lnTo>
                  <a:lnTo>
                    <a:pt x="52" y="335"/>
                  </a:lnTo>
                  <a:lnTo>
                    <a:pt x="49" y="320"/>
                  </a:lnTo>
                  <a:lnTo>
                    <a:pt x="47" y="287"/>
                  </a:lnTo>
                  <a:lnTo>
                    <a:pt x="46" y="277"/>
                  </a:lnTo>
                  <a:lnTo>
                    <a:pt x="44" y="268"/>
                  </a:lnTo>
                  <a:lnTo>
                    <a:pt x="43" y="255"/>
                  </a:lnTo>
                  <a:lnTo>
                    <a:pt x="42" y="239"/>
                  </a:lnTo>
                  <a:lnTo>
                    <a:pt x="39" y="202"/>
                  </a:lnTo>
                  <a:lnTo>
                    <a:pt x="37" y="178"/>
                  </a:lnTo>
                  <a:lnTo>
                    <a:pt x="35" y="168"/>
                  </a:lnTo>
                  <a:lnTo>
                    <a:pt x="29" y="107"/>
                  </a:lnTo>
                  <a:lnTo>
                    <a:pt x="33" y="111"/>
                  </a:lnTo>
                  <a:lnTo>
                    <a:pt x="76" y="135"/>
                  </a:lnTo>
                  <a:lnTo>
                    <a:pt x="121" y="133"/>
                  </a:lnTo>
                  <a:lnTo>
                    <a:pt x="131" y="129"/>
                  </a:lnTo>
                  <a:lnTo>
                    <a:pt x="138" y="126"/>
                  </a:lnTo>
                  <a:lnTo>
                    <a:pt x="202" y="91"/>
                  </a:lnTo>
                  <a:lnTo>
                    <a:pt x="213" y="81"/>
                  </a:lnTo>
                  <a:lnTo>
                    <a:pt x="215" y="81"/>
                  </a:lnTo>
                  <a:lnTo>
                    <a:pt x="231" y="68"/>
                  </a:lnTo>
                  <a:lnTo>
                    <a:pt x="253" y="67"/>
                  </a:lnTo>
                  <a:lnTo>
                    <a:pt x="288" y="63"/>
                  </a:lnTo>
                  <a:lnTo>
                    <a:pt x="317" y="59"/>
                  </a:lnTo>
                  <a:lnTo>
                    <a:pt x="361" y="54"/>
                  </a:lnTo>
                  <a:lnTo>
                    <a:pt x="396" y="51"/>
                  </a:lnTo>
                  <a:lnTo>
                    <a:pt x="404" y="49"/>
                  </a:lnTo>
                  <a:lnTo>
                    <a:pt x="452" y="44"/>
                  </a:lnTo>
                  <a:lnTo>
                    <a:pt x="470" y="43"/>
                  </a:lnTo>
                  <a:lnTo>
                    <a:pt x="539" y="34"/>
                  </a:lnTo>
                  <a:lnTo>
                    <a:pt x="542" y="34"/>
                  </a:lnTo>
                  <a:lnTo>
                    <a:pt x="568" y="32"/>
                  </a:lnTo>
                  <a:lnTo>
                    <a:pt x="614" y="25"/>
                  </a:lnTo>
                  <a:lnTo>
                    <a:pt x="650" y="22"/>
                  </a:lnTo>
                  <a:lnTo>
                    <a:pt x="674" y="18"/>
                  </a:lnTo>
                  <a:lnTo>
                    <a:pt x="686" y="17"/>
                  </a:lnTo>
                  <a:lnTo>
                    <a:pt x="693" y="15"/>
                  </a:lnTo>
                  <a:lnTo>
                    <a:pt x="701" y="15"/>
                  </a:lnTo>
                  <a:lnTo>
                    <a:pt x="722" y="13"/>
                  </a:lnTo>
                  <a:lnTo>
                    <a:pt x="758" y="8"/>
                  </a:lnTo>
                  <a:lnTo>
                    <a:pt x="809" y="1"/>
                  </a:lnTo>
                  <a:lnTo>
                    <a:pt x="814" y="0"/>
                  </a:lnTo>
                  <a:lnTo>
                    <a:pt x="817" y="25"/>
                  </a:lnTo>
                  <a:lnTo>
                    <a:pt x="826" y="89"/>
                  </a:lnTo>
                  <a:lnTo>
                    <a:pt x="831" y="129"/>
                  </a:lnTo>
                  <a:lnTo>
                    <a:pt x="835" y="149"/>
                  </a:lnTo>
                  <a:lnTo>
                    <a:pt x="835" y="154"/>
                  </a:lnTo>
                  <a:lnTo>
                    <a:pt x="840" y="188"/>
                  </a:lnTo>
                  <a:lnTo>
                    <a:pt x="840" y="196"/>
                  </a:lnTo>
                  <a:lnTo>
                    <a:pt x="846" y="245"/>
                  </a:lnTo>
                  <a:lnTo>
                    <a:pt x="852" y="293"/>
                  </a:lnTo>
                  <a:lnTo>
                    <a:pt x="854" y="297"/>
                  </a:lnTo>
                  <a:lnTo>
                    <a:pt x="856" y="324"/>
                  </a:lnTo>
                  <a:lnTo>
                    <a:pt x="859" y="341"/>
                  </a:lnTo>
                  <a:lnTo>
                    <a:pt x="866" y="389"/>
                  </a:lnTo>
                  <a:lnTo>
                    <a:pt x="866" y="398"/>
                  </a:lnTo>
                  <a:lnTo>
                    <a:pt x="871" y="438"/>
                  </a:lnTo>
                  <a:lnTo>
                    <a:pt x="875" y="459"/>
                  </a:lnTo>
                  <a:close/>
                </a:path>
              </a:pathLst>
            </a:custGeom>
            <a:solidFill>
              <a:schemeClr val="tx2">
                <a:lumMod val="20000"/>
                <a:lumOff val="80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60" name="Freeform 359"/>
            <p:cNvSpPr>
              <a:spLocks noChangeAspect="1"/>
            </p:cNvSpPr>
            <p:nvPr/>
          </p:nvSpPr>
          <p:spPr bwMode="auto">
            <a:xfrm>
              <a:off x="6965" y="4249"/>
              <a:ext cx="692" cy="1070"/>
            </a:xfrm>
            <a:custGeom>
              <a:avLst/>
              <a:gdLst>
                <a:gd name="T0" fmla="*/ 1 w 1245"/>
                <a:gd name="T1" fmla="*/ 27 h 2167"/>
                <a:gd name="T2" fmla="*/ 2 w 1245"/>
                <a:gd name="T3" fmla="*/ 24 h 2167"/>
                <a:gd name="T4" fmla="*/ 6 w 1245"/>
                <a:gd name="T5" fmla="*/ 23 h 2167"/>
                <a:gd name="T6" fmla="*/ 7 w 1245"/>
                <a:gd name="T7" fmla="*/ 17 h 2167"/>
                <a:gd name="T8" fmla="*/ 7 w 1245"/>
                <a:gd name="T9" fmla="*/ 14 h 2167"/>
                <a:gd name="T10" fmla="*/ 17 w 1245"/>
                <a:gd name="T11" fmla="*/ 10 h 2167"/>
                <a:gd name="T12" fmla="*/ 19 w 1245"/>
                <a:gd name="T13" fmla="*/ 9 h 2167"/>
                <a:gd name="T14" fmla="*/ 19 w 1245"/>
                <a:gd name="T15" fmla="*/ 7 h 2167"/>
                <a:gd name="T16" fmla="*/ 15 w 1245"/>
                <a:gd name="T17" fmla="*/ 5 h 2167"/>
                <a:gd name="T18" fmla="*/ 11 w 1245"/>
                <a:gd name="T19" fmla="*/ 1 h 2167"/>
                <a:gd name="T20" fmla="*/ 14 w 1245"/>
                <a:gd name="T21" fmla="*/ 1 h 2167"/>
                <a:gd name="T22" fmla="*/ 23 w 1245"/>
                <a:gd name="T23" fmla="*/ 1 h 2167"/>
                <a:gd name="T24" fmla="*/ 29 w 1245"/>
                <a:gd name="T25" fmla="*/ 1 h 2167"/>
                <a:gd name="T26" fmla="*/ 32 w 1245"/>
                <a:gd name="T27" fmla="*/ 1 h 2167"/>
                <a:gd name="T28" fmla="*/ 39 w 1245"/>
                <a:gd name="T29" fmla="*/ 0 h 2167"/>
                <a:gd name="T30" fmla="*/ 40 w 1245"/>
                <a:gd name="T31" fmla="*/ 0 h 2167"/>
                <a:gd name="T32" fmla="*/ 47 w 1245"/>
                <a:gd name="T33" fmla="*/ 0 h 2167"/>
                <a:gd name="T34" fmla="*/ 51 w 1245"/>
                <a:gd name="T35" fmla="*/ 0 h 2167"/>
                <a:gd name="T36" fmla="*/ 55 w 1245"/>
                <a:gd name="T37" fmla="*/ 4 h 2167"/>
                <a:gd name="T38" fmla="*/ 60 w 1245"/>
                <a:gd name="T39" fmla="*/ 10 h 2167"/>
                <a:gd name="T40" fmla="*/ 61 w 1245"/>
                <a:gd name="T41" fmla="*/ 13 h 2167"/>
                <a:gd name="T42" fmla="*/ 61 w 1245"/>
                <a:gd name="T43" fmla="*/ 15 h 2167"/>
                <a:gd name="T44" fmla="*/ 61 w 1245"/>
                <a:gd name="T45" fmla="*/ 17 h 2167"/>
                <a:gd name="T46" fmla="*/ 62 w 1245"/>
                <a:gd name="T47" fmla="*/ 22 h 2167"/>
                <a:gd name="T48" fmla="*/ 62 w 1245"/>
                <a:gd name="T49" fmla="*/ 24 h 2167"/>
                <a:gd name="T50" fmla="*/ 63 w 1245"/>
                <a:gd name="T51" fmla="*/ 29 h 2167"/>
                <a:gd name="T52" fmla="*/ 64 w 1245"/>
                <a:gd name="T53" fmla="*/ 34 h 2167"/>
                <a:gd name="T54" fmla="*/ 63 w 1245"/>
                <a:gd name="T55" fmla="*/ 37 h 2167"/>
                <a:gd name="T56" fmla="*/ 63 w 1245"/>
                <a:gd name="T57" fmla="*/ 39 h 2167"/>
                <a:gd name="T58" fmla="*/ 65 w 1245"/>
                <a:gd name="T59" fmla="*/ 41 h 2167"/>
                <a:gd name="T60" fmla="*/ 64 w 1245"/>
                <a:gd name="T61" fmla="*/ 44 h 2167"/>
                <a:gd name="T62" fmla="*/ 62 w 1245"/>
                <a:gd name="T63" fmla="*/ 47 h 2167"/>
                <a:gd name="T64" fmla="*/ 59 w 1245"/>
                <a:gd name="T65" fmla="*/ 48 h 2167"/>
                <a:gd name="T66" fmla="*/ 58 w 1245"/>
                <a:gd name="T67" fmla="*/ 53 h 2167"/>
                <a:gd name="T68" fmla="*/ 58 w 1245"/>
                <a:gd name="T69" fmla="*/ 56 h 2167"/>
                <a:gd name="T70" fmla="*/ 56 w 1245"/>
                <a:gd name="T71" fmla="*/ 58 h 2167"/>
                <a:gd name="T72" fmla="*/ 54 w 1245"/>
                <a:gd name="T73" fmla="*/ 58 h 2167"/>
                <a:gd name="T74" fmla="*/ 53 w 1245"/>
                <a:gd name="T75" fmla="*/ 62 h 2167"/>
                <a:gd name="T76" fmla="*/ 48 w 1245"/>
                <a:gd name="T77" fmla="*/ 61 h 2167"/>
                <a:gd name="T78" fmla="*/ 42 w 1245"/>
                <a:gd name="T79" fmla="*/ 62 h 2167"/>
                <a:gd name="T80" fmla="*/ 41 w 1245"/>
                <a:gd name="T81" fmla="*/ 63 h 2167"/>
                <a:gd name="T82" fmla="*/ 37 w 1245"/>
                <a:gd name="T83" fmla="*/ 61 h 2167"/>
                <a:gd name="T84" fmla="*/ 36 w 1245"/>
                <a:gd name="T85" fmla="*/ 60 h 2167"/>
                <a:gd name="T86" fmla="*/ 35 w 1245"/>
                <a:gd name="T87" fmla="*/ 57 h 2167"/>
                <a:gd name="T88" fmla="*/ 30 w 1245"/>
                <a:gd name="T89" fmla="*/ 54 h 2167"/>
                <a:gd name="T90" fmla="*/ 24 w 1245"/>
                <a:gd name="T91" fmla="*/ 52 h 2167"/>
                <a:gd name="T92" fmla="*/ 23 w 1245"/>
                <a:gd name="T93" fmla="*/ 51 h 2167"/>
                <a:gd name="T94" fmla="*/ 22 w 1245"/>
                <a:gd name="T95" fmla="*/ 47 h 2167"/>
                <a:gd name="T96" fmla="*/ 22 w 1245"/>
                <a:gd name="T97" fmla="*/ 47 h 2167"/>
                <a:gd name="T98" fmla="*/ 23 w 1245"/>
                <a:gd name="T99" fmla="*/ 44 h 2167"/>
                <a:gd name="T100" fmla="*/ 24 w 1245"/>
                <a:gd name="T101" fmla="*/ 43 h 2167"/>
                <a:gd name="T102" fmla="*/ 19 w 1245"/>
                <a:gd name="T103" fmla="*/ 42 h 2167"/>
                <a:gd name="T104" fmla="*/ 15 w 1245"/>
                <a:gd name="T105" fmla="*/ 42 h 2167"/>
                <a:gd name="T106" fmla="*/ 13 w 1245"/>
                <a:gd name="T107" fmla="*/ 39 h 2167"/>
                <a:gd name="T108" fmla="*/ 7 w 1245"/>
                <a:gd name="T109" fmla="*/ 36 h 2167"/>
                <a:gd name="T110" fmla="*/ 4 w 1245"/>
                <a:gd name="T111" fmla="*/ 35 h 2167"/>
                <a:gd name="T112" fmla="*/ 3 w 1245"/>
                <a:gd name="T113" fmla="*/ 34 h 2167"/>
                <a:gd name="T114" fmla="*/ 1 w 1245"/>
                <a:gd name="T115" fmla="*/ 31 h 216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45"/>
                <a:gd name="T175" fmla="*/ 0 h 2167"/>
                <a:gd name="T176" fmla="*/ 1245 w 1245"/>
                <a:gd name="T177" fmla="*/ 2167 h 216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45" h="2167">
                  <a:moveTo>
                    <a:pt x="0" y="968"/>
                  </a:moveTo>
                  <a:lnTo>
                    <a:pt x="0" y="950"/>
                  </a:lnTo>
                  <a:lnTo>
                    <a:pt x="1" y="949"/>
                  </a:lnTo>
                  <a:lnTo>
                    <a:pt x="15" y="903"/>
                  </a:lnTo>
                  <a:lnTo>
                    <a:pt x="19" y="901"/>
                  </a:lnTo>
                  <a:lnTo>
                    <a:pt x="22" y="898"/>
                  </a:lnTo>
                  <a:lnTo>
                    <a:pt x="34" y="891"/>
                  </a:lnTo>
                  <a:lnTo>
                    <a:pt x="30" y="819"/>
                  </a:lnTo>
                  <a:lnTo>
                    <a:pt x="86" y="793"/>
                  </a:lnTo>
                  <a:lnTo>
                    <a:pt x="99" y="783"/>
                  </a:lnTo>
                  <a:lnTo>
                    <a:pt x="102" y="781"/>
                  </a:lnTo>
                  <a:lnTo>
                    <a:pt x="106" y="769"/>
                  </a:lnTo>
                  <a:lnTo>
                    <a:pt x="106" y="748"/>
                  </a:lnTo>
                  <a:lnTo>
                    <a:pt x="148" y="649"/>
                  </a:lnTo>
                  <a:lnTo>
                    <a:pt x="145" y="620"/>
                  </a:lnTo>
                  <a:lnTo>
                    <a:pt x="129" y="586"/>
                  </a:lnTo>
                  <a:lnTo>
                    <a:pt x="94" y="555"/>
                  </a:lnTo>
                  <a:lnTo>
                    <a:pt x="104" y="522"/>
                  </a:lnTo>
                  <a:lnTo>
                    <a:pt x="106" y="505"/>
                  </a:lnTo>
                  <a:lnTo>
                    <a:pt x="123" y="483"/>
                  </a:lnTo>
                  <a:lnTo>
                    <a:pt x="184" y="470"/>
                  </a:lnTo>
                  <a:lnTo>
                    <a:pt x="267" y="440"/>
                  </a:lnTo>
                  <a:lnTo>
                    <a:pt x="302" y="415"/>
                  </a:lnTo>
                  <a:lnTo>
                    <a:pt x="315" y="355"/>
                  </a:lnTo>
                  <a:lnTo>
                    <a:pt x="318" y="346"/>
                  </a:lnTo>
                  <a:lnTo>
                    <a:pt x="333" y="334"/>
                  </a:lnTo>
                  <a:lnTo>
                    <a:pt x="335" y="332"/>
                  </a:lnTo>
                  <a:lnTo>
                    <a:pt x="354" y="294"/>
                  </a:lnTo>
                  <a:lnTo>
                    <a:pt x="357" y="274"/>
                  </a:lnTo>
                  <a:lnTo>
                    <a:pt x="359" y="245"/>
                  </a:lnTo>
                  <a:lnTo>
                    <a:pt x="359" y="243"/>
                  </a:lnTo>
                  <a:lnTo>
                    <a:pt x="354" y="234"/>
                  </a:lnTo>
                  <a:lnTo>
                    <a:pt x="347" y="198"/>
                  </a:lnTo>
                  <a:lnTo>
                    <a:pt x="315" y="181"/>
                  </a:lnTo>
                  <a:lnTo>
                    <a:pt x="302" y="173"/>
                  </a:lnTo>
                  <a:lnTo>
                    <a:pt x="282" y="164"/>
                  </a:lnTo>
                  <a:lnTo>
                    <a:pt x="274" y="154"/>
                  </a:lnTo>
                  <a:lnTo>
                    <a:pt x="253" y="104"/>
                  </a:lnTo>
                  <a:lnTo>
                    <a:pt x="207" y="76"/>
                  </a:lnTo>
                  <a:lnTo>
                    <a:pt x="201" y="61"/>
                  </a:lnTo>
                  <a:lnTo>
                    <a:pt x="202" y="58"/>
                  </a:lnTo>
                  <a:lnTo>
                    <a:pt x="219" y="57"/>
                  </a:lnTo>
                  <a:lnTo>
                    <a:pt x="250" y="56"/>
                  </a:lnTo>
                  <a:lnTo>
                    <a:pt x="264" y="54"/>
                  </a:lnTo>
                  <a:lnTo>
                    <a:pt x="349" y="48"/>
                  </a:lnTo>
                  <a:lnTo>
                    <a:pt x="371" y="47"/>
                  </a:lnTo>
                  <a:lnTo>
                    <a:pt x="407" y="46"/>
                  </a:lnTo>
                  <a:lnTo>
                    <a:pt x="422" y="44"/>
                  </a:lnTo>
                  <a:lnTo>
                    <a:pt x="433" y="43"/>
                  </a:lnTo>
                  <a:lnTo>
                    <a:pt x="494" y="39"/>
                  </a:lnTo>
                  <a:lnTo>
                    <a:pt x="529" y="38"/>
                  </a:lnTo>
                  <a:lnTo>
                    <a:pt x="558" y="37"/>
                  </a:lnTo>
                  <a:lnTo>
                    <a:pt x="559" y="37"/>
                  </a:lnTo>
                  <a:lnTo>
                    <a:pt x="566" y="36"/>
                  </a:lnTo>
                  <a:lnTo>
                    <a:pt x="568" y="36"/>
                  </a:lnTo>
                  <a:lnTo>
                    <a:pt x="601" y="34"/>
                  </a:lnTo>
                  <a:lnTo>
                    <a:pt x="662" y="30"/>
                  </a:lnTo>
                  <a:lnTo>
                    <a:pt x="691" y="28"/>
                  </a:lnTo>
                  <a:lnTo>
                    <a:pt x="710" y="27"/>
                  </a:lnTo>
                  <a:lnTo>
                    <a:pt x="730" y="27"/>
                  </a:lnTo>
                  <a:lnTo>
                    <a:pt x="737" y="25"/>
                  </a:lnTo>
                  <a:lnTo>
                    <a:pt x="743" y="25"/>
                  </a:lnTo>
                  <a:lnTo>
                    <a:pt x="745" y="24"/>
                  </a:lnTo>
                  <a:lnTo>
                    <a:pt x="758" y="23"/>
                  </a:lnTo>
                  <a:lnTo>
                    <a:pt x="767" y="22"/>
                  </a:lnTo>
                  <a:lnTo>
                    <a:pt x="780" y="20"/>
                  </a:lnTo>
                  <a:lnTo>
                    <a:pt x="873" y="13"/>
                  </a:lnTo>
                  <a:lnTo>
                    <a:pt x="885" y="12"/>
                  </a:lnTo>
                  <a:lnTo>
                    <a:pt x="889" y="12"/>
                  </a:lnTo>
                  <a:lnTo>
                    <a:pt x="903" y="10"/>
                  </a:lnTo>
                  <a:lnTo>
                    <a:pt x="924" y="8"/>
                  </a:lnTo>
                  <a:lnTo>
                    <a:pt x="960" y="5"/>
                  </a:lnTo>
                  <a:lnTo>
                    <a:pt x="1017" y="0"/>
                  </a:lnTo>
                  <a:lnTo>
                    <a:pt x="1019" y="47"/>
                  </a:lnTo>
                  <a:lnTo>
                    <a:pt x="1020" y="95"/>
                  </a:lnTo>
                  <a:lnTo>
                    <a:pt x="1042" y="132"/>
                  </a:lnTo>
                  <a:lnTo>
                    <a:pt x="1078" y="187"/>
                  </a:lnTo>
                  <a:lnTo>
                    <a:pt x="1096" y="234"/>
                  </a:lnTo>
                  <a:lnTo>
                    <a:pt x="1125" y="294"/>
                  </a:lnTo>
                  <a:lnTo>
                    <a:pt x="1131" y="355"/>
                  </a:lnTo>
                  <a:lnTo>
                    <a:pt x="1133" y="365"/>
                  </a:lnTo>
                  <a:lnTo>
                    <a:pt x="1135" y="389"/>
                  </a:lnTo>
                  <a:lnTo>
                    <a:pt x="1138" y="426"/>
                  </a:lnTo>
                  <a:lnTo>
                    <a:pt x="1139" y="442"/>
                  </a:lnTo>
                  <a:lnTo>
                    <a:pt x="1140" y="455"/>
                  </a:lnTo>
                  <a:lnTo>
                    <a:pt x="1142" y="464"/>
                  </a:lnTo>
                  <a:lnTo>
                    <a:pt x="1143" y="474"/>
                  </a:lnTo>
                  <a:lnTo>
                    <a:pt x="1145" y="507"/>
                  </a:lnTo>
                  <a:lnTo>
                    <a:pt x="1148" y="522"/>
                  </a:lnTo>
                  <a:lnTo>
                    <a:pt x="1149" y="537"/>
                  </a:lnTo>
                  <a:lnTo>
                    <a:pt x="1152" y="567"/>
                  </a:lnTo>
                  <a:lnTo>
                    <a:pt x="1152" y="571"/>
                  </a:lnTo>
                  <a:lnTo>
                    <a:pt x="1154" y="591"/>
                  </a:lnTo>
                  <a:lnTo>
                    <a:pt x="1162" y="672"/>
                  </a:lnTo>
                  <a:lnTo>
                    <a:pt x="1167" y="716"/>
                  </a:lnTo>
                  <a:lnTo>
                    <a:pt x="1168" y="738"/>
                  </a:lnTo>
                  <a:lnTo>
                    <a:pt x="1172" y="768"/>
                  </a:lnTo>
                  <a:lnTo>
                    <a:pt x="1172" y="773"/>
                  </a:lnTo>
                  <a:lnTo>
                    <a:pt x="1174" y="801"/>
                  </a:lnTo>
                  <a:lnTo>
                    <a:pt x="1177" y="835"/>
                  </a:lnTo>
                  <a:lnTo>
                    <a:pt x="1183" y="901"/>
                  </a:lnTo>
                  <a:lnTo>
                    <a:pt x="1183" y="910"/>
                  </a:lnTo>
                  <a:lnTo>
                    <a:pt x="1186" y="934"/>
                  </a:lnTo>
                  <a:lnTo>
                    <a:pt x="1192" y="1003"/>
                  </a:lnTo>
                  <a:lnTo>
                    <a:pt x="1195" y="1031"/>
                  </a:lnTo>
                  <a:lnTo>
                    <a:pt x="1200" y="1076"/>
                  </a:lnTo>
                  <a:lnTo>
                    <a:pt x="1202" y="1109"/>
                  </a:lnTo>
                  <a:lnTo>
                    <a:pt x="1207" y="1151"/>
                  </a:lnTo>
                  <a:lnTo>
                    <a:pt x="1208" y="1160"/>
                  </a:lnTo>
                  <a:lnTo>
                    <a:pt x="1213" y="1210"/>
                  </a:lnTo>
                  <a:lnTo>
                    <a:pt x="1212" y="1210"/>
                  </a:lnTo>
                  <a:lnTo>
                    <a:pt x="1195" y="1247"/>
                  </a:lnTo>
                  <a:lnTo>
                    <a:pt x="1197" y="1250"/>
                  </a:lnTo>
                  <a:lnTo>
                    <a:pt x="1202" y="1247"/>
                  </a:lnTo>
                  <a:lnTo>
                    <a:pt x="1191" y="1287"/>
                  </a:lnTo>
                  <a:lnTo>
                    <a:pt x="1193" y="1308"/>
                  </a:lnTo>
                  <a:lnTo>
                    <a:pt x="1212" y="1347"/>
                  </a:lnTo>
                  <a:lnTo>
                    <a:pt x="1232" y="1382"/>
                  </a:lnTo>
                  <a:lnTo>
                    <a:pt x="1226" y="1389"/>
                  </a:lnTo>
                  <a:lnTo>
                    <a:pt x="1226" y="1394"/>
                  </a:lnTo>
                  <a:lnTo>
                    <a:pt x="1232" y="1402"/>
                  </a:lnTo>
                  <a:lnTo>
                    <a:pt x="1245" y="1445"/>
                  </a:lnTo>
                  <a:lnTo>
                    <a:pt x="1213" y="1507"/>
                  </a:lnTo>
                  <a:lnTo>
                    <a:pt x="1206" y="1516"/>
                  </a:lnTo>
                  <a:lnTo>
                    <a:pt x="1201" y="1543"/>
                  </a:lnTo>
                  <a:lnTo>
                    <a:pt x="1179" y="1557"/>
                  </a:lnTo>
                  <a:lnTo>
                    <a:pt x="1183" y="1578"/>
                  </a:lnTo>
                  <a:lnTo>
                    <a:pt x="1174" y="1596"/>
                  </a:lnTo>
                  <a:lnTo>
                    <a:pt x="1124" y="1647"/>
                  </a:lnTo>
                  <a:lnTo>
                    <a:pt x="1115" y="1646"/>
                  </a:lnTo>
                  <a:lnTo>
                    <a:pt x="1116" y="1649"/>
                  </a:lnTo>
                  <a:lnTo>
                    <a:pt x="1116" y="1656"/>
                  </a:lnTo>
                  <a:lnTo>
                    <a:pt x="1124" y="1697"/>
                  </a:lnTo>
                  <a:lnTo>
                    <a:pt x="1119" y="1726"/>
                  </a:lnTo>
                  <a:lnTo>
                    <a:pt x="1096" y="1790"/>
                  </a:lnTo>
                  <a:lnTo>
                    <a:pt x="1101" y="1797"/>
                  </a:lnTo>
                  <a:lnTo>
                    <a:pt x="1119" y="1824"/>
                  </a:lnTo>
                  <a:lnTo>
                    <a:pt x="1092" y="1862"/>
                  </a:lnTo>
                  <a:lnTo>
                    <a:pt x="1086" y="1895"/>
                  </a:lnTo>
                  <a:lnTo>
                    <a:pt x="1095" y="1914"/>
                  </a:lnTo>
                  <a:lnTo>
                    <a:pt x="1097" y="1917"/>
                  </a:lnTo>
                  <a:lnTo>
                    <a:pt x="1119" y="1939"/>
                  </a:lnTo>
                  <a:lnTo>
                    <a:pt x="1100" y="1954"/>
                  </a:lnTo>
                  <a:lnTo>
                    <a:pt x="1062" y="1963"/>
                  </a:lnTo>
                  <a:lnTo>
                    <a:pt x="1030" y="1986"/>
                  </a:lnTo>
                  <a:lnTo>
                    <a:pt x="1028" y="1989"/>
                  </a:lnTo>
                  <a:lnTo>
                    <a:pt x="1025" y="1986"/>
                  </a:lnTo>
                  <a:lnTo>
                    <a:pt x="1013" y="1981"/>
                  </a:lnTo>
                  <a:lnTo>
                    <a:pt x="991" y="2049"/>
                  </a:lnTo>
                  <a:lnTo>
                    <a:pt x="1017" y="2097"/>
                  </a:lnTo>
                  <a:lnTo>
                    <a:pt x="1001" y="2120"/>
                  </a:lnTo>
                  <a:lnTo>
                    <a:pt x="999" y="2121"/>
                  </a:lnTo>
                  <a:lnTo>
                    <a:pt x="998" y="2121"/>
                  </a:lnTo>
                  <a:lnTo>
                    <a:pt x="977" y="2120"/>
                  </a:lnTo>
                  <a:lnTo>
                    <a:pt x="957" y="2105"/>
                  </a:lnTo>
                  <a:lnTo>
                    <a:pt x="917" y="2095"/>
                  </a:lnTo>
                  <a:lnTo>
                    <a:pt x="860" y="2071"/>
                  </a:lnTo>
                  <a:lnTo>
                    <a:pt x="859" y="2072"/>
                  </a:lnTo>
                  <a:lnTo>
                    <a:pt x="837" y="2073"/>
                  </a:lnTo>
                  <a:lnTo>
                    <a:pt x="799" y="2125"/>
                  </a:lnTo>
                  <a:lnTo>
                    <a:pt x="789" y="2139"/>
                  </a:lnTo>
                  <a:lnTo>
                    <a:pt x="787" y="2148"/>
                  </a:lnTo>
                  <a:lnTo>
                    <a:pt x="794" y="2164"/>
                  </a:lnTo>
                  <a:lnTo>
                    <a:pt x="763" y="2139"/>
                  </a:lnTo>
                  <a:lnTo>
                    <a:pt x="763" y="2167"/>
                  </a:lnTo>
                  <a:lnTo>
                    <a:pt x="748" y="2164"/>
                  </a:lnTo>
                  <a:lnTo>
                    <a:pt x="727" y="2155"/>
                  </a:lnTo>
                  <a:lnTo>
                    <a:pt x="695" y="2074"/>
                  </a:lnTo>
                  <a:lnTo>
                    <a:pt x="686" y="2074"/>
                  </a:lnTo>
                  <a:lnTo>
                    <a:pt x="682" y="2074"/>
                  </a:lnTo>
                  <a:lnTo>
                    <a:pt x="677" y="2050"/>
                  </a:lnTo>
                  <a:lnTo>
                    <a:pt x="683" y="2042"/>
                  </a:lnTo>
                  <a:lnTo>
                    <a:pt x="693" y="2039"/>
                  </a:lnTo>
                  <a:lnTo>
                    <a:pt x="702" y="2025"/>
                  </a:lnTo>
                  <a:lnTo>
                    <a:pt x="666" y="1953"/>
                  </a:lnTo>
                  <a:lnTo>
                    <a:pt x="666" y="1951"/>
                  </a:lnTo>
                  <a:lnTo>
                    <a:pt x="671" y="1932"/>
                  </a:lnTo>
                  <a:lnTo>
                    <a:pt x="618" y="1885"/>
                  </a:lnTo>
                  <a:lnTo>
                    <a:pt x="612" y="1865"/>
                  </a:lnTo>
                  <a:lnTo>
                    <a:pt x="572" y="1840"/>
                  </a:lnTo>
                  <a:lnTo>
                    <a:pt x="548" y="1837"/>
                  </a:lnTo>
                  <a:lnTo>
                    <a:pt x="529" y="1842"/>
                  </a:lnTo>
                  <a:lnTo>
                    <a:pt x="508" y="1809"/>
                  </a:lnTo>
                  <a:lnTo>
                    <a:pt x="466" y="1775"/>
                  </a:lnTo>
                  <a:lnTo>
                    <a:pt x="441" y="1765"/>
                  </a:lnTo>
                  <a:lnTo>
                    <a:pt x="428" y="1755"/>
                  </a:lnTo>
                  <a:lnTo>
                    <a:pt x="427" y="1752"/>
                  </a:lnTo>
                  <a:lnTo>
                    <a:pt x="426" y="1751"/>
                  </a:lnTo>
                  <a:lnTo>
                    <a:pt x="390" y="1716"/>
                  </a:lnTo>
                  <a:lnTo>
                    <a:pt x="388" y="1706"/>
                  </a:lnTo>
                  <a:lnTo>
                    <a:pt x="392" y="1653"/>
                  </a:lnTo>
                  <a:lnTo>
                    <a:pt x="410" y="1607"/>
                  </a:lnTo>
                  <a:lnTo>
                    <a:pt x="412" y="1599"/>
                  </a:lnTo>
                  <a:lnTo>
                    <a:pt x="412" y="1598"/>
                  </a:lnTo>
                  <a:lnTo>
                    <a:pt x="414" y="1594"/>
                  </a:lnTo>
                  <a:lnTo>
                    <a:pt x="416" y="1589"/>
                  </a:lnTo>
                  <a:lnTo>
                    <a:pt x="434" y="1557"/>
                  </a:lnTo>
                  <a:lnTo>
                    <a:pt x="433" y="1543"/>
                  </a:lnTo>
                  <a:lnTo>
                    <a:pt x="432" y="1507"/>
                  </a:lnTo>
                  <a:lnTo>
                    <a:pt x="436" y="1498"/>
                  </a:lnTo>
                  <a:lnTo>
                    <a:pt x="447" y="1488"/>
                  </a:lnTo>
                  <a:lnTo>
                    <a:pt x="448" y="1487"/>
                  </a:lnTo>
                  <a:lnTo>
                    <a:pt x="450" y="1485"/>
                  </a:lnTo>
                  <a:lnTo>
                    <a:pt x="446" y="1466"/>
                  </a:lnTo>
                  <a:lnTo>
                    <a:pt x="407" y="1444"/>
                  </a:lnTo>
                  <a:lnTo>
                    <a:pt x="398" y="1443"/>
                  </a:lnTo>
                  <a:lnTo>
                    <a:pt x="380" y="1439"/>
                  </a:lnTo>
                  <a:lnTo>
                    <a:pt x="368" y="1433"/>
                  </a:lnTo>
                  <a:lnTo>
                    <a:pt x="344" y="1429"/>
                  </a:lnTo>
                  <a:lnTo>
                    <a:pt x="318" y="1467"/>
                  </a:lnTo>
                  <a:lnTo>
                    <a:pt x="307" y="1469"/>
                  </a:lnTo>
                  <a:lnTo>
                    <a:pt x="280" y="1445"/>
                  </a:lnTo>
                  <a:lnTo>
                    <a:pt x="273" y="1420"/>
                  </a:lnTo>
                  <a:lnTo>
                    <a:pt x="268" y="1372"/>
                  </a:lnTo>
                  <a:lnTo>
                    <a:pt x="256" y="1334"/>
                  </a:lnTo>
                  <a:lnTo>
                    <a:pt x="246" y="1319"/>
                  </a:lnTo>
                  <a:lnTo>
                    <a:pt x="216" y="1290"/>
                  </a:lnTo>
                  <a:lnTo>
                    <a:pt x="187" y="1270"/>
                  </a:lnTo>
                  <a:lnTo>
                    <a:pt x="168" y="1261"/>
                  </a:lnTo>
                  <a:lnTo>
                    <a:pt x="133" y="1219"/>
                  </a:lnTo>
                  <a:lnTo>
                    <a:pt x="118" y="1215"/>
                  </a:lnTo>
                  <a:lnTo>
                    <a:pt x="110" y="1196"/>
                  </a:lnTo>
                  <a:lnTo>
                    <a:pt x="85" y="1179"/>
                  </a:lnTo>
                  <a:lnTo>
                    <a:pt x="80" y="1172"/>
                  </a:lnTo>
                  <a:lnTo>
                    <a:pt x="70" y="1165"/>
                  </a:lnTo>
                  <a:lnTo>
                    <a:pt x="68" y="1164"/>
                  </a:lnTo>
                  <a:lnTo>
                    <a:pt x="49" y="1141"/>
                  </a:lnTo>
                  <a:lnTo>
                    <a:pt x="51" y="1137"/>
                  </a:lnTo>
                  <a:lnTo>
                    <a:pt x="47" y="1118"/>
                  </a:lnTo>
                  <a:lnTo>
                    <a:pt x="24" y="1094"/>
                  </a:lnTo>
                  <a:lnTo>
                    <a:pt x="25" y="1066"/>
                  </a:lnTo>
                  <a:lnTo>
                    <a:pt x="14" y="1046"/>
                  </a:lnTo>
                  <a:lnTo>
                    <a:pt x="0" y="998"/>
                  </a:lnTo>
                  <a:lnTo>
                    <a:pt x="0" y="968"/>
                  </a:lnTo>
                  <a:close/>
                </a:path>
              </a:pathLst>
            </a:custGeom>
            <a:solidFill>
              <a:schemeClr val="tx2">
                <a:lumMod val="60000"/>
                <a:lumOff val="40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61" name="Freeform 360"/>
            <p:cNvSpPr>
              <a:spLocks noChangeAspect="1"/>
            </p:cNvSpPr>
            <p:nvPr/>
          </p:nvSpPr>
          <p:spPr bwMode="auto">
            <a:xfrm>
              <a:off x="6121" y="4091"/>
              <a:ext cx="1042" cy="601"/>
            </a:xfrm>
            <a:custGeom>
              <a:avLst/>
              <a:gdLst>
                <a:gd name="T0" fmla="*/ 41 w 1878"/>
                <a:gd name="T1" fmla="*/ 0 h 1216"/>
                <a:gd name="T2" fmla="*/ 40 w 1878"/>
                <a:gd name="T3" fmla="*/ 0 h 1216"/>
                <a:gd name="T4" fmla="*/ 36 w 1878"/>
                <a:gd name="T5" fmla="*/ 1 h 1216"/>
                <a:gd name="T6" fmla="*/ 29 w 1878"/>
                <a:gd name="T7" fmla="*/ 1 h 1216"/>
                <a:gd name="T8" fmla="*/ 26 w 1878"/>
                <a:gd name="T9" fmla="*/ 1 h 1216"/>
                <a:gd name="T10" fmla="*/ 21 w 1878"/>
                <a:gd name="T11" fmla="*/ 1 h 1216"/>
                <a:gd name="T12" fmla="*/ 13 w 1878"/>
                <a:gd name="T13" fmla="*/ 1 h 1216"/>
                <a:gd name="T14" fmla="*/ 11 w 1878"/>
                <a:gd name="T15" fmla="*/ 1 h 1216"/>
                <a:gd name="T16" fmla="*/ 6 w 1878"/>
                <a:gd name="T17" fmla="*/ 1 h 1216"/>
                <a:gd name="T18" fmla="*/ 2 w 1878"/>
                <a:gd name="T19" fmla="*/ 1 h 1216"/>
                <a:gd name="T20" fmla="*/ 1 w 1878"/>
                <a:gd name="T21" fmla="*/ 4 h 1216"/>
                <a:gd name="T22" fmla="*/ 3 w 1878"/>
                <a:gd name="T23" fmla="*/ 6 h 1216"/>
                <a:gd name="T24" fmla="*/ 1 w 1878"/>
                <a:gd name="T25" fmla="*/ 8 h 1216"/>
                <a:gd name="T26" fmla="*/ 2 w 1878"/>
                <a:gd name="T27" fmla="*/ 12 h 1216"/>
                <a:gd name="T28" fmla="*/ 3 w 1878"/>
                <a:gd name="T29" fmla="*/ 13 h 1216"/>
                <a:gd name="T30" fmla="*/ 4 w 1878"/>
                <a:gd name="T31" fmla="*/ 15 h 1216"/>
                <a:gd name="T32" fmla="*/ 5 w 1878"/>
                <a:gd name="T33" fmla="*/ 18 h 1216"/>
                <a:gd name="T34" fmla="*/ 7 w 1878"/>
                <a:gd name="T35" fmla="*/ 20 h 1216"/>
                <a:gd name="T36" fmla="*/ 7 w 1878"/>
                <a:gd name="T37" fmla="*/ 22 h 1216"/>
                <a:gd name="T38" fmla="*/ 9 w 1878"/>
                <a:gd name="T39" fmla="*/ 24 h 1216"/>
                <a:gd name="T40" fmla="*/ 11 w 1878"/>
                <a:gd name="T41" fmla="*/ 25 h 1216"/>
                <a:gd name="T42" fmla="*/ 11 w 1878"/>
                <a:gd name="T43" fmla="*/ 28 h 1216"/>
                <a:gd name="T44" fmla="*/ 12 w 1878"/>
                <a:gd name="T45" fmla="*/ 28 h 1216"/>
                <a:gd name="T46" fmla="*/ 12 w 1878"/>
                <a:gd name="T47" fmla="*/ 29 h 1216"/>
                <a:gd name="T48" fmla="*/ 12 w 1878"/>
                <a:gd name="T49" fmla="*/ 31 h 1216"/>
                <a:gd name="T50" fmla="*/ 12 w 1878"/>
                <a:gd name="T51" fmla="*/ 32 h 1216"/>
                <a:gd name="T52" fmla="*/ 13 w 1878"/>
                <a:gd name="T53" fmla="*/ 35 h 1216"/>
                <a:gd name="T54" fmla="*/ 19 w 1878"/>
                <a:gd name="T55" fmla="*/ 35 h 1216"/>
                <a:gd name="T56" fmla="*/ 25 w 1878"/>
                <a:gd name="T57" fmla="*/ 35 h 1216"/>
                <a:gd name="T58" fmla="*/ 31 w 1878"/>
                <a:gd name="T59" fmla="*/ 35 h 1216"/>
                <a:gd name="T60" fmla="*/ 37 w 1878"/>
                <a:gd name="T61" fmla="*/ 35 h 1216"/>
                <a:gd name="T62" fmla="*/ 41 w 1878"/>
                <a:gd name="T63" fmla="*/ 35 h 1216"/>
                <a:gd name="T64" fmla="*/ 44 w 1878"/>
                <a:gd name="T65" fmla="*/ 35 h 1216"/>
                <a:gd name="T66" fmla="*/ 49 w 1878"/>
                <a:gd name="T67" fmla="*/ 34 h 1216"/>
                <a:gd name="T68" fmla="*/ 55 w 1878"/>
                <a:gd name="T69" fmla="*/ 34 h 1216"/>
                <a:gd name="T70" fmla="*/ 60 w 1878"/>
                <a:gd name="T71" fmla="*/ 34 h 1216"/>
                <a:gd name="T72" fmla="*/ 66 w 1878"/>
                <a:gd name="T73" fmla="*/ 34 h 1216"/>
                <a:gd name="T74" fmla="*/ 69 w 1878"/>
                <a:gd name="T75" fmla="*/ 34 h 1216"/>
                <a:gd name="T76" fmla="*/ 73 w 1878"/>
                <a:gd name="T77" fmla="*/ 34 h 1216"/>
                <a:gd name="T78" fmla="*/ 76 w 1878"/>
                <a:gd name="T79" fmla="*/ 34 h 1216"/>
                <a:gd name="T80" fmla="*/ 81 w 1878"/>
                <a:gd name="T81" fmla="*/ 36 h 1216"/>
                <a:gd name="T82" fmla="*/ 84 w 1878"/>
                <a:gd name="T83" fmla="*/ 33 h 1216"/>
                <a:gd name="T84" fmla="*/ 85 w 1878"/>
                <a:gd name="T85" fmla="*/ 32 h 1216"/>
                <a:gd name="T86" fmla="*/ 88 w 1878"/>
                <a:gd name="T87" fmla="*/ 28 h 1216"/>
                <a:gd name="T88" fmla="*/ 85 w 1878"/>
                <a:gd name="T89" fmla="*/ 25 h 1216"/>
                <a:gd name="T90" fmla="*/ 89 w 1878"/>
                <a:gd name="T91" fmla="*/ 23 h 1216"/>
                <a:gd name="T92" fmla="*/ 97 w 1878"/>
                <a:gd name="T93" fmla="*/ 20 h 1216"/>
                <a:gd name="T94" fmla="*/ 98 w 1878"/>
                <a:gd name="T95" fmla="*/ 19 h 1216"/>
                <a:gd name="T96" fmla="*/ 99 w 1878"/>
                <a:gd name="T97" fmla="*/ 17 h 1216"/>
                <a:gd name="T98" fmla="*/ 98 w 1878"/>
                <a:gd name="T99" fmla="*/ 15 h 1216"/>
                <a:gd name="T100" fmla="*/ 94 w 1878"/>
                <a:gd name="T101" fmla="*/ 14 h 1216"/>
                <a:gd name="T102" fmla="*/ 91 w 1878"/>
                <a:gd name="T103" fmla="*/ 11 h 1216"/>
                <a:gd name="T104" fmla="*/ 89 w 1878"/>
                <a:gd name="T105" fmla="*/ 10 h 1216"/>
                <a:gd name="T106" fmla="*/ 84 w 1878"/>
                <a:gd name="T107" fmla="*/ 8 h 1216"/>
                <a:gd name="T108" fmla="*/ 82 w 1878"/>
                <a:gd name="T109" fmla="*/ 5 h 1216"/>
                <a:gd name="T110" fmla="*/ 83 w 1878"/>
                <a:gd name="T111" fmla="*/ 2 h 1216"/>
                <a:gd name="T112" fmla="*/ 80 w 1878"/>
                <a:gd name="T113" fmla="*/ 0 h 1216"/>
                <a:gd name="T114" fmla="*/ 75 w 1878"/>
                <a:gd name="T115" fmla="*/ 0 h 1216"/>
                <a:gd name="T116" fmla="*/ 68 w 1878"/>
                <a:gd name="T117" fmla="*/ 0 h 1216"/>
                <a:gd name="T118" fmla="*/ 54 w 1878"/>
                <a:gd name="T119" fmla="*/ 0 h 1216"/>
                <a:gd name="T120" fmla="*/ 49 w 1878"/>
                <a:gd name="T121" fmla="*/ 0 h 121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78"/>
                <a:gd name="T184" fmla="*/ 0 h 1216"/>
                <a:gd name="T185" fmla="*/ 1878 w 1878"/>
                <a:gd name="T186" fmla="*/ 1216 h 121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78" h="1216">
                  <a:moveTo>
                    <a:pt x="889" y="28"/>
                  </a:moveTo>
                  <a:lnTo>
                    <a:pt x="846" y="29"/>
                  </a:lnTo>
                  <a:lnTo>
                    <a:pt x="788" y="30"/>
                  </a:lnTo>
                  <a:lnTo>
                    <a:pt x="782" y="30"/>
                  </a:lnTo>
                  <a:lnTo>
                    <a:pt x="755" y="30"/>
                  </a:lnTo>
                  <a:lnTo>
                    <a:pt x="753" y="30"/>
                  </a:lnTo>
                  <a:lnTo>
                    <a:pt x="746" y="30"/>
                  </a:lnTo>
                  <a:lnTo>
                    <a:pt x="677" y="33"/>
                  </a:lnTo>
                  <a:lnTo>
                    <a:pt x="676" y="33"/>
                  </a:lnTo>
                  <a:lnTo>
                    <a:pt x="640" y="33"/>
                  </a:lnTo>
                  <a:lnTo>
                    <a:pt x="621" y="33"/>
                  </a:lnTo>
                  <a:lnTo>
                    <a:pt x="561" y="34"/>
                  </a:lnTo>
                  <a:lnTo>
                    <a:pt x="534" y="34"/>
                  </a:lnTo>
                  <a:lnTo>
                    <a:pt x="504" y="35"/>
                  </a:lnTo>
                  <a:lnTo>
                    <a:pt x="499" y="35"/>
                  </a:lnTo>
                  <a:lnTo>
                    <a:pt x="488" y="35"/>
                  </a:lnTo>
                  <a:lnTo>
                    <a:pt x="428" y="35"/>
                  </a:lnTo>
                  <a:lnTo>
                    <a:pt x="393" y="36"/>
                  </a:lnTo>
                  <a:lnTo>
                    <a:pt x="354" y="36"/>
                  </a:lnTo>
                  <a:lnTo>
                    <a:pt x="335" y="36"/>
                  </a:lnTo>
                  <a:lnTo>
                    <a:pt x="260" y="38"/>
                  </a:lnTo>
                  <a:lnTo>
                    <a:pt x="250" y="36"/>
                  </a:lnTo>
                  <a:lnTo>
                    <a:pt x="220" y="38"/>
                  </a:lnTo>
                  <a:lnTo>
                    <a:pt x="199" y="36"/>
                  </a:lnTo>
                  <a:lnTo>
                    <a:pt x="180" y="38"/>
                  </a:lnTo>
                  <a:lnTo>
                    <a:pt x="166" y="36"/>
                  </a:lnTo>
                  <a:lnTo>
                    <a:pt x="109" y="36"/>
                  </a:lnTo>
                  <a:lnTo>
                    <a:pt x="74" y="36"/>
                  </a:lnTo>
                  <a:lnTo>
                    <a:pt x="52" y="36"/>
                  </a:lnTo>
                  <a:lnTo>
                    <a:pt x="38" y="36"/>
                  </a:lnTo>
                  <a:lnTo>
                    <a:pt x="10" y="36"/>
                  </a:lnTo>
                  <a:lnTo>
                    <a:pt x="32" y="86"/>
                  </a:lnTo>
                  <a:lnTo>
                    <a:pt x="22" y="130"/>
                  </a:lnTo>
                  <a:lnTo>
                    <a:pt x="38" y="145"/>
                  </a:lnTo>
                  <a:lnTo>
                    <a:pt x="55" y="183"/>
                  </a:lnTo>
                  <a:lnTo>
                    <a:pt x="51" y="199"/>
                  </a:lnTo>
                  <a:lnTo>
                    <a:pt x="37" y="212"/>
                  </a:lnTo>
                  <a:lnTo>
                    <a:pt x="37" y="247"/>
                  </a:lnTo>
                  <a:lnTo>
                    <a:pt x="27" y="266"/>
                  </a:lnTo>
                  <a:lnTo>
                    <a:pt x="0" y="346"/>
                  </a:lnTo>
                  <a:lnTo>
                    <a:pt x="37" y="389"/>
                  </a:lnTo>
                  <a:lnTo>
                    <a:pt x="37" y="403"/>
                  </a:lnTo>
                  <a:lnTo>
                    <a:pt x="43" y="426"/>
                  </a:lnTo>
                  <a:lnTo>
                    <a:pt x="43" y="427"/>
                  </a:lnTo>
                  <a:lnTo>
                    <a:pt x="52" y="431"/>
                  </a:lnTo>
                  <a:lnTo>
                    <a:pt x="77" y="513"/>
                  </a:lnTo>
                  <a:lnTo>
                    <a:pt x="85" y="524"/>
                  </a:lnTo>
                  <a:lnTo>
                    <a:pt x="85" y="525"/>
                  </a:lnTo>
                  <a:lnTo>
                    <a:pt x="77" y="537"/>
                  </a:lnTo>
                  <a:lnTo>
                    <a:pt x="98" y="572"/>
                  </a:lnTo>
                  <a:lnTo>
                    <a:pt x="101" y="602"/>
                  </a:lnTo>
                  <a:lnTo>
                    <a:pt x="110" y="621"/>
                  </a:lnTo>
                  <a:lnTo>
                    <a:pt x="127" y="621"/>
                  </a:lnTo>
                  <a:lnTo>
                    <a:pt x="139" y="673"/>
                  </a:lnTo>
                  <a:lnTo>
                    <a:pt x="144" y="676"/>
                  </a:lnTo>
                  <a:lnTo>
                    <a:pt x="153" y="719"/>
                  </a:lnTo>
                  <a:lnTo>
                    <a:pt x="144" y="744"/>
                  </a:lnTo>
                  <a:lnTo>
                    <a:pt x="147" y="767"/>
                  </a:lnTo>
                  <a:lnTo>
                    <a:pt x="180" y="799"/>
                  </a:lnTo>
                  <a:lnTo>
                    <a:pt x="181" y="813"/>
                  </a:lnTo>
                  <a:lnTo>
                    <a:pt x="178" y="816"/>
                  </a:lnTo>
                  <a:lnTo>
                    <a:pt x="180" y="826"/>
                  </a:lnTo>
                  <a:lnTo>
                    <a:pt x="199" y="858"/>
                  </a:lnTo>
                  <a:lnTo>
                    <a:pt x="216" y="898"/>
                  </a:lnTo>
                  <a:lnTo>
                    <a:pt x="205" y="913"/>
                  </a:lnTo>
                  <a:lnTo>
                    <a:pt x="202" y="936"/>
                  </a:lnTo>
                  <a:lnTo>
                    <a:pt x="216" y="937"/>
                  </a:lnTo>
                  <a:lnTo>
                    <a:pt x="219" y="945"/>
                  </a:lnTo>
                  <a:lnTo>
                    <a:pt x="215" y="947"/>
                  </a:lnTo>
                  <a:lnTo>
                    <a:pt x="219" y="961"/>
                  </a:lnTo>
                  <a:lnTo>
                    <a:pt x="215" y="985"/>
                  </a:lnTo>
                  <a:lnTo>
                    <a:pt x="216" y="989"/>
                  </a:lnTo>
                  <a:lnTo>
                    <a:pt x="216" y="990"/>
                  </a:lnTo>
                  <a:lnTo>
                    <a:pt x="220" y="1010"/>
                  </a:lnTo>
                  <a:lnTo>
                    <a:pt x="235" y="1048"/>
                  </a:lnTo>
                  <a:lnTo>
                    <a:pt x="236" y="1050"/>
                  </a:lnTo>
                  <a:lnTo>
                    <a:pt x="231" y="1058"/>
                  </a:lnTo>
                  <a:lnTo>
                    <a:pt x="229" y="1094"/>
                  </a:lnTo>
                  <a:lnTo>
                    <a:pt x="215" y="1108"/>
                  </a:lnTo>
                  <a:lnTo>
                    <a:pt x="254" y="1162"/>
                  </a:lnTo>
                  <a:lnTo>
                    <a:pt x="249" y="1171"/>
                  </a:lnTo>
                  <a:lnTo>
                    <a:pt x="254" y="1171"/>
                  </a:lnTo>
                  <a:lnTo>
                    <a:pt x="329" y="1172"/>
                  </a:lnTo>
                  <a:lnTo>
                    <a:pt x="365" y="1173"/>
                  </a:lnTo>
                  <a:lnTo>
                    <a:pt x="402" y="1173"/>
                  </a:lnTo>
                  <a:lnTo>
                    <a:pt x="416" y="1173"/>
                  </a:lnTo>
                  <a:lnTo>
                    <a:pt x="476" y="1173"/>
                  </a:lnTo>
                  <a:lnTo>
                    <a:pt x="502" y="1173"/>
                  </a:lnTo>
                  <a:lnTo>
                    <a:pt x="551" y="1173"/>
                  </a:lnTo>
                  <a:lnTo>
                    <a:pt x="585" y="1173"/>
                  </a:lnTo>
                  <a:lnTo>
                    <a:pt x="624" y="1173"/>
                  </a:lnTo>
                  <a:lnTo>
                    <a:pt x="633" y="1173"/>
                  </a:lnTo>
                  <a:lnTo>
                    <a:pt x="699" y="1171"/>
                  </a:lnTo>
                  <a:lnTo>
                    <a:pt x="704" y="1171"/>
                  </a:lnTo>
                  <a:lnTo>
                    <a:pt x="768" y="1170"/>
                  </a:lnTo>
                  <a:lnTo>
                    <a:pt x="773" y="1168"/>
                  </a:lnTo>
                  <a:lnTo>
                    <a:pt x="839" y="1166"/>
                  </a:lnTo>
                  <a:lnTo>
                    <a:pt x="841" y="1166"/>
                  </a:lnTo>
                  <a:lnTo>
                    <a:pt x="846" y="1166"/>
                  </a:lnTo>
                  <a:lnTo>
                    <a:pt x="904" y="1163"/>
                  </a:lnTo>
                  <a:lnTo>
                    <a:pt x="921" y="1162"/>
                  </a:lnTo>
                  <a:lnTo>
                    <a:pt x="938" y="1162"/>
                  </a:lnTo>
                  <a:lnTo>
                    <a:pt x="959" y="1162"/>
                  </a:lnTo>
                  <a:lnTo>
                    <a:pt x="995" y="1160"/>
                  </a:lnTo>
                  <a:lnTo>
                    <a:pt x="1041" y="1157"/>
                  </a:lnTo>
                  <a:lnTo>
                    <a:pt x="1068" y="1156"/>
                  </a:lnTo>
                  <a:lnTo>
                    <a:pt x="1143" y="1152"/>
                  </a:lnTo>
                  <a:lnTo>
                    <a:pt x="1153" y="1151"/>
                  </a:lnTo>
                  <a:lnTo>
                    <a:pt x="1176" y="1149"/>
                  </a:lnTo>
                  <a:lnTo>
                    <a:pt x="1216" y="1147"/>
                  </a:lnTo>
                  <a:lnTo>
                    <a:pt x="1262" y="1144"/>
                  </a:lnTo>
                  <a:lnTo>
                    <a:pt x="1291" y="1142"/>
                  </a:lnTo>
                  <a:lnTo>
                    <a:pt x="1294" y="1142"/>
                  </a:lnTo>
                  <a:lnTo>
                    <a:pt x="1311" y="1141"/>
                  </a:lnTo>
                  <a:lnTo>
                    <a:pt x="1346" y="1138"/>
                  </a:lnTo>
                  <a:lnTo>
                    <a:pt x="1359" y="1137"/>
                  </a:lnTo>
                  <a:lnTo>
                    <a:pt x="1382" y="1136"/>
                  </a:lnTo>
                  <a:lnTo>
                    <a:pt x="1445" y="1129"/>
                  </a:lnTo>
                  <a:lnTo>
                    <a:pt x="1447" y="1133"/>
                  </a:lnTo>
                  <a:lnTo>
                    <a:pt x="1448" y="1134"/>
                  </a:lnTo>
                  <a:lnTo>
                    <a:pt x="1477" y="1154"/>
                  </a:lnTo>
                  <a:lnTo>
                    <a:pt x="1515" y="1208"/>
                  </a:lnTo>
                  <a:lnTo>
                    <a:pt x="1541" y="1216"/>
                  </a:lnTo>
                  <a:lnTo>
                    <a:pt x="1553" y="1209"/>
                  </a:lnTo>
                  <a:lnTo>
                    <a:pt x="1549" y="1137"/>
                  </a:lnTo>
                  <a:lnTo>
                    <a:pt x="1605" y="1111"/>
                  </a:lnTo>
                  <a:lnTo>
                    <a:pt x="1618" y="1101"/>
                  </a:lnTo>
                  <a:lnTo>
                    <a:pt x="1621" y="1099"/>
                  </a:lnTo>
                  <a:lnTo>
                    <a:pt x="1625" y="1087"/>
                  </a:lnTo>
                  <a:lnTo>
                    <a:pt x="1625" y="1066"/>
                  </a:lnTo>
                  <a:lnTo>
                    <a:pt x="1667" y="967"/>
                  </a:lnTo>
                  <a:lnTo>
                    <a:pt x="1664" y="938"/>
                  </a:lnTo>
                  <a:lnTo>
                    <a:pt x="1648" y="904"/>
                  </a:lnTo>
                  <a:lnTo>
                    <a:pt x="1613" y="873"/>
                  </a:lnTo>
                  <a:lnTo>
                    <a:pt x="1623" y="840"/>
                  </a:lnTo>
                  <a:lnTo>
                    <a:pt x="1625" y="823"/>
                  </a:lnTo>
                  <a:lnTo>
                    <a:pt x="1642" y="801"/>
                  </a:lnTo>
                  <a:lnTo>
                    <a:pt x="1703" y="788"/>
                  </a:lnTo>
                  <a:lnTo>
                    <a:pt x="1786" y="758"/>
                  </a:lnTo>
                  <a:lnTo>
                    <a:pt x="1821" y="733"/>
                  </a:lnTo>
                  <a:lnTo>
                    <a:pt x="1834" y="673"/>
                  </a:lnTo>
                  <a:lnTo>
                    <a:pt x="1837" y="664"/>
                  </a:lnTo>
                  <a:lnTo>
                    <a:pt x="1852" y="652"/>
                  </a:lnTo>
                  <a:lnTo>
                    <a:pt x="1854" y="650"/>
                  </a:lnTo>
                  <a:lnTo>
                    <a:pt x="1873" y="612"/>
                  </a:lnTo>
                  <a:lnTo>
                    <a:pt x="1876" y="592"/>
                  </a:lnTo>
                  <a:lnTo>
                    <a:pt x="1878" y="563"/>
                  </a:lnTo>
                  <a:lnTo>
                    <a:pt x="1878" y="561"/>
                  </a:lnTo>
                  <a:lnTo>
                    <a:pt x="1873" y="552"/>
                  </a:lnTo>
                  <a:lnTo>
                    <a:pt x="1866" y="516"/>
                  </a:lnTo>
                  <a:lnTo>
                    <a:pt x="1834" y="499"/>
                  </a:lnTo>
                  <a:lnTo>
                    <a:pt x="1821" y="491"/>
                  </a:lnTo>
                  <a:lnTo>
                    <a:pt x="1801" y="482"/>
                  </a:lnTo>
                  <a:lnTo>
                    <a:pt x="1793" y="472"/>
                  </a:lnTo>
                  <a:lnTo>
                    <a:pt x="1772" y="422"/>
                  </a:lnTo>
                  <a:lnTo>
                    <a:pt x="1726" y="394"/>
                  </a:lnTo>
                  <a:lnTo>
                    <a:pt x="1720" y="379"/>
                  </a:lnTo>
                  <a:lnTo>
                    <a:pt x="1721" y="376"/>
                  </a:lnTo>
                  <a:lnTo>
                    <a:pt x="1701" y="331"/>
                  </a:lnTo>
                  <a:lnTo>
                    <a:pt x="1686" y="324"/>
                  </a:lnTo>
                  <a:lnTo>
                    <a:pt x="1644" y="316"/>
                  </a:lnTo>
                  <a:lnTo>
                    <a:pt x="1595" y="289"/>
                  </a:lnTo>
                  <a:lnTo>
                    <a:pt x="1585" y="241"/>
                  </a:lnTo>
                  <a:lnTo>
                    <a:pt x="1562" y="198"/>
                  </a:lnTo>
                  <a:lnTo>
                    <a:pt x="1561" y="193"/>
                  </a:lnTo>
                  <a:lnTo>
                    <a:pt x="1555" y="164"/>
                  </a:lnTo>
                  <a:lnTo>
                    <a:pt x="1555" y="163"/>
                  </a:lnTo>
                  <a:lnTo>
                    <a:pt x="1585" y="95"/>
                  </a:lnTo>
                  <a:lnTo>
                    <a:pt x="1541" y="36"/>
                  </a:lnTo>
                  <a:lnTo>
                    <a:pt x="1539" y="30"/>
                  </a:lnTo>
                  <a:lnTo>
                    <a:pt x="1534" y="0"/>
                  </a:lnTo>
                  <a:lnTo>
                    <a:pt x="1525" y="0"/>
                  </a:lnTo>
                  <a:lnTo>
                    <a:pt x="1504" y="1"/>
                  </a:lnTo>
                  <a:lnTo>
                    <a:pt x="1423" y="6"/>
                  </a:lnTo>
                  <a:lnTo>
                    <a:pt x="1419" y="6"/>
                  </a:lnTo>
                  <a:lnTo>
                    <a:pt x="1389" y="7"/>
                  </a:lnTo>
                  <a:lnTo>
                    <a:pt x="1291" y="12"/>
                  </a:lnTo>
                  <a:lnTo>
                    <a:pt x="1186" y="16"/>
                  </a:lnTo>
                  <a:lnTo>
                    <a:pt x="1157" y="17"/>
                  </a:lnTo>
                  <a:lnTo>
                    <a:pt x="1029" y="23"/>
                  </a:lnTo>
                  <a:lnTo>
                    <a:pt x="1023" y="23"/>
                  </a:lnTo>
                  <a:lnTo>
                    <a:pt x="1015" y="24"/>
                  </a:lnTo>
                  <a:lnTo>
                    <a:pt x="923" y="26"/>
                  </a:lnTo>
                  <a:lnTo>
                    <a:pt x="917" y="26"/>
                  </a:lnTo>
                  <a:lnTo>
                    <a:pt x="889" y="28"/>
                  </a:lnTo>
                  <a:close/>
                </a:path>
              </a:pathLst>
            </a:custGeom>
            <a:solidFill>
              <a:schemeClr val="tx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62" name="Freeform 361"/>
            <p:cNvSpPr>
              <a:spLocks noChangeAspect="1"/>
            </p:cNvSpPr>
            <p:nvPr/>
          </p:nvSpPr>
          <p:spPr bwMode="auto">
            <a:xfrm>
              <a:off x="6045" y="2972"/>
              <a:ext cx="1122" cy="1137"/>
            </a:xfrm>
            <a:custGeom>
              <a:avLst/>
              <a:gdLst>
                <a:gd name="T0" fmla="*/ 10 w 2019"/>
                <a:gd name="T1" fmla="*/ 47 h 2303"/>
                <a:gd name="T2" fmla="*/ 4 w 2019"/>
                <a:gd name="T3" fmla="*/ 43 h 2303"/>
                <a:gd name="T4" fmla="*/ 8 w 2019"/>
                <a:gd name="T5" fmla="*/ 39 h 2303"/>
                <a:gd name="T6" fmla="*/ 6 w 2019"/>
                <a:gd name="T7" fmla="*/ 32 h 2303"/>
                <a:gd name="T8" fmla="*/ 5 w 2019"/>
                <a:gd name="T9" fmla="*/ 26 h 2303"/>
                <a:gd name="T10" fmla="*/ 5 w 2019"/>
                <a:gd name="T11" fmla="*/ 24 h 2303"/>
                <a:gd name="T12" fmla="*/ 5 w 2019"/>
                <a:gd name="T13" fmla="*/ 22 h 2303"/>
                <a:gd name="T14" fmla="*/ 2 w 2019"/>
                <a:gd name="T15" fmla="*/ 17 h 2303"/>
                <a:gd name="T16" fmla="*/ 1 w 2019"/>
                <a:gd name="T17" fmla="*/ 14 h 2303"/>
                <a:gd name="T18" fmla="*/ 1 w 2019"/>
                <a:gd name="T19" fmla="*/ 6 h 2303"/>
                <a:gd name="T20" fmla="*/ 26 w 2019"/>
                <a:gd name="T21" fmla="*/ 4 h 2303"/>
                <a:gd name="T22" fmla="*/ 33 w 2019"/>
                <a:gd name="T23" fmla="*/ 0 h 2303"/>
                <a:gd name="T24" fmla="*/ 41 w 2019"/>
                <a:gd name="T25" fmla="*/ 8 h 2303"/>
                <a:gd name="T26" fmla="*/ 51 w 2019"/>
                <a:gd name="T27" fmla="*/ 9 h 2303"/>
                <a:gd name="T28" fmla="*/ 57 w 2019"/>
                <a:gd name="T29" fmla="*/ 8 h 2303"/>
                <a:gd name="T30" fmla="*/ 63 w 2019"/>
                <a:gd name="T31" fmla="*/ 10 h 2303"/>
                <a:gd name="T32" fmla="*/ 68 w 2019"/>
                <a:gd name="T33" fmla="*/ 11 h 2303"/>
                <a:gd name="T34" fmla="*/ 75 w 2019"/>
                <a:gd name="T35" fmla="*/ 13 h 2303"/>
                <a:gd name="T36" fmla="*/ 88 w 2019"/>
                <a:gd name="T37" fmla="*/ 12 h 2303"/>
                <a:gd name="T38" fmla="*/ 98 w 2019"/>
                <a:gd name="T39" fmla="*/ 13 h 2303"/>
                <a:gd name="T40" fmla="*/ 101 w 2019"/>
                <a:gd name="T41" fmla="*/ 16 h 2303"/>
                <a:gd name="T42" fmla="*/ 84 w 2019"/>
                <a:gd name="T43" fmla="*/ 23 h 2303"/>
                <a:gd name="T44" fmla="*/ 73 w 2019"/>
                <a:gd name="T45" fmla="*/ 30 h 2303"/>
                <a:gd name="T46" fmla="*/ 70 w 2019"/>
                <a:gd name="T47" fmla="*/ 31 h 2303"/>
                <a:gd name="T48" fmla="*/ 70 w 2019"/>
                <a:gd name="T49" fmla="*/ 37 h 2303"/>
                <a:gd name="T50" fmla="*/ 62 w 2019"/>
                <a:gd name="T51" fmla="*/ 41 h 2303"/>
                <a:gd name="T52" fmla="*/ 64 w 2019"/>
                <a:gd name="T53" fmla="*/ 46 h 2303"/>
                <a:gd name="T54" fmla="*/ 64 w 2019"/>
                <a:gd name="T55" fmla="*/ 48 h 2303"/>
                <a:gd name="T56" fmla="*/ 65 w 2019"/>
                <a:gd name="T57" fmla="*/ 53 h 2303"/>
                <a:gd name="T58" fmla="*/ 71 w 2019"/>
                <a:gd name="T59" fmla="*/ 55 h 2303"/>
                <a:gd name="T60" fmla="*/ 74 w 2019"/>
                <a:gd name="T61" fmla="*/ 56 h 2303"/>
                <a:gd name="T62" fmla="*/ 78 w 2019"/>
                <a:gd name="T63" fmla="*/ 59 h 2303"/>
                <a:gd name="T64" fmla="*/ 84 w 2019"/>
                <a:gd name="T65" fmla="*/ 61 h 2303"/>
                <a:gd name="T66" fmla="*/ 87 w 2019"/>
                <a:gd name="T67" fmla="*/ 62 h 2303"/>
                <a:gd name="T68" fmla="*/ 88 w 2019"/>
                <a:gd name="T69" fmla="*/ 64 h 2303"/>
                <a:gd name="T70" fmla="*/ 88 w 2019"/>
                <a:gd name="T71" fmla="*/ 67 h 2303"/>
                <a:gd name="T72" fmla="*/ 81 w 2019"/>
                <a:gd name="T73" fmla="*/ 67 h 2303"/>
                <a:gd name="T74" fmla="*/ 62 w 2019"/>
                <a:gd name="T75" fmla="*/ 67 h 2303"/>
                <a:gd name="T76" fmla="*/ 56 w 2019"/>
                <a:gd name="T77" fmla="*/ 67 h 2303"/>
                <a:gd name="T78" fmla="*/ 49 w 2019"/>
                <a:gd name="T79" fmla="*/ 67 h 2303"/>
                <a:gd name="T80" fmla="*/ 43 w 2019"/>
                <a:gd name="T81" fmla="*/ 67 h 2303"/>
                <a:gd name="T82" fmla="*/ 37 w 2019"/>
                <a:gd name="T83" fmla="*/ 67 h 2303"/>
                <a:gd name="T84" fmla="*/ 33 w 2019"/>
                <a:gd name="T85" fmla="*/ 68 h 2303"/>
                <a:gd name="T86" fmla="*/ 25 w 2019"/>
                <a:gd name="T87" fmla="*/ 68 h 2303"/>
                <a:gd name="T88" fmla="*/ 18 w 2019"/>
                <a:gd name="T89" fmla="*/ 68 h 2303"/>
                <a:gd name="T90" fmla="*/ 11 w 2019"/>
                <a:gd name="T91" fmla="*/ 68 h 2303"/>
                <a:gd name="T92" fmla="*/ 10 w 2019"/>
                <a:gd name="T93" fmla="*/ 64 h 2303"/>
                <a:gd name="T94" fmla="*/ 10 w 2019"/>
                <a:gd name="T95" fmla="*/ 56 h 230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19"/>
                <a:gd name="T145" fmla="*/ 0 h 2303"/>
                <a:gd name="T146" fmla="*/ 2019 w 2019"/>
                <a:gd name="T147" fmla="*/ 2303 h 230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19" h="2303">
                  <a:moveTo>
                    <a:pt x="192" y="1794"/>
                  </a:moveTo>
                  <a:lnTo>
                    <a:pt x="192" y="1727"/>
                  </a:lnTo>
                  <a:lnTo>
                    <a:pt x="193" y="1613"/>
                  </a:lnTo>
                  <a:lnTo>
                    <a:pt x="188" y="1590"/>
                  </a:lnTo>
                  <a:lnTo>
                    <a:pt x="179" y="1575"/>
                  </a:lnTo>
                  <a:lnTo>
                    <a:pt x="145" y="1557"/>
                  </a:lnTo>
                  <a:lnTo>
                    <a:pt x="88" y="1488"/>
                  </a:lnTo>
                  <a:lnTo>
                    <a:pt x="84" y="1473"/>
                  </a:lnTo>
                  <a:lnTo>
                    <a:pt x="140" y="1425"/>
                  </a:lnTo>
                  <a:lnTo>
                    <a:pt x="164" y="1353"/>
                  </a:lnTo>
                  <a:lnTo>
                    <a:pt x="159" y="1327"/>
                  </a:lnTo>
                  <a:lnTo>
                    <a:pt x="160" y="1319"/>
                  </a:lnTo>
                  <a:lnTo>
                    <a:pt x="147" y="1190"/>
                  </a:lnTo>
                  <a:lnTo>
                    <a:pt x="117" y="1130"/>
                  </a:lnTo>
                  <a:lnTo>
                    <a:pt x="108" y="1082"/>
                  </a:lnTo>
                  <a:lnTo>
                    <a:pt x="106" y="1080"/>
                  </a:lnTo>
                  <a:lnTo>
                    <a:pt x="102" y="1080"/>
                  </a:lnTo>
                  <a:lnTo>
                    <a:pt x="108" y="984"/>
                  </a:lnTo>
                  <a:lnTo>
                    <a:pt x="97" y="936"/>
                  </a:lnTo>
                  <a:lnTo>
                    <a:pt x="93" y="876"/>
                  </a:lnTo>
                  <a:lnTo>
                    <a:pt x="94" y="863"/>
                  </a:lnTo>
                  <a:lnTo>
                    <a:pt x="94" y="861"/>
                  </a:lnTo>
                  <a:lnTo>
                    <a:pt x="96" y="842"/>
                  </a:lnTo>
                  <a:lnTo>
                    <a:pt x="92" y="807"/>
                  </a:lnTo>
                  <a:lnTo>
                    <a:pt x="96" y="803"/>
                  </a:lnTo>
                  <a:lnTo>
                    <a:pt x="89" y="792"/>
                  </a:lnTo>
                  <a:lnTo>
                    <a:pt x="92" y="788"/>
                  </a:lnTo>
                  <a:lnTo>
                    <a:pt x="92" y="740"/>
                  </a:lnTo>
                  <a:lnTo>
                    <a:pt x="91" y="739"/>
                  </a:lnTo>
                  <a:lnTo>
                    <a:pt x="86" y="692"/>
                  </a:lnTo>
                  <a:lnTo>
                    <a:pt x="83" y="672"/>
                  </a:lnTo>
                  <a:lnTo>
                    <a:pt x="48" y="592"/>
                  </a:lnTo>
                  <a:lnTo>
                    <a:pt x="22" y="478"/>
                  </a:lnTo>
                  <a:lnTo>
                    <a:pt x="16" y="475"/>
                  </a:lnTo>
                  <a:lnTo>
                    <a:pt x="17" y="466"/>
                  </a:lnTo>
                  <a:lnTo>
                    <a:pt x="24" y="461"/>
                  </a:lnTo>
                  <a:lnTo>
                    <a:pt x="21" y="377"/>
                  </a:lnTo>
                  <a:lnTo>
                    <a:pt x="15" y="329"/>
                  </a:lnTo>
                  <a:lnTo>
                    <a:pt x="14" y="329"/>
                  </a:lnTo>
                  <a:lnTo>
                    <a:pt x="9" y="203"/>
                  </a:lnTo>
                  <a:lnTo>
                    <a:pt x="12" y="198"/>
                  </a:lnTo>
                  <a:lnTo>
                    <a:pt x="0" y="149"/>
                  </a:lnTo>
                  <a:lnTo>
                    <a:pt x="212" y="151"/>
                  </a:lnTo>
                  <a:lnTo>
                    <a:pt x="492" y="151"/>
                  </a:lnTo>
                  <a:lnTo>
                    <a:pt x="536" y="150"/>
                  </a:lnTo>
                  <a:lnTo>
                    <a:pt x="535" y="0"/>
                  </a:lnTo>
                  <a:lnTo>
                    <a:pt x="586" y="5"/>
                  </a:lnTo>
                  <a:lnTo>
                    <a:pt x="622" y="22"/>
                  </a:lnTo>
                  <a:lnTo>
                    <a:pt x="656" y="232"/>
                  </a:lnTo>
                  <a:lnTo>
                    <a:pt x="684" y="260"/>
                  </a:lnTo>
                  <a:lnTo>
                    <a:pt x="726" y="265"/>
                  </a:lnTo>
                  <a:lnTo>
                    <a:pt x="766" y="265"/>
                  </a:lnTo>
                  <a:lnTo>
                    <a:pt x="772" y="281"/>
                  </a:lnTo>
                  <a:lnTo>
                    <a:pt x="878" y="290"/>
                  </a:lnTo>
                  <a:lnTo>
                    <a:pt x="892" y="334"/>
                  </a:lnTo>
                  <a:lnTo>
                    <a:pt x="957" y="328"/>
                  </a:lnTo>
                  <a:lnTo>
                    <a:pt x="979" y="312"/>
                  </a:lnTo>
                  <a:lnTo>
                    <a:pt x="977" y="304"/>
                  </a:lnTo>
                  <a:lnTo>
                    <a:pt x="1044" y="280"/>
                  </a:lnTo>
                  <a:lnTo>
                    <a:pt x="1075" y="285"/>
                  </a:lnTo>
                  <a:lnTo>
                    <a:pt x="1109" y="283"/>
                  </a:lnTo>
                  <a:lnTo>
                    <a:pt x="1170" y="317"/>
                  </a:lnTo>
                  <a:lnTo>
                    <a:pt x="1194" y="314"/>
                  </a:lnTo>
                  <a:lnTo>
                    <a:pt x="1198" y="356"/>
                  </a:lnTo>
                  <a:lnTo>
                    <a:pt x="1231" y="352"/>
                  </a:lnTo>
                  <a:lnTo>
                    <a:pt x="1267" y="436"/>
                  </a:lnTo>
                  <a:lnTo>
                    <a:pt x="1294" y="425"/>
                  </a:lnTo>
                  <a:lnTo>
                    <a:pt x="1287" y="389"/>
                  </a:lnTo>
                  <a:lnTo>
                    <a:pt x="1343" y="381"/>
                  </a:lnTo>
                  <a:lnTo>
                    <a:pt x="1363" y="394"/>
                  </a:lnTo>
                  <a:lnTo>
                    <a:pt x="1370" y="423"/>
                  </a:lnTo>
                  <a:lnTo>
                    <a:pt x="1419" y="438"/>
                  </a:lnTo>
                  <a:lnTo>
                    <a:pt x="1500" y="489"/>
                  </a:lnTo>
                  <a:lnTo>
                    <a:pt x="1558" y="480"/>
                  </a:lnTo>
                  <a:lnTo>
                    <a:pt x="1620" y="433"/>
                  </a:lnTo>
                  <a:lnTo>
                    <a:pt x="1668" y="409"/>
                  </a:lnTo>
                  <a:lnTo>
                    <a:pt x="1695" y="467"/>
                  </a:lnTo>
                  <a:lnTo>
                    <a:pt x="1727" y="457"/>
                  </a:lnTo>
                  <a:lnTo>
                    <a:pt x="1803" y="458"/>
                  </a:lnTo>
                  <a:lnTo>
                    <a:pt x="1853" y="449"/>
                  </a:lnTo>
                  <a:lnTo>
                    <a:pt x="1928" y="494"/>
                  </a:lnTo>
                  <a:lnTo>
                    <a:pt x="1959" y="476"/>
                  </a:lnTo>
                  <a:lnTo>
                    <a:pt x="2019" y="477"/>
                  </a:lnTo>
                  <a:lnTo>
                    <a:pt x="1900" y="558"/>
                  </a:lnTo>
                  <a:lnTo>
                    <a:pt x="1771" y="611"/>
                  </a:lnTo>
                  <a:lnTo>
                    <a:pt x="1707" y="653"/>
                  </a:lnTo>
                  <a:lnTo>
                    <a:pt x="1638" y="716"/>
                  </a:lnTo>
                  <a:lnTo>
                    <a:pt x="1582" y="789"/>
                  </a:lnTo>
                  <a:lnTo>
                    <a:pt x="1550" y="827"/>
                  </a:lnTo>
                  <a:lnTo>
                    <a:pt x="1444" y="932"/>
                  </a:lnTo>
                  <a:lnTo>
                    <a:pt x="1390" y="975"/>
                  </a:lnTo>
                  <a:lnTo>
                    <a:pt x="1372" y="1010"/>
                  </a:lnTo>
                  <a:lnTo>
                    <a:pt x="1391" y="1024"/>
                  </a:lnTo>
                  <a:lnTo>
                    <a:pt x="1367" y="1010"/>
                  </a:lnTo>
                  <a:lnTo>
                    <a:pt x="1327" y="1050"/>
                  </a:lnTo>
                  <a:lnTo>
                    <a:pt x="1315" y="1046"/>
                  </a:lnTo>
                  <a:lnTo>
                    <a:pt x="1315" y="1062"/>
                  </a:lnTo>
                  <a:lnTo>
                    <a:pt x="1318" y="1110"/>
                  </a:lnTo>
                  <a:lnTo>
                    <a:pt x="1319" y="1143"/>
                  </a:lnTo>
                  <a:lnTo>
                    <a:pt x="1323" y="1244"/>
                  </a:lnTo>
                  <a:lnTo>
                    <a:pt x="1324" y="1277"/>
                  </a:lnTo>
                  <a:lnTo>
                    <a:pt x="1203" y="1373"/>
                  </a:lnTo>
                  <a:lnTo>
                    <a:pt x="1180" y="1417"/>
                  </a:lnTo>
                  <a:lnTo>
                    <a:pt x="1179" y="1417"/>
                  </a:lnTo>
                  <a:lnTo>
                    <a:pt x="1169" y="1451"/>
                  </a:lnTo>
                  <a:lnTo>
                    <a:pt x="1208" y="1484"/>
                  </a:lnTo>
                  <a:lnTo>
                    <a:pt x="1219" y="1506"/>
                  </a:lnTo>
                  <a:lnTo>
                    <a:pt x="1212" y="1586"/>
                  </a:lnTo>
                  <a:lnTo>
                    <a:pt x="1209" y="1604"/>
                  </a:lnTo>
                  <a:lnTo>
                    <a:pt x="1212" y="1615"/>
                  </a:lnTo>
                  <a:lnTo>
                    <a:pt x="1210" y="1619"/>
                  </a:lnTo>
                  <a:lnTo>
                    <a:pt x="1216" y="1652"/>
                  </a:lnTo>
                  <a:lnTo>
                    <a:pt x="1209" y="1701"/>
                  </a:lnTo>
                  <a:lnTo>
                    <a:pt x="1213" y="1754"/>
                  </a:lnTo>
                  <a:lnTo>
                    <a:pt x="1205" y="1800"/>
                  </a:lnTo>
                  <a:lnTo>
                    <a:pt x="1226" y="1813"/>
                  </a:lnTo>
                  <a:lnTo>
                    <a:pt x="1234" y="1820"/>
                  </a:lnTo>
                  <a:lnTo>
                    <a:pt x="1291" y="1867"/>
                  </a:lnTo>
                  <a:lnTo>
                    <a:pt x="1343" y="1876"/>
                  </a:lnTo>
                  <a:lnTo>
                    <a:pt x="1344" y="1878"/>
                  </a:lnTo>
                  <a:lnTo>
                    <a:pt x="1348" y="1891"/>
                  </a:lnTo>
                  <a:lnTo>
                    <a:pt x="1365" y="1907"/>
                  </a:lnTo>
                  <a:lnTo>
                    <a:pt x="1372" y="1912"/>
                  </a:lnTo>
                  <a:lnTo>
                    <a:pt x="1397" y="1919"/>
                  </a:lnTo>
                  <a:lnTo>
                    <a:pt x="1410" y="1924"/>
                  </a:lnTo>
                  <a:lnTo>
                    <a:pt x="1434" y="1935"/>
                  </a:lnTo>
                  <a:lnTo>
                    <a:pt x="1468" y="1983"/>
                  </a:lnTo>
                  <a:lnTo>
                    <a:pt x="1477" y="2005"/>
                  </a:lnTo>
                  <a:lnTo>
                    <a:pt x="1519" y="2030"/>
                  </a:lnTo>
                  <a:lnTo>
                    <a:pt x="1545" y="2055"/>
                  </a:lnTo>
                  <a:lnTo>
                    <a:pt x="1564" y="2066"/>
                  </a:lnTo>
                  <a:lnTo>
                    <a:pt x="1580" y="2069"/>
                  </a:lnTo>
                  <a:lnTo>
                    <a:pt x="1599" y="2074"/>
                  </a:lnTo>
                  <a:lnTo>
                    <a:pt x="1603" y="2080"/>
                  </a:lnTo>
                  <a:lnTo>
                    <a:pt x="1617" y="2094"/>
                  </a:lnTo>
                  <a:lnTo>
                    <a:pt x="1642" y="2128"/>
                  </a:lnTo>
                  <a:lnTo>
                    <a:pt x="1645" y="2131"/>
                  </a:lnTo>
                  <a:lnTo>
                    <a:pt x="1656" y="2156"/>
                  </a:lnTo>
                  <a:lnTo>
                    <a:pt x="1656" y="2165"/>
                  </a:lnTo>
                  <a:lnTo>
                    <a:pt x="1655" y="2178"/>
                  </a:lnTo>
                  <a:lnTo>
                    <a:pt x="1655" y="2222"/>
                  </a:lnTo>
                  <a:lnTo>
                    <a:pt x="1665" y="2233"/>
                  </a:lnTo>
                  <a:lnTo>
                    <a:pt x="1671" y="2265"/>
                  </a:lnTo>
                  <a:lnTo>
                    <a:pt x="1662" y="2265"/>
                  </a:lnTo>
                  <a:lnTo>
                    <a:pt x="1641" y="2266"/>
                  </a:lnTo>
                  <a:lnTo>
                    <a:pt x="1560" y="2271"/>
                  </a:lnTo>
                  <a:lnTo>
                    <a:pt x="1556" y="2271"/>
                  </a:lnTo>
                  <a:lnTo>
                    <a:pt x="1526" y="2272"/>
                  </a:lnTo>
                  <a:lnTo>
                    <a:pt x="1428" y="2277"/>
                  </a:lnTo>
                  <a:lnTo>
                    <a:pt x="1323" y="2281"/>
                  </a:lnTo>
                  <a:lnTo>
                    <a:pt x="1294" y="2282"/>
                  </a:lnTo>
                  <a:lnTo>
                    <a:pt x="1166" y="2288"/>
                  </a:lnTo>
                  <a:lnTo>
                    <a:pt x="1160" y="2288"/>
                  </a:lnTo>
                  <a:lnTo>
                    <a:pt x="1152" y="2289"/>
                  </a:lnTo>
                  <a:lnTo>
                    <a:pt x="1060" y="2291"/>
                  </a:lnTo>
                  <a:lnTo>
                    <a:pt x="1054" y="2291"/>
                  </a:lnTo>
                  <a:lnTo>
                    <a:pt x="1026" y="2293"/>
                  </a:lnTo>
                  <a:lnTo>
                    <a:pt x="983" y="2294"/>
                  </a:lnTo>
                  <a:lnTo>
                    <a:pt x="925" y="2295"/>
                  </a:lnTo>
                  <a:lnTo>
                    <a:pt x="919" y="2295"/>
                  </a:lnTo>
                  <a:lnTo>
                    <a:pt x="892" y="2295"/>
                  </a:lnTo>
                  <a:lnTo>
                    <a:pt x="890" y="2295"/>
                  </a:lnTo>
                  <a:lnTo>
                    <a:pt x="883" y="2295"/>
                  </a:lnTo>
                  <a:lnTo>
                    <a:pt x="814" y="2298"/>
                  </a:lnTo>
                  <a:lnTo>
                    <a:pt x="813" y="2298"/>
                  </a:lnTo>
                  <a:lnTo>
                    <a:pt x="777" y="2298"/>
                  </a:lnTo>
                  <a:lnTo>
                    <a:pt x="758" y="2298"/>
                  </a:lnTo>
                  <a:lnTo>
                    <a:pt x="698" y="2299"/>
                  </a:lnTo>
                  <a:lnTo>
                    <a:pt x="671" y="2299"/>
                  </a:lnTo>
                  <a:lnTo>
                    <a:pt x="641" y="2300"/>
                  </a:lnTo>
                  <a:lnTo>
                    <a:pt x="636" y="2300"/>
                  </a:lnTo>
                  <a:lnTo>
                    <a:pt x="625" y="2300"/>
                  </a:lnTo>
                  <a:lnTo>
                    <a:pt x="565" y="2300"/>
                  </a:lnTo>
                  <a:lnTo>
                    <a:pt x="530" y="2301"/>
                  </a:lnTo>
                  <a:lnTo>
                    <a:pt x="491" y="2301"/>
                  </a:lnTo>
                  <a:lnTo>
                    <a:pt x="472" y="2301"/>
                  </a:lnTo>
                  <a:lnTo>
                    <a:pt x="397" y="2303"/>
                  </a:lnTo>
                  <a:lnTo>
                    <a:pt x="387" y="2301"/>
                  </a:lnTo>
                  <a:lnTo>
                    <a:pt x="357" y="2303"/>
                  </a:lnTo>
                  <a:lnTo>
                    <a:pt x="336" y="2301"/>
                  </a:lnTo>
                  <a:lnTo>
                    <a:pt x="317" y="2303"/>
                  </a:lnTo>
                  <a:lnTo>
                    <a:pt x="303" y="2301"/>
                  </a:lnTo>
                  <a:lnTo>
                    <a:pt x="246" y="2301"/>
                  </a:lnTo>
                  <a:lnTo>
                    <a:pt x="211" y="2301"/>
                  </a:lnTo>
                  <a:lnTo>
                    <a:pt x="189" y="2301"/>
                  </a:lnTo>
                  <a:lnTo>
                    <a:pt x="189" y="2253"/>
                  </a:lnTo>
                  <a:lnTo>
                    <a:pt x="189" y="2204"/>
                  </a:lnTo>
                  <a:lnTo>
                    <a:pt x="189" y="2166"/>
                  </a:lnTo>
                  <a:lnTo>
                    <a:pt x="189" y="2107"/>
                  </a:lnTo>
                  <a:lnTo>
                    <a:pt x="190" y="2059"/>
                  </a:lnTo>
                  <a:lnTo>
                    <a:pt x="190" y="2031"/>
                  </a:lnTo>
                  <a:lnTo>
                    <a:pt x="192" y="1896"/>
                  </a:lnTo>
                  <a:lnTo>
                    <a:pt x="192" y="1863"/>
                  </a:lnTo>
                  <a:lnTo>
                    <a:pt x="192" y="1861"/>
                  </a:lnTo>
                  <a:lnTo>
                    <a:pt x="192" y="1794"/>
                  </a:lnTo>
                  <a:close/>
                </a:path>
              </a:pathLst>
            </a:custGeom>
            <a:solidFill>
              <a:schemeClr val="tx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dirty="0">
                <a:solidFill>
                  <a:schemeClr val="bg2">
                    <a:lumMod val="60000"/>
                    <a:lumOff val="40000"/>
                  </a:schemeClr>
                </a:solidFill>
              </a:endParaRPr>
            </a:p>
          </p:txBody>
        </p:sp>
        <p:sp>
          <p:nvSpPr>
            <p:cNvPr id="363" name="Freeform 362"/>
            <p:cNvSpPr>
              <a:spLocks noChangeAspect="1"/>
            </p:cNvSpPr>
            <p:nvPr/>
          </p:nvSpPr>
          <p:spPr bwMode="auto">
            <a:xfrm>
              <a:off x="4902" y="4154"/>
              <a:ext cx="1434" cy="629"/>
            </a:xfrm>
            <a:custGeom>
              <a:avLst/>
              <a:gdLst>
                <a:gd name="T0" fmla="*/ 81 w 2575"/>
                <a:gd name="T1" fmla="*/ 37 h 1272"/>
                <a:gd name="T2" fmla="*/ 76 w 2575"/>
                <a:gd name="T3" fmla="*/ 37 h 1272"/>
                <a:gd name="T4" fmla="*/ 69 w 2575"/>
                <a:gd name="T5" fmla="*/ 37 h 1272"/>
                <a:gd name="T6" fmla="*/ 60 w 2575"/>
                <a:gd name="T7" fmla="*/ 37 h 1272"/>
                <a:gd name="T8" fmla="*/ 54 w 2575"/>
                <a:gd name="T9" fmla="*/ 37 h 1272"/>
                <a:gd name="T10" fmla="*/ 51 w 2575"/>
                <a:gd name="T11" fmla="*/ 37 h 1272"/>
                <a:gd name="T12" fmla="*/ 42 w 2575"/>
                <a:gd name="T13" fmla="*/ 36 h 1272"/>
                <a:gd name="T14" fmla="*/ 30 w 2575"/>
                <a:gd name="T15" fmla="*/ 36 h 1272"/>
                <a:gd name="T16" fmla="*/ 31 w 2575"/>
                <a:gd name="T17" fmla="*/ 30 h 1272"/>
                <a:gd name="T18" fmla="*/ 31 w 2575"/>
                <a:gd name="T19" fmla="*/ 27 h 1272"/>
                <a:gd name="T20" fmla="*/ 22 w 2575"/>
                <a:gd name="T21" fmla="*/ 24 h 1272"/>
                <a:gd name="T22" fmla="*/ 11 w 2575"/>
                <a:gd name="T23" fmla="*/ 23 h 1272"/>
                <a:gd name="T24" fmla="*/ 7 w 2575"/>
                <a:gd name="T25" fmla="*/ 23 h 1272"/>
                <a:gd name="T26" fmla="*/ 1 w 2575"/>
                <a:gd name="T27" fmla="*/ 19 h 1272"/>
                <a:gd name="T28" fmla="*/ 1 w 2575"/>
                <a:gd name="T29" fmla="*/ 16 h 1272"/>
                <a:gd name="T30" fmla="*/ 1 w 2575"/>
                <a:gd name="T31" fmla="*/ 14 h 1272"/>
                <a:gd name="T32" fmla="*/ 2 w 2575"/>
                <a:gd name="T33" fmla="*/ 10 h 1272"/>
                <a:gd name="T34" fmla="*/ 4 w 2575"/>
                <a:gd name="T35" fmla="*/ 2 h 1272"/>
                <a:gd name="T36" fmla="*/ 4 w 2575"/>
                <a:gd name="T37" fmla="*/ 0 h 1272"/>
                <a:gd name="T38" fmla="*/ 16 w 2575"/>
                <a:gd name="T39" fmla="*/ 0 h 1272"/>
                <a:gd name="T40" fmla="*/ 22 w 2575"/>
                <a:gd name="T41" fmla="*/ 0 h 1272"/>
                <a:gd name="T42" fmla="*/ 28 w 2575"/>
                <a:gd name="T43" fmla="*/ 1 h 1272"/>
                <a:gd name="T44" fmla="*/ 39 w 2575"/>
                <a:gd name="T45" fmla="*/ 1 h 1272"/>
                <a:gd name="T46" fmla="*/ 53 w 2575"/>
                <a:gd name="T47" fmla="*/ 2 h 1272"/>
                <a:gd name="T48" fmla="*/ 73 w 2575"/>
                <a:gd name="T49" fmla="*/ 2 h 1272"/>
                <a:gd name="T50" fmla="*/ 91 w 2575"/>
                <a:gd name="T51" fmla="*/ 4 h 1272"/>
                <a:gd name="T52" fmla="*/ 94 w 2575"/>
                <a:gd name="T53" fmla="*/ 5 h 1272"/>
                <a:gd name="T54" fmla="*/ 102 w 2575"/>
                <a:gd name="T55" fmla="*/ 5 h 1272"/>
                <a:gd name="T56" fmla="*/ 104 w 2575"/>
                <a:gd name="T57" fmla="*/ 4 h 1272"/>
                <a:gd name="T58" fmla="*/ 110 w 2575"/>
                <a:gd name="T59" fmla="*/ 5 h 1272"/>
                <a:gd name="T60" fmla="*/ 116 w 2575"/>
                <a:gd name="T61" fmla="*/ 7 h 1272"/>
                <a:gd name="T62" fmla="*/ 120 w 2575"/>
                <a:gd name="T63" fmla="*/ 9 h 1272"/>
                <a:gd name="T64" fmla="*/ 122 w 2575"/>
                <a:gd name="T65" fmla="*/ 12 h 1272"/>
                <a:gd name="T66" fmla="*/ 123 w 2575"/>
                <a:gd name="T67" fmla="*/ 14 h 1272"/>
                <a:gd name="T68" fmla="*/ 125 w 2575"/>
                <a:gd name="T69" fmla="*/ 16 h 1272"/>
                <a:gd name="T70" fmla="*/ 125 w 2575"/>
                <a:gd name="T71" fmla="*/ 18 h 1272"/>
                <a:gd name="T72" fmla="*/ 127 w 2575"/>
                <a:gd name="T73" fmla="*/ 20 h 1272"/>
                <a:gd name="T74" fmla="*/ 128 w 2575"/>
                <a:gd name="T75" fmla="*/ 22 h 1272"/>
                <a:gd name="T76" fmla="*/ 128 w 2575"/>
                <a:gd name="T77" fmla="*/ 24 h 1272"/>
                <a:gd name="T78" fmla="*/ 129 w 2575"/>
                <a:gd name="T79" fmla="*/ 24 h 1272"/>
                <a:gd name="T80" fmla="*/ 129 w 2575"/>
                <a:gd name="T81" fmla="*/ 25 h 1272"/>
                <a:gd name="T82" fmla="*/ 130 w 2575"/>
                <a:gd name="T83" fmla="*/ 27 h 1272"/>
                <a:gd name="T84" fmla="*/ 130 w 2575"/>
                <a:gd name="T85" fmla="*/ 29 h 1272"/>
                <a:gd name="T86" fmla="*/ 130 w 2575"/>
                <a:gd name="T87" fmla="*/ 31 h 1272"/>
                <a:gd name="T88" fmla="*/ 131 w 2575"/>
                <a:gd name="T89" fmla="*/ 32 h 1272"/>
                <a:gd name="T90" fmla="*/ 134 w 2575"/>
                <a:gd name="T91" fmla="*/ 35 h 1272"/>
                <a:gd name="T92" fmla="*/ 137 w 2575"/>
                <a:gd name="T93" fmla="*/ 38 h 1272"/>
                <a:gd name="T94" fmla="*/ 130 w 2575"/>
                <a:gd name="T95" fmla="*/ 38 h 1272"/>
                <a:gd name="T96" fmla="*/ 126 w 2575"/>
                <a:gd name="T97" fmla="*/ 38 h 1272"/>
                <a:gd name="T98" fmla="*/ 123 w 2575"/>
                <a:gd name="T99" fmla="*/ 38 h 1272"/>
                <a:gd name="T100" fmla="*/ 119 w 2575"/>
                <a:gd name="T101" fmla="*/ 38 h 1272"/>
                <a:gd name="T102" fmla="*/ 113 w 2575"/>
                <a:gd name="T103" fmla="*/ 38 h 1272"/>
                <a:gd name="T104" fmla="*/ 107 w 2575"/>
                <a:gd name="T105" fmla="*/ 38 h 1272"/>
                <a:gd name="T106" fmla="*/ 101 w 2575"/>
                <a:gd name="T107" fmla="*/ 38 h 1272"/>
                <a:gd name="T108" fmla="*/ 96 w 2575"/>
                <a:gd name="T109" fmla="*/ 38 h 1272"/>
                <a:gd name="T110" fmla="*/ 90 w 2575"/>
                <a:gd name="T111" fmla="*/ 38 h 1272"/>
                <a:gd name="T112" fmla="*/ 87 w 2575"/>
                <a:gd name="T113" fmla="*/ 38 h 12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75"/>
                <a:gd name="T172" fmla="*/ 0 h 1272"/>
                <a:gd name="T173" fmla="*/ 2575 w 2575"/>
                <a:gd name="T174" fmla="*/ 1272 h 127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75" h="1272">
                  <a:moveTo>
                    <a:pt x="1553" y="1260"/>
                  </a:moveTo>
                  <a:lnTo>
                    <a:pt x="1546" y="1258"/>
                  </a:lnTo>
                  <a:lnTo>
                    <a:pt x="1509" y="1257"/>
                  </a:lnTo>
                  <a:lnTo>
                    <a:pt x="1452" y="1256"/>
                  </a:lnTo>
                  <a:lnTo>
                    <a:pt x="1435" y="1255"/>
                  </a:lnTo>
                  <a:lnTo>
                    <a:pt x="1418" y="1255"/>
                  </a:lnTo>
                  <a:lnTo>
                    <a:pt x="1379" y="1253"/>
                  </a:lnTo>
                  <a:lnTo>
                    <a:pt x="1360" y="1252"/>
                  </a:lnTo>
                  <a:lnTo>
                    <a:pt x="1284" y="1250"/>
                  </a:lnTo>
                  <a:lnTo>
                    <a:pt x="1228" y="1247"/>
                  </a:lnTo>
                  <a:lnTo>
                    <a:pt x="1135" y="1243"/>
                  </a:lnTo>
                  <a:lnTo>
                    <a:pt x="1120" y="1242"/>
                  </a:lnTo>
                  <a:lnTo>
                    <a:pt x="1115" y="1242"/>
                  </a:lnTo>
                  <a:lnTo>
                    <a:pt x="1061" y="1239"/>
                  </a:lnTo>
                  <a:lnTo>
                    <a:pt x="1005" y="1237"/>
                  </a:lnTo>
                  <a:lnTo>
                    <a:pt x="952" y="1233"/>
                  </a:lnTo>
                  <a:lnTo>
                    <a:pt x="948" y="1233"/>
                  </a:lnTo>
                  <a:lnTo>
                    <a:pt x="946" y="1233"/>
                  </a:lnTo>
                  <a:lnTo>
                    <a:pt x="912" y="1231"/>
                  </a:lnTo>
                  <a:lnTo>
                    <a:pt x="837" y="1227"/>
                  </a:lnTo>
                  <a:lnTo>
                    <a:pt x="778" y="1223"/>
                  </a:lnTo>
                  <a:lnTo>
                    <a:pt x="763" y="1222"/>
                  </a:lnTo>
                  <a:lnTo>
                    <a:pt x="752" y="1222"/>
                  </a:lnTo>
                  <a:lnTo>
                    <a:pt x="561" y="1209"/>
                  </a:lnTo>
                  <a:lnTo>
                    <a:pt x="570" y="1074"/>
                  </a:lnTo>
                  <a:lnTo>
                    <a:pt x="572" y="1040"/>
                  </a:lnTo>
                  <a:lnTo>
                    <a:pt x="575" y="1016"/>
                  </a:lnTo>
                  <a:lnTo>
                    <a:pt x="577" y="968"/>
                  </a:lnTo>
                  <a:lnTo>
                    <a:pt x="580" y="940"/>
                  </a:lnTo>
                  <a:lnTo>
                    <a:pt x="581" y="919"/>
                  </a:lnTo>
                  <a:lnTo>
                    <a:pt x="587" y="823"/>
                  </a:lnTo>
                  <a:lnTo>
                    <a:pt x="587" y="821"/>
                  </a:lnTo>
                  <a:lnTo>
                    <a:pt x="421" y="809"/>
                  </a:lnTo>
                  <a:lnTo>
                    <a:pt x="419" y="809"/>
                  </a:lnTo>
                  <a:lnTo>
                    <a:pt x="411" y="809"/>
                  </a:lnTo>
                  <a:lnTo>
                    <a:pt x="197" y="791"/>
                  </a:lnTo>
                  <a:lnTo>
                    <a:pt x="140" y="786"/>
                  </a:lnTo>
                  <a:lnTo>
                    <a:pt x="143" y="786"/>
                  </a:lnTo>
                  <a:lnTo>
                    <a:pt x="125" y="785"/>
                  </a:lnTo>
                  <a:lnTo>
                    <a:pt x="0" y="773"/>
                  </a:lnTo>
                  <a:lnTo>
                    <a:pt x="4" y="727"/>
                  </a:lnTo>
                  <a:lnTo>
                    <a:pt x="12" y="656"/>
                  </a:lnTo>
                  <a:lnTo>
                    <a:pt x="14" y="622"/>
                  </a:lnTo>
                  <a:lnTo>
                    <a:pt x="18" y="581"/>
                  </a:lnTo>
                  <a:lnTo>
                    <a:pt x="21" y="556"/>
                  </a:lnTo>
                  <a:lnTo>
                    <a:pt x="23" y="532"/>
                  </a:lnTo>
                  <a:lnTo>
                    <a:pt x="26" y="504"/>
                  </a:lnTo>
                  <a:lnTo>
                    <a:pt x="27" y="484"/>
                  </a:lnTo>
                  <a:lnTo>
                    <a:pt x="32" y="436"/>
                  </a:lnTo>
                  <a:lnTo>
                    <a:pt x="37" y="387"/>
                  </a:lnTo>
                  <a:lnTo>
                    <a:pt x="41" y="339"/>
                  </a:lnTo>
                  <a:lnTo>
                    <a:pt x="46" y="291"/>
                  </a:lnTo>
                  <a:lnTo>
                    <a:pt x="57" y="158"/>
                  </a:lnTo>
                  <a:lnTo>
                    <a:pt x="66" y="71"/>
                  </a:lnTo>
                  <a:lnTo>
                    <a:pt x="71" y="18"/>
                  </a:lnTo>
                  <a:lnTo>
                    <a:pt x="72" y="0"/>
                  </a:lnTo>
                  <a:lnTo>
                    <a:pt x="84" y="0"/>
                  </a:lnTo>
                  <a:lnTo>
                    <a:pt x="87" y="0"/>
                  </a:lnTo>
                  <a:lnTo>
                    <a:pt x="228" y="13"/>
                  </a:lnTo>
                  <a:lnTo>
                    <a:pt x="301" y="19"/>
                  </a:lnTo>
                  <a:lnTo>
                    <a:pt x="311" y="20"/>
                  </a:lnTo>
                  <a:lnTo>
                    <a:pt x="372" y="25"/>
                  </a:lnTo>
                  <a:lnTo>
                    <a:pt x="407" y="28"/>
                  </a:lnTo>
                  <a:lnTo>
                    <a:pt x="414" y="29"/>
                  </a:lnTo>
                  <a:lnTo>
                    <a:pt x="431" y="30"/>
                  </a:lnTo>
                  <a:lnTo>
                    <a:pt x="520" y="37"/>
                  </a:lnTo>
                  <a:lnTo>
                    <a:pt x="585" y="42"/>
                  </a:lnTo>
                  <a:lnTo>
                    <a:pt x="633" y="46"/>
                  </a:lnTo>
                  <a:lnTo>
                    <a:pt x="728" y="53"/>
                  </a:lnTo>
                  <a:lnTo>
                    <a:pt x="749" y="54"/>
                  </a:lnTo>
                  <a:lnTo>
                    <a:pt x="877" y="62"/>
                  </a:lnTo>
                  <a:lnTo>
                    <a:pt x="990" y="68"/>
                  </a:lnTo>
                  <a:lnTo>
                    <a:pt x="1084" y="73"/>
                  </a:lnTo>
                  <a:lnTo>
                    <a:pt x="1169" y="77"/>
                  </a:lnTo>
                  <a:lnTo>
                    <a:pt x="1359" y="86"/>
                  </a:lnTo>
                  <a:lnTo>
                    <a:pt x="1440" y="90"/>
                  </a:lnTo>
                  <a:lnTo>
                    <a:pt x="1654" y="96"/>
                  </a:lnTo>
                  <a:lnTo>
                    <a:pt x="1690" y="133"/>
                  </a:lnTo>
                  <a:lnTo>
                    <a:pt x="1707" y="143"/>
                  </a:lnTo>
                  <a:lnTo>
                    <a:pt x="1725" y="148"/>
                  </a:lnTo>
                  <a:lnTo>
                    <a:pt x="1753" y="161"/>
                  </a:lnTo>
                  <a:lnTo>
                    <a:pt x="1794" y="191"/>
                  </a:lnTo>
                  <a:lnTo>
                    <a:pt x="1835" y="154"/>
                  </a:lnTo>
                  <a:lnTo>
                    <a:pt x="1900" y="161"/>
                  </a:lnTo>
                  <a:lnTo>
                    <a:pt x="1907" y="162"/>
                  </a:lnTo>
                  <a:lnTo>
                    <a:pt x="1938" y="158"/>
                  </a:lnTo>
                  <a:lnTo>
                    <a:pt x="1943" y="159"/>
                  </a:lnTo>
                  <a:lnTo>
                    <a:pt x="2010" y="159"/>
                  </a:lnTo>
                  <a:lnTo>
                    <a:pt x="2036" y="182"/>
                  </a:lnTo>
                  <a:lnTo>
                    <a:pt x="2046" y="193"/>
                  </a:lnTo>
                  <a:lnTo>
                    <a:pt x="2077" y="197"/>
                  </a:lnTo>
                  <a:lnTo>
                    <a:pt x="2137" y="220"/>
                  </a:lnTo>
                  <a:lnTo>
                    <a:pt x="2166" y="252"/>
                  </a:lnTo>
                  <a:lnTo>
                    <a:pt x="2187" y="291"/>
                  </a:lnTo>
                  <a:lnTo>
                    <a:pt x="2219" y="300"/>
                  </a:lnTo>
                  <a:lnTo>
                    <a:pt x="2240" y="305"/>
                  </a:lnTo>
                  <a:lnTo>
                    <a:pt x="2265" y="387"/>
                  </a:lnTo>
                  <a:lnTo>
                    <a:pt x="2273" y="398"/>
                  </a:lnTo>
                  <a:lnTo>
                    <a:pt x="2273" y="399"/>
                  </a:lnTo>
                  <a:lnTo>
                    <a:pt x="2265" y="411"/>
                  </a:lnTo>
                  <a:lnTo>
                    <a:pt x="2286" y="446"/>
                  </a:lnTo>
                  <a:lnTo>
                    <a:pt x="2289" y="476"/>
                  </a:lnTo>
                  <a:lnTo>
                    <a:pt x="2298" y="495"/>
                  </a:lnTo>
                  <a:lnTo>
                    <a:pt x="2315" y="495"/>
                  </a:lnTo>
                  <a:lnTo>
                    <a:pt x="2327" y="547"/>
                  </a:lnTo>
                  <a:lnTo>
                    <a:pt x="2332" y="550"/>
                  </a:lnTo>
                  <a:lnTo>
                    <a:pt x="2341" y="593"/>
                  </a:lnTo>
                  <a:lnTo>
                    <a:pt x="2332" y="618"/>
                  </a:lnTo>
                  <a:lnTo>
                    <a:pt x="2335" y="641"/>
                  </a:lnTo>
                  <a:lnTo>
                    <a:pt x="2368" y="673"/>
                  </a:lnTo>
                  <a:lnTo>
                    <a:pt x="2369" y="687"/>
                  </a:lnTo>
                  <a:lnTo>
                    <a:pt x="2366" y="690"/>
                  </a:lnTo>
                  <a:lnTo>
                    <a:pt x="2368" y="700"/>
                  </a:lnTo>
                  <a:lnTo>
                    <a:pt x="2387" y="732"/>
                  </a:lnTo>
                  <a:lnTo>
                    <a:pt x="2404" y="772"/>
                  </a:lnTo>
                  <a:lnTo>
                    <a:pt x="2393" y="787"/>
                  </a:lnTo>
                  <a:lnTo>
                    <a:pt x="2390" y="810"/>
                  </a:lnTo>
                  <a:lnTo>
                    <a:pt x="2404" y="811"/>
                  </a:lnTo>
                  <a:lnTo>
                    <a:pt x="2407" y="819"/>
                  </a:lnTo>
                  <a:lnTo>
                    <a:pt x="2403" y="821"/>
                  </a:lnTo>
                  <a:lnTo>
                    <a:pt x="2407" y="835"/>
                  </a:lnTo>
                  <a:lnTo>
                    <a:pt x="2403" y="859"/>
                  </a:lnTo>
                  <a:lnTo>
                    <a:pt x="2404" y="863"/>
                  </a:lnTo>
                  <a:lnTo>
                    <a:pt x="2404" y="864"/>
                  </a:lnTo>
                  <a:lnTo>
                    <a:pt x="2408" y="884"/>
                  </a:lnTo>
                  <a:lnTo>
                    <a:pt x="2423" y="922"/>
                  </a:lnTo>
                  <a:lnTo>
                    <a:pt x="2424" y="924"/>
                  </a:lnTo>
                  <a:lnTo>
                    <a:pt x="2419" y="932"/>
                  </a:lnTo>
                  <a:lnTo>
                    <a:pt x="2417" y="968"/>
                  </a:lnTo>
                  <a:lnTo>
                    <a:pt x="2403" y="982"/>
                  </a:lnTo>
                  <a:lnTo>
                    <a:pt x="2442" y="1036"/>
                  </a:lnTo>
                  <a:lnTo>
                    <a:pt x="2437" y="1045"/>
                  </a:lnTo>
                  <a:lnTo>
                    <a:pt x="2436" y="1046"/>
                  </a:lnTo>
                  <a:lnTo>
                    <a:pt x="2442" y="1069"/>
                  </a:lnTo>
                  <a:lnTo>
                    <a:pt x="2453" y="1069"/>
                  </a:lnTo>
                  <a:lnTo>
                    <a:pt x="2464" y="1054"/>
                  </a:lnTo>
                  <a:lnTo>
                    <a:pt x="2480" y="1151"/>
                  </a:lnTo>
                  <a:lnTo>
                    <a:pt x="2500" y="1170"/>
                  </a:lnTo>
                  <a:lnTo>
                    <a:pt x="2501" y="1171"/>
                  </a:lnTo>
                  <a:lnTo>
                    <a:pt x="2517" y="1175"/>
                  </a:lnTo>
                  <a:lnTo>
                    <a:pt x="2554" y="1261"/>
                  </a:lnTo>
                  <a:lnTo>
                    <a:pt x="2575" y="1272"/>
                  </a:lnTo>
                  <a:lnTo>
                    <a:pt x="2566" y="1272"/>
                  </a:lnTo>
                  <a:lnTo>
                    <a:pt x="2432" y="1272"/>
                  </a:lnTo>
                  <a:lnTo>
                    <a:pt x="2405" y="1272"/>
                  </a:lnTo>
                  <a:lnTo>
                    <a:pt x="2368" y="1272"/>
                  </a:lnTo>
                  <a:lnTo>
                    <a:pt x="2365" y="1272"/>
                  </a:lnTo>
                  <a:lnTo>
                    <a:pt x="2331" y="1272"/>
                  </a:lnTo>
                  <a:lnTo>
                    <a:pt x="2297" y="1272"/>
                  </a:lnTo>
                  <a:lnTo>
                    <a:pt x="2293" y="1272"/>
                  </a:lnTo>
                  <a:lnTo>
                    <a:pt x="2256" y="1272"/>
                  </a:lnTo>
                  <a:lnTo>
                    <a:pt x="2230" y="1272"/>
                  </a:lnTo>
                  <a:lnTo>
                    <a:pt x="2219" y="1272"/>
                  </a:lnTo>
                  <a:lnTo>
                    <a:pt x="2144" y="1271"/>
                  </a:lnTo>
                  <a:lnTo>
                    <a:pt x="2128" y="1271"/>
                  </a:lnTo>
                  <a:lnTo>
                    <a:pt x="2106" y="1271"/>
                  </a:lnTo>
                  <a:lnTo>
                    <a:pt x="2095" y="1271"/>
                  </a:lnTo>
                  <a:lnTo>
                    <a:pt x="2032" y="1270"/>
                  </a:lnTo>
                  <a:lnTo>
                    <a:pt x="1994" y="1270"/>
                  </a:lnTo>
                  <a:lnTo>
                    <a:pt x="1959" y="1268"/>
                  </a:lnTo>
                  <a:lnTo>
                    <a:pt x="1957" y="1268"/>
                  </a:lnTo>
                  <a:lnTo>
                    <a:pt x="1883" y="1267"/>
                  </a:lnTo>
                  <a:lnTo>
                    <a:pt x="1823" y="1266"/>
                  </a:lnTo>
                  <a:lnTo>
                    <a:pt x="1808" y="1266"/>
                  </a:lnTo>
                  <a:lnTo>
                    <a:pt x="1791" y="1266"/>
                  </a:lnTo>
                  <a:lnTo>
                    <a:pt x="1770" y="1265"/>
                  </a:lnTo>
                  <a:lnTo>
                    <a:pt x="1733" y="1265"/>
                  </a:lnTo>
                  <a:lnTo>
                    <a:pt x="1688" y="1263"/>
                  </a:lnTo>
                  <a:lnTo>
                    <a:pt x="1658" y="1262"/>
                  </a:lnTo>
                  <a:lnTo>
                    <a:pt x="1621" y="1261"/>
                  </a:lnTo>
                  <a:lnTo>
                    <a:pt x="1620" y="1261"/>
                  </a:lnTo>
                  <a:lnTo>
                    <a:pt x="1584" y="1260"/>
                  </a:lnTo>
                  <a:lnTo>
                    <a:pt x="1553" y="1260"/>
                  </a:lnTo>
                  <a:close/>
                </a:path>
              </a:pathLst>
            </a:custGeom>
            <a:solidFill>
              <a:schemeClr val="tx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64" name="Freeform 363"/>
            <p:cNvSpPr>
              <a:spLocks noChangeAspect="1"/>
            </p:cNvSpPr>
            <p:nvPr/>
          </p:nvSpPr>
          <p:spPr bwMode="auto">
            <a:xfrm>
              <a:off x="5003" y="3000"/>
              <a:ext cx="1133" cy="640"/>
            </a:xfrm>
            <a:custGeom>
              <a:avLst/>
              <a:gdLst>
                <a:gd name="T0" fmla="*/ 41 w 2035"/>
                <a:gd name="T1" fmla="*/ 36 h 1298"/>
                <a:gd name="T2" fmla="*/ 51 w 2035"/>
                <a:gd name="T3" fmla="*/ 36 h 1298"/>
                <a:gd name="T4" fmla="*/ 51 w 2035"/>
                <a:gd name="T5" fmla="*/ 36 h 1298"/>
                <a:gd name="T6" fmla="*/ 59 w 2035"/>
                <a:gd name="T7" fmla="*/ 37 h 1298"/>
                <a:gd name="T8" fmla="*/ 63 w 2035"/>
                <a:gd name="T9" fmla="*/ 37 h 1298"/>
                <a:gd name="T10" fmla="*/ 70 w 2035"/>
                <a:gd name="T11" fmla="*/ 37 h 1298"/>
                <a:gd name="T12" fmla="*/ 73 w 2035"/>
                <a:gd name="T13" fmla="*/ 37 h 1298"/>
                <a:gd name="T14" fmla="*/ 77 w 2035"/>
                <a:gd name="T15" fmla="*/ 37 h 1298"/>
                <a:gd name="T16" fmla="*/ 84 w 2035"/>
                <a:gd name="T17" fmla="*/ 37 h 1298"/>
                <a:gd name="T18" fmla="*/ 88 w 2035"/>
                <a:gd name="T19" fmla="*/ 37 h 1298"/>
                <a:gd name="T20" fmla="*/ 95 w 2035"/>
                <a:gd name="T21" fmla="*/ 37 h 1298"/>
                <a:gd name="T22" fmla="*/ 99 w 2035"/>
                <a:gd name="T23" fmla="*/ 37 h 1298"/>
                <a:gd name="T24" fmla="*/ 106 w 2035"/>
                <a:gd name="T25" fmla="*/ 37 h 1298"/>
                <a:gd name="T26" fmla="*/ 109 w 2035"/>
                <a:gd name="T27" fmla="*/ 37 h 1298"/>
                <a:gd name="T28" fmla="*/ 108 w 2035"/>
                <a:gd name="T29" fmla="*/ 33 h 1298"/>
                <a:gd name="T30" fmla="*/ 106 w 2035"/>
                <a:gd name="T31" fmla="*/ 30 h 1298"/>
                <a:gd name="T32" fmla="*/ 105 w 2035"/>
                <a:gd name="T33" fmla="*/ 30 h 1298"/>
                <a:gd name="T34" fmla="*/ 105 w 2035"/>
                <a:gd name="T35" fmla="*/ 26 h 1298"/>
                <a:gd name="T36" fmla="*/ 105 w 2035"/>
                <a:gd name="T37" fmla="*/ 24 h 1298"/>
                <a:gd name="T38" fmla="*/ 105 w 2035"/>
                <a:gd name="T39" fmla="*/ 23 h 1298"/>
                <a:gd name="T40" fmla="*/ 105 w 2035"/>
                <a:gd name="T41" fmla="*/ 22 h 1298"/>
                <a:gd name="T42" fmla="*/ 105 w 2035"/>
                <a:gd name="T43" fmla="*/ 21 h 1298"/>
                <a:gd name="T44" fmla="*/ 105 w 2035"/>
                <a:gd name="T45" fmla="*/ 20 h 1298"/>
                <a:gd name="T46" fmla="*/ 105 w 2035"/>
                <a:gd name="T47" fmla="*/ 18 h 1298"/>
                <a:gd name="T48" fmla="*/ 101 w 2035"/>
                <a:gd name="T49" fmla="*/ 12 h 1298"/>
                <a:gd name="T50" fmla="*/ 101 w 2035"/>
                <a:gd name="T51" fmla="*/ 12 h 1298"/>
                <a:gd name="T52" fmla="*/ 101 w 2035"/>
                <a:gd name="T53" fmla="*/ 9 h 1298"/>
                <a:gd name="T54" fmla="*/ 101 w 2035"/>
                <a:gd name="T55" fmla="*/ 8 h 1298"/>
                <a:gd name="T56" fmla="*/ 101 w 2035"/>
                <a:gd name="T57" fmla="*/ 4 h 1298"/>
                <a:gd name="T58" fmla="*/ 90 w 2035"/>
                <a:gd name="T59" fmla="*/ 2 h 1298"/>
                <a:gd name="T60" fmla="*/ 68 w 2035"/>
                <a:gd name="T61" fmla="*/ 2 h 1298"/>
                <a:gd name="T62" fmla="*/ 43 w 2035"/>
                <a:gd name="T63" fmla="*/ 1 h 1298"/>
                <a:gd name="T64" fmla="*/ 34 w 2035"/>
                <a:gd name="T65" fmla="*/ 1 h 1298"/>
                <a:gd name="T66" fmla="*/ 6 w 2035"/>
                <a:gd name="T67" fmla="*/ 0 h 1298"/>
                <a:gd name="T68" fmla="*/ 5 w 2035"/>
                <a:gd name="T69" fmla="*/ 4 h 1298"/>
                <a:gd name="T70" fmla="*/ 5 w 2035"/>
                <a:gd name="T71" fmla="*/ 4 h 1298"/>
                <a:gd name="T72" fmla="*/ 4 w 2035"/>
                <a:gd name="T73" fmla="*/ 7 h 1298"/>
                <a:gd name="T74" fmla="*/ 4 w 2035"/>
                <a:gd name="T75" fmla="*/ 11 h 1298"/>
                <a:gd name="T76" fmla="*/ 4 w 2035"/>
                <a:gd name="T77" fmla="*/ 13 h 1298"/>
                <a:gd name="T78" fmla="*/ 3 w 2035"/>
                <a:gd name="T79" fmla="*/ 18 h 1298"/>
                <a:gd name="T80" fmla="*/ 3 w 2035"/>
                <a:gd name="T81" fmla="*/ 19 h 1298"/>
                <a:gd name="T82" fmla="*/ 2 w 2035"/>
                <a:gd name="T83" fmla="*/ 26 h 1298"/>
                <a:gd name="T84" fmla="*/ 1 w 2035"/>
                <a:gd name="T85" fmla="*/ 28 h 1298"/>
                <a:gd name="T86" fmla="*/ 1 w 2035"/>
                <a:gd name="T87" fmla="*/ 31 h 1298"/>
                <a:gd name="T88" fmla="*/ 1 w 2035"/>
                <a:gd name="T89" fmla="*/ 33 h 1298"/>
                <a:gd name="T90" fmla="*/ 1 w 2035"/>
                <a:gd name="T91" fmla="*/ 35 h 1298"/>
                <a:gd name="T92" fmla="*/ 16 w 2035"/>
                <a:gd name="T93" fmla="*/ 36 h 1298"/>
                <a:gd name="T94" fmla="*/ 22 w 2035"/>
                <a:gd name="T95" fmla="*/ 36 h 1298"/>
                <a:gd name="T96" fmla="*/ 30 w 2035"/>
                <a:gd name="T97" fmla="*/ 36 h 12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35"/>
                <a:gd name="T148" fmla="*/ 0 h 1298"/>
                <a:gd name="T149" fmla="*/ 2035 w 2035"/>
                <a:gd name="T150" fmla="*/ 1298 h 12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35" h="1298">
                  <a:moveTo>
                    <a:pt x="555" y="1238"/>
                  </a:moveTo>
                  <a:lnTo>
                    <a:pt x="758" y="1251"/>
                  </a:lnTo>
                  <a:lnTo>
                    <a:pt x="792" y="1253"/>
                  </a:lnTo>
                  <a:lnTo>
                    <a:pt x="960" y="1262"/>
                  </a:lnTo>
                  <a:lnTo>
                    <a:pt x="963" y="1262"/>
                  </a:lnTo>
                  <a:lnTo>
                    <a:pt x="964" y="1262"/>
                  </a:lnTo>
                  <a:lnTo>
                    <a:pt x="1098" y="1270"/>
                  </a:lnTo>
                  <a:lnTo>
                    <a:pt x="1099" y="1270"/>
                  </a:lnTo>
                  <a:lnTo>
                    <a:pt x="1132" y="1272"/>
                  </a:lnTo>
                  <a:lnTo>
                    <a:pt x="1176" y="1274"/>
                  </a:lnTo>
                  <a:lnTo>
                    <a:pt x="1202" y="1275"/>
                  </a:lnTo>
                  <a:lnTo>
                    <a:pt x="1303" y="1279"/>
                  </a:lnTo>
                  <a:lnTo>
                    <a:pt x="1369" y="1281"/>
                  </a:lnTo>
                  <a:lnTo>
                    <a:pt x="1371" y="1281"/>
                  </a:lnTo>
                  <a:lnTo>
                    <a:pt x="1439" y="1284"/>
                  </a:lnTo>
                  <a:lnTo>
                    <a:pt x="1446" y="1285"/>
                  </a:lnTo>
                  <a:lnTo>
                    <a:pt x="1541" y="1289"/>
                  </a:lnTo>
                  <a:lnTo>
                    <a:pt x="1575" y="1289"/>
                  </a:lnTo>
                  <a:lnTo>
                    <a:pt x="1641" y="1291"/>
                  </a:lnTo>
                  <a:lnTo>
                    <a:pt x="1643" y="1291"/>
                  </a:lnTo>
                  <a:lnTo>
                    <a:pt x="1650" y="1291"/>
                  </a:lnTo>
                  <a:lnTo>
                    <a:pt x="1780" y="1294"/>
                  </a:lnTo>
                  <a:lnTo>
                    <a:pt x="1848" y="1295"/>
                  </a:lnTo>
                  <a:lnTo>
                    <a:pt x="1853" y="1295"/>
                  </a:lnTo>
                  <a:lnTo>
                    <a:pt x="1916" y="1296"/>
                  </a:lnTo>
                  <a:lnTo>
                    <a:pt x="1984" y="1296"/>
                  </a:lnTo>
                  <a:lnTo>
                    <a:pt x="2035" y="1298"/>
                  </a:lnTo>
                  <a:lnTo>
                    <a:pt x="2030" y="1272"/>
                  </a:lnTo>
                  <a:lnTo>
                    <a:pt x="2031" y="1264"/>
                  </a:lnTo>
                  <a:lnTo>
                    <a:pt x="2018" y="1135"/>
                  </a:lnTo>
                  <a:lnTo>
                    <a:pt x="1988" y="1075"/>
                  </a:lnTo>
                  <a:lnTo>
                    <a:pt x="1979" y="1027"/>
                  </a:lnTo>
                  <a:lnTo>
                    <a:pt x="1977" y="1025"/>
                  </a:lnTo>
                  <a:lnTo>
                    <a:pt x="1973" y="1025"/>
                  </a:lnTo>
                  <a:lnTo>
                    <a:pt x="1979" y="929"/>
                  </a:lnTo>
                  <a:lnTo>
                    <a:pt x="1968" y="881"/>
                  </a:lnTo>
                  <a:lnTo>
                    <a:pt x="1964" y="821"/>
                  </a:lnTo>
                  <a:lnTo>
                    <a:pt x="1965" y="808"/>
                  </a:lnTo>
                  <a:lnTo>
                    <a:pt x="1965" y="806"/>
                  </a:lnTo>
                  <a:lnTo>
                    <a:pt x="1967" y="787"/>
                  </a:lnTo>
                  <a:lnTo>
                    <a:pt x="1963" y="752"/>
                  </a:lnTo>
                  <a:lnTo>
                    <a:pt x="1967" y="748"/>
                  </a:lnTo>
                  <a:lnTo>
                    <a:pt x="1960" y="737"/>
                  </a:lnTo>
                  <a:lnTo>
                    <a:pt x="1963" y="733"/>
                  </a:lnTo>
                  <a:lnTo>
                    <a:pt x="1963" y="685"/>
                  </a:lnTo>
                  <a:lnTo>
                    <a:pt x="1962" y="684"/>
                  </a:lnTo>
                  <a:lnTo>
                    <a:pt x="1957" y="637"/>
                  </a:lnTo>
                  <a:lnTo>
                    <a:pt x="1954" y="617"/>
                  </a:lnTo>
                  <a:lnTo>
                    <a:pt x="1919" y="537"/>
                  </a:lnTo>
                  <a:lnTo>
                    <a:pt x="1893" y="423"/>
                  </a:lnTo>
                  <a:lnTo>
                    <a:pt x="1887" y="420"/>
                  </a:lnTo>
                  <a:lnTo>
                    <a:pt x="1888" y="411"/>
                  </a:lnTo>
                  <a:lnTo>
                    <a:pt x="1895" y="406"/>
                  </a:lnTo>
                  <a:lnTo>
                    <a:pt x="1892" y="322"/>
                  </a:lnTo>
                  <a:lnTo>
                    <a:pt x="1886" y="274"/>
                  </a:lnTo>
                  <a:lnTo>
                    <a:pt x="1885" y="274"/>
                  </a:lnTo>
                  <a:lnTo>
                    <a:pt x="1880" y="148"/>
                  </a:lnTo>
                  <a:lnTo>
                    <a:pt x="1883" y="143"/>
                  </a:lnTo>
                  <a:lnTo>
                    <a:pt x="1871" y="94"/>
                  </a:lnTo>
                  <a:lnTo>
                    <a:pt x="1684" y="91"/>
                  </a:lnTo>
                  <a:lnTo>
                    <a:pt x="1412" y="84"/>
                  </a:lnTo>
                  <a:lnTo>
                    <a:pt x="1276" y="79"/>
                  </a:lnTo>
                  <a:lnTo>
                    <a:pt x="1107" y="71"/>
                  </a:lnTo>
                  <a:lnTo>
                    <a:pt x="801" y="55"/>
                  </a:lnTo>
                  <a:lnTo>
                    <a:pt x="767" y="52"/>
                  </a:lnTo>
                  <a:lnTo>
                    <a:pt x="632" y="43"/>
                  </a:lnTo>
                  <a:lnTo>
                    <a:pt x="395" y="26"/>
                  </a:lnTo>
                  <a:lnTo>
                    <a:pt x="109" y="0"/>
                  </a:lnTo>
                  <a:lnTo>
                    <a:pt x="101" y="99"/>
                  </a:lnTo>
                  <a:lnTo>
                    <a:pt x="98" y="132"/>
                  </a:lnTo>
                  <a:lnTo>
                    <a:pt x="97" y="143"/>
                  </a:lnTo>
                  <a:lnTo>
                    <a:pt x="96" y="147"/>
                  </a:lnTo>
                  <a:lnTo>
                    <a:pt x="92" y="196"/>
                  </a:lnTo>
                  <a:lnTo>
                    <a:pt x="88" y="239"/>
                  </a:lnTo>
                  <a:lnTo>
                    <a:pt x="79" y="343"/>
                  </a:lnTo>
                  <a:lnTo>
                    <a:pt x="74" y="392"/>
                  </a:lnTo>
                  <a:lnTo>
                    <a:pt x="74" y="393"/>
                  </a:lnTo>
                  <a:lnTo>
                    <a:pt x="70" y="441"/>
                  </a:lnTo>
                  <a:lnTo>
                    <a:pt x="65" y="489"/>
                  </a:lnTo>
                  <a:lnTo>
                    <a:pt x="53" y="627"/>
                  </a:lnTo>
                  <a:lnTo>
                    <a:pt x="51" y="636"/>
                  </a:lnTo>
                  <a:lnTo>
                    <a:pt x="50" y="653"/>
                  </a:lnTo>
                  <a:lnTo>
                    <a:pt x="43" y="733"/>
                  </a:lnTo>
                  <a:lnTo>
                    <a:pt x="29" y="880"/>
                  </a:lnTo>
                  <a:lnTo>
                    <a:pt x="25" y="921"/>
                  </a:lnTo>
                  <a:lnTo>
                    <a:pt x="21" y="960"/>
                  </a:lnTo>
                  <a:lnTo>
                    <a:pt x="20" y="977"/>
                  </a:lnTo>
                  <a:lnTo>
                    <a:pt x="12" y="1061"/>
                  </a:lnTo>
                  <a:lnTo>
                    <a:pt x="11" y="1074"/>
                  </a:lnTo>
                  <a:lnTo>
                    <a:pt x="6" y="1133"/>
                  </a:lnTo>
                  <a:lnTo>
                    <a:pt x="0" y="1193"/>
                  </a:lnTo>
                  <a:lnTo>
                    <a:pt x="12" y="1194"/>
                  </a:lnTo>
                  <a:lnTo>
                    <a:pt x="114" y="1203"/>
                  </a:lnTo>
                  <a:lnTo>
                    <a:pt x="285" y="1217"/>
                  </a:lnTo>
                  <a:lnTo>
                    <a:pt x="299" y="1218"/>
                  </a:lnTo>
                  <a:lnTo>
                    <a:pt x="419" y="1228"/>
                  </a:lnTo>
                  <a:lnTo>
                    <a:pt x="521" y="1236"/>
                  </a:lnTo>
                  <a:lnTo>
                    <a:pt x="555" y="1238"/>
                  </a:lnTo>
                  <a:close/>
                </a:path>
              </a:pathLst>
            </a:custGeom>
            <a:solidFill>
              <a:schemeClr val="bg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65" name="Freeform 364"/>
            <p:cNvSpPr>
              <a:spLocks noChangeAspect="1"/>
            </p:cNvSpPr>
            <p:nvPr/>
          </p:nvSpPr>
          <p:spPr bwMode="auto">
            <a:xfrm>
              <a:off x="6694" y="3423"/>
              <a:ext cx="908" cy="854"/>
            </a:xfrm>
            <a:custGeom>
              <a:avLst/>
              <a:gdLst>
                <a:gd name="T0" fmla="*/ 64 w 1631"/>
                <a:gd name="T1" fmla="*/ 50 h 1729"/>
                <a:gd name="T2" fmla="*/ 58 w 1631"/>
                <a:gd name="T3" fmla="*/ 50 h 1729"/>
                <a:gd name="T4" fmla="*/ 56 w 1631"/>
                <a:gd name="T5" fmla="*/ 50 h 1729"/>
                <a:gd name="T6" fmla="*/ 52 w 1631"/>
                <a:gd name="T7" fmla="*/ 50 h 1729"/>
                <a:gd name="T8" fmla="*/ 48 w 1631"/>
                <a:gd name="T9" fmla="*/ 50 h 1729"/>
                <a:gd name="T10" fmla="*/ 40 w 1631"/>
                <a:gd name="T11" fmla="*/ 51 h 1729"/>
                <a:gd name="T12" fmla="*/ 37 w 1631"/>
                <a:gd name="T13" fmla="*/ 51 h 1729"/>
                <a:gd name="T14" fmla="*/ 33 w 1631"/>
                <a:gd name="T15" fmla="*/ 49 h 1729"/>
                <a:gd name="T16" fmla="*/ 28 w 1631"/>
                <a:gd name="T17" fmla="*/ 45 h 1729"/>
                <a:gd name="T18" fmla="*/ 28 w 1631"/>
                <a:gd name="T19" fmla="*/ 44 h 1729"/>
                <a:gd name="T20" fmla="*/ 27 w 1631"/>
                <a:gd name="T21" fmla="*/ 41 h 1729"/>
                <a:gd name="T22" fmla="*/ 26 w 1631"/>
                <a:gd name="T23" fmla="*/ 39 h 1729"/>
                <a:gd name="T24" fmla="*/ 26 w 1631"/>
                <a:gd name="T25" fmla="*/ 37 h 1729"/>
                <a:gd name="T26" fmla="*/ 24 w 1631"/>
                <a:gd name="T27" fmla="*/ 35 h 1729"/>
                <a:gd name="T28" fmla="*/ 22 w 1631"/>
                <a:gd name="T29" fmla="*/ 34 h 1729"/>
                <a:gd name="T30" fmla="*/ 19 w 1631"/>
                <a:gd name="T31" fmla="*/ 33 h 1729"/>
                <a:gd name="T32" fmla="*/ 14 w 1631"/>
                <a:gd name="T33" fmla="*/ 30 h 1729"/>
                <a:gd name="T34" fmla="*/ 11 w 1631"/>
                <a:gd name="T35" fmla="*/ 30 h 1729"/>
                <a:gd name="T36" fmla="*/ 9 w 1631"/>
                <a:gd name="T37" fmla="*/ 29 h 1729"/>
                <a:gd name="T38" fmla="*/ 3 w 1631"/>
                <a:gd name="T39" fmla="*/ 27 h 1729"/>
                <a:gd name="T40" fmla="*/ 2 w 1631"/>
                <a:gd name="T41" fmla="*/ 25 h 1729"/>
                <a:gd name="T42" fmla="*/ 2 w 1631"/>
                <a:gd name="T43" fmla="*/ 21 h 1729"/>
                <a:gd name="T44" fmla="*/ 2 w 1631"/>
                <a:gd name="T45" fmla="*/ 20 h 1729"/>
                <a:gd name="T46" fmla="*/ 0 w 1631"/>
                <a:gd name="T47" fmla="*/ 16 h 1729"/>
                <a:gd name="T48" fmla="*/ 2 w 1631"/>
                <a:gd name="T49" fmla="*/ 14 h 1729"/>
                <a:gd name="T50" fmla="*/ 8 w 1631"/>
                <a:gd name="T51" fmla="*/ 7 h 1729"/>
                <a:gd name="T52" fmla="*/ 8 w 1631"/>
                <a:gd name="T53" fmla="*/ 4 h 1729"/>
                <a:gd name="T54" fmla="*/ 12 w 1631"/>
                <a:gd name="T55" fmla="*/ 3 h 1729"/>
                <a:gd name="T56" fmla="*/ 18 w 1631"/>
                <a:gd name="T57" fmla="*/ 2 h 1729"/>
                <a:gd name="T58" fmla="*/ 24 w 1631"/>
                <a:gd name="T59" fmla="*/ 1 h 1729"/>
                <a:gd name="T60" fmla="*/ 28 w 1631"/>
                <a:gd name="T61" fmla="*/ 2 h 1729"/>
                <a:gd name="T62" fmla="*/ 28 w 1631"/>
                <a:gd name="T63" fmla="*/ 4 h 1729"/>
                <a:gd name="T64" fmla="*/ 33 w 1631"/>
                <a:gd name="T65" fmla="*/ 4 h 1729"/>
                <a:gd name="T66" fmla="*/ 35 w 1631"/>
                <a:gd name="T67" fmla="*/ 4 h 1729"/>
                <a:gd name="T68" fmla="*/ 42 w 1631"/>
                <a:gd name="T69" fmla="*/ 7 h 1729"/>
                <a:gd name="T70" fmla="*/ 56 w 1631"/>
                <a:gd name="T71" fmla="*/ 9 h 1729"/>
                <a:gd name="T72" fmla="*/ 60 w 1631"/>
                <a:gd name="T73" fmla="*/ 9 h 1729"/>
                <a:gd name="T74" fmla="*/ 63 w 1631"/>
                <a:gd name="T75" fmla="*/ 10 h 1729"/>
                <a:gd name="T76" fmla="*/ 70 w 1631"/>
                <a:gd name="T77" fmla="*/ 11 h 1729"/>
                <a:gd name="T78" fmla="*/ 71 w 1631"/>
                <a:gd name="T79" fmla="*/ 11 h 1729"/>
                <a:gd name="T80" fmla="*/ 73 w 1631"/>
                <a:gd name="T81" fmla="*/ 12 h 1729"/>
                <a:gd name="T82" fmla="*/ 78 w 1631"/>
                <a:gd name="T83" fmla="*/ 20 h 1729"/>
                <a:gd name="T84" fmla="*/ 73 w 1631"/>
                <a:gd name="T85" fmla="*/ 24 h 1729"/>
                <a:gd name="T86" fmla="*/ 75 w 1631"/>
                <a:gd name="T87" fmla="*/ 25 h 1729"/>
                <a:gd name="T88" fmla="*/ 77 w 1631"/>
                <a:gd name="T89" fmla="*/ 24 h 1729"/>
                <a:gd name="T90" fmla="*/ 83 w 1631"/>
                <a:gd name="T91" fmla="*/ 20 h 1729"/>
                <a:gd name="T92" fmla="*/ 85 w 1631"/>
                <a:gd name="T93" fmla="*/ 17 h 1729"/>
                <a:gd name="T94" fmla="*/ 82 w 1631"/>
                <a:gd name="T95" fmla="*/ 24 h 1729"/>
                <a:gd name="T96" fmla="*/ 81 w 1631"/>
                <a:gd name="T97" fmla="*/ 28 h 1729"/>
                <a:gd name="T98" fmla="*/ 78 w 1631"/>
                <a:gd name="T99" fmla="*/ 33 h 1729"/>
                <a:gd name="T100" fmla="*/ 78 w 1631"/>
                <a:gd name="T101" fmla="*/ 37 h 1729"/>
                <a:gd name="T102" fmla="*/ 77 w 1631"/>
                <a:gd name="T103" fmla="*/ 41 h 1729"/>
                <a:gd name="T104" fmla="*/ 78 w 1631"/>
                <a:gd name="T105" fmla="*/ 43 h 1729"/>
                <a:gd name="T106" fmla="*/ 80 w 1631"/>
                <a:gd name="T107" fmla="*/ 47 h 1729"/>
                <a:gd name="T108" fmla="*/ 80 w 1631"/>
                <a:gd name="T109" fmla="*/ 49 h 1729"/>
                <a:gd name="T110" fmla="*/ 75 w 1631"/>
                <a:gd name="T111" fmla="*/ 49 h 1729"/>
                <a:gd name="T112" fmla="*/ 72 w 1631"/>
                <a:gd name="T113" fmla="*/ 49 h 1729"/>
                <a:gd name="T114" fmla="*/ 67 w 1631"/>
                <a:gd name="T115" fmla="*/ 50 h 1729"/>
                <a:gd name="T116" fmla="*/ 65 w 1631"/>
                <a:gd name="T117" fmla="*/ 50 h 17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31"/>
                <a:gd name="T178" fmla="*/ 0 h 1729"/>
                <a:gd name="T179" fmla="*/ 1631 w 1631"/>
                <a:gd name="T180" fmla="*/ 1729 h 17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31" h="1729">
                  <a:moveTo>
                    <a:pt x="1224" y="1696"/>
                  </a:moveTo>
                  <a:lnTo>
                    <a:pt x="1217" y="1698"/>
                  </a:lnTo>
                  <a:lnTo>
                    <a:pt x="1197" y="1698"/>
                  </a:lnTo>
                  <a:lnTo>
                    <a:pt x="1178" y="1699"/>
                  </a:lnTo>
                  <a:lnTo>
                    <a:pt x="1149" y="1701"/>
                  </a:lnTo>
                  <a:lnTo>
                    <a:pt x="1088" y="1705"/>
                  </a:lnTo>
                  <a:lnTo>
                    <a:pt x="1055" y="1707"/>
                  </a:lnTo>
                  <a:lnTo>
                    <a:pt x="1053" y="1707"/>
                  </a:lnTo>
                  <a:lnTo>
                    <a:pt x="1046" y="1708"/>
                  </a:lnTo>
                  <a:lnTo>
                    <a:pt x="1045" y="1708"/>
                  </a:lnTo>
                  <a:lnTo>
                    <a:pt x="1016" y="1709"/>
                  </a:lnTo>
                  <a:lnTo>
                    <a:pt x="981" y="1710"/>
                  </a:lnTo>
                  <a:lnTo>
                    <a:pt x="920" y="1714"/>
                  </a:lnTo>
                  <a:lnTo>
                    <a:pt x="909" y="1715"/>
                  </a:lnTo>
                  <a:lnTo>
                    <a:pt x="894" y="1717"/>
                  </a:lnTo>
                  <a:lnTo>
                    <a:pt x="858" y="1718"/>
                  </a:lnTo>
                  <a:lnTo>
                    <a:pt x="836" y="1719"/>
                  </a:lnTo>
                  <a:lnTo>
                    <a:pt x="751" y="1725"/>
                  </a:lnTo>
                  <a:lnTo>
                    <a:pt x="737" y="1727"/>
                  </a:lnTo>
                  <a:lnTo>
                    <a:pt x="706" y="1728"/>
                  </a:lnTo>
                  <a:lnTo>
                    <a:pt x="689" y="1729"/>
                  </a:lnTo>
                  <a:lnTo>
                    <a:pt x="669" y="1684"/>
                  </a:lnTo>
                  <a:lnTo>
                    <a:pt x="654" y="1677"/>
                  </a:lnTo>
                  <a:lnTo>
                    <a:pt x="612" y="1669"/>
                  </a:lnTo>
                  <a:lnTo>
                    <a:pt x="563" y="1642"/>
                  </a:lnTo>
                  <a:lnTo>
                    <a:pt x="553" y="1594"/>
                  </a:lnTo>
                  <a:lnTo>
                    <a:pt x="530" y="1551"/>
                  </a:lnTo>
                  <a:lnTo>
                    <a:pt x="529" y="1546"/>
                  </a:lnTo>
                  <a:lnTo>
                    <a:pt x="523" y="1517"/>
                  </a:lnTo>
                  <a:lnTo>
                    <a:pt x="523" y="1516"/>
                  </a:lnTo>
                  <a:lnTo>
                    <a:pt x="553" y="1448"/>
                  </a:lnTo>
                  <a:lnTo>
                    <a:pt x="509" y="1389"/>
                  </a:lnTo>
                  <a:lnTo>
                    <a:pt x="507" y="1383"/>
                  </a:lnTo>
                  <a:lnTo>
                    <a:pt x="502" y="1353"/>
                  </a:lnTo>
                  <a:lnTo>
                    <a:pt x="496" y="1321"/>
                  </a:lnTo>
                  <a:lnTo>
                    <a:pt x="486" y="1310"/>
                  </a:lnTo>
                  <a:lnTo>
                    <a:pt x="486" y="1266"/>
                  </a:lnTo>
                  <a:lnTo>
                    <a:pt x="487" y="1253"/>
                  </a:lnTo>
                  <a:lnTo>
                    <a:pt x="487" y="1244"/>
                  </a:lnTo>
                  <a:lnTo>
                    <a:pt x="476" y="1219"/>
                  </a:lnTo>
                  <a:lnTo>
                    <a:pt x="473" y="1216"/>
                  </a:lnTo>
                  <a:lnTo>
                    <a:pt x="448" y="1182"/>
                  </a:lnTo>
                  <a:lnTo>
                    <a:pt x="434" y="1168"/>
                  </a:lnTo>
                  <a:lnTo>
                    <a:pt x="430" y="1162"/>
                  </a:lnTo>
                  <a:lnTo>
                    <a:pt x="411" y="1157"/>
                  </a:lnTo>
                  <a:lnTo>
                    <a:pt x="395" y="1154"/>
                  </a:lnTo>
                  <a:lnTo>
                    <a:pt x="376" y="1143"/>
                  </a:lnTo>
                  <a:lnTo>
                    <a:pt x="350" y="1118"/>
                  </a:lnTo>
                  <a:lnTo>
                    <a:pt x="308" y="1093"/>
                  </a:lnTo>
                  <a:lnTo>
                    <a:pt x="299" y="1071"/>
                  </a:lnTo>
                  <a:lnTo>
                    <a:pt x="265" y="1023"/>
                  </a:lnTo>
                  <a:lnTo>
                    <a:pt x="241" y="1012"/>
                  </a:lnTo>
                  <a:lnTo>
                    <a:pt x="228" y="1007"/>
                  </a:lnTo>
                  <a:lnTo>
                    <a:pt x="203" y="1000"/>
                  </a:lnTo>
                  <a:lnTo>
                    <a:pt x="196" y="995"/>
                  </a:lnTo>
                  <a:lnTo>
                    <a:pt x="179" y="979"/>
                  </a:lnTo>
                  <a:lnTo>
                    <a:pt x="175" y="966"/>
                  </a:lnTo>
                  <a:lnTo>
                    <a:pt x="174" y="964"/>
                  </a:lnTo>
                  <a:lnTo>
                    <a:pt x="122" y="955"/>
                  </a:lnTo>
                  <a:lnTo>
                    <a:pt x="65" y="908"/>
                  </a:lnTo>
                  <a:lnTo>
                    <a:pt x="57" y="901"/>
                  </a:lnTo>
                  <a:lnTo>
                    <a:pt x="36" y="888"/>
                  </a:lnTo>
                  <a:lnTo>
                    <a:pt x="44" y="842"/>
                  </a:lnTo>
                  <a:lnTo>
                    <a:pt x="40" y="789"/>
                  </a:lnTo>
                  <a:lnTo>
                    <a:pt x="47" y="740"/>
                  </a:lnTo>
                  <a:lnTo>
                    <a:pt x="41" y="707"/>
                  </a:lnTo>
                  <a:lnTo>
                    <a:pt x="43" y="703"/>
                  </a:lnTo>
                  <a:lnTo>
                    <a:pt x="40" y="692"/>
                  </a:lnTo>
                  <a:lnTo>
                    <a:pt x="43" y="674"/>
                  </a:lnTo>
                  <a:lnTo>
                    <a:pt x="50" y="594"/>
                  </a:lnTo>
                  <a:lnTo>
                    <a:pt x="39" y="572"/>
                  </a:lnTo>
                  <a:lnTo>
                    <a:pt x="0" y="539"/>
                  </a:lnTo>
                  <a:lnTo>
                    <a:pt x="10" y="505"/>
                  </a:lnTo>
                  <a:lnTo>
                    <a:pt x="11" y="505"/>
                  </a:lnTo>
                  <a:lnTo>
                    <a:pt x="34" y="461"/>
                  </a:lnTo>
                  <a:lnTo>
                    <a:pt x="155" y="365"/>
                  </a:lnTo>
                  <a:lnTo>
                    <a:pt x="154" y="332"/>
                  </a:lnTo>
                  <a:lnTo>
                    <a:pt x="150" y="231"/>
                  </a:lnTo>
                  <a:lnTo>
                    <a:pt x="149" y="198"/>
                  </a:lnTo>
                  <a:lnTo>
                    <a:pt x="146" y="150"/>
                  </a:lnTo>
                  <a:lnTo>
                    <a:pt x="146" y="134"/>
                  </a:lnTo>
                  <a:lnTo>
                    <a:pt x="158" y="138"/>
                  </a:lnTo>
                  <a:lnTo>
                    <a:pt x="198" y="98"/>
                  </a:lnTo>
                  <a:lnTo>
                    <a:pt x="222" y="112"/>
                  </a:lnTo>
                  <a:lnTo>
                    <a:pt x="223" y="117"/>
                  </a:lnTo>
                  <a:lnTo>
                    <a:pt x="278" y="117"/>
                  </a:lnTo>
                  <a:lnTo>
                    <a:pt x="343" y="90"/>
                  </a:lnTo>
                  <a:lnTo>
                    <a:pt x="390" y="73"/>
                  </a:lnTo>
                  <a:lnTo>
                    <a:pt x="435" y="38"/>
                  </a:lnTo>
                  <a:lnTo>
                    <a:pt x="456" y="44"/>
                  </a:lnTo>
                  <a:lnTo>
                    <a:pt x="520" y="0"/>
                  </a:lnTo>
                  <a:lnTo>
                    <a:pt x="550" y="31"/>
                  </a:lnTo>
                  <a:lnTo>
                    <a:pt x="523" y="82"/>
                  </a:lnTo>
                  <a:lnTo>
                    <a:pt x="526" y="110"/>
                  </a:lnTo>
                  <a:lnTo>
                    <a:pt x="514" y="131"/>
                  </a:lnTo>
                  <a:lnTo>
                    <a:pt x="515" y="146"/>
                  </a:lnTo>
                  <a:lnTo>
                    <a:pt x="549" y="129"/>
                  </a:lnTo>
                  <a:lnTo>
                    <a:pt x="559" y="100"/>
                  </a:lnTo>
                  <a:lnTo>
                    <a:pt x="616" y="141"/>
                  </a:lnTo>
                  <a:lnTo>
                    <a:pt x="630" y="139"/>
                  </a:lnTo>
                  <a:lnTo>
                    <a:pt x="648" y="148"/>
                  </a:lnTo>
                  <a:lnTo>
                    <a:pt x="653" y="145"/>
                  </a:lnTo>
                  <a:lnTo>
                    <a:pt x="708" y="168"/>
                  </a:lnTo>
                  <a:lnTo>
                    <a:pt x="736" y="220"/>
                  </a:lnTo>
                  <a:lnTo>
                    <a:pt x="790" y="241"/>
                  </a:lnTo>
                  <a:lnTo>
                    <a:pt x="810" y="245"/>
                  </a:lnTo>
                  <a:lnTo>
                    <a:pt x="1021" y="287"/>
                  </a:lnTo>
                  <a:lnTo>
                    <a:pt x="1050" y="300"/>
                  </a:lnTo>
                  <a:lnTo>
                    <a:pt x="1067" y="308"/>
                  </a:lnTo>
                  <a:lnTo>
                    <a:pt x="1092" y="322"/>
                  </a:lnTo>
                  <a:lnTo>
                    <a:pt x="1121" y="322"/>
                  </a:lnTo>
                  <a:lnTo>
                    <a:pt x="1136" y="326"/>
                  </a:lnTo>
                  <a:lnTo>
                    <a:pt x="1153" y="335"/>
                  </a:lnTo>
                  <a:lnTo>
                    <a:pt x="1187" y="330"/>
                  </a:lnTo>
                  <a:lnTo>
                    <a:pt x="1255" y="336"/>
                  </a:lnTo>
                  <a:lnTo>
                    <a:pt x="1293" y="348"/>
                  </a:lnTo>
                  <a:lnTo>
                    <a:pt x="1307" y="366"/>
                  </a:lnTo>
                  <a:lnTo>
                    <a:pt x="1295" y="394"/>
                  </a:lnTo>
                  <a:lnTo>
                    <a:pt x="1314" y="402"/>
                  </a:lnTo>
                  <a:lnTo>
                    <a:pt x="1332" y="395"/>
                  </a:lnTo>
                  <a:lnTo>
                    <a:pt x="1333" y="404"/>
                  </a:lnTo>
                  <a:lnTo>
                    <a:pt x="1367" y="409"/>
                  </a:lnTo>
                  <a:lnTo>
                    <a:pt x="1373" y="419"/>
                  </a:lnTo>
                  <a:lnTo>
                    <a:pt x="1443" y="647"/>
                  </a:lnTo>
                  <a:lnTo>
                    <a:pt x="1468" y="655"/>
                  </a:lnTo>
                  <a:lnTo>
                    <a:pt x="1461" y="685"/>
                  </a:lnTo>
                  <a:lnTo>
                    <a:pt x="1461" y="695"/>
                  </a:lnTo>
                  <a:lnTo>
                    <a:pt x="1424" y="711"/>
                  </a:lnTo>
                  <a:lnTo>
                    <a:pt x="1375" y="807"/>
                  </a:lnTo>
                  <a:lnTo>
                    <a:pt x="1372" y="830"/>
                  </a:lnTo>
                  <a:lnTo>
                    <a:pt x="1371" y="854"/>
                  </a:lnTo>
                  <a:lnTo>
                    <a:pt x="1405" y="855"/>
                  </a:lnTo>
                  <a:lnTo>
                    <a:pt x="1437" y="836"/>
                  </a:lnTo>
                  <a:lnTo>
                    <a:pt x="1439" y="831"/>
                  </a:lnTo>
                  <a:lnTo>
                    <a:pt x="1442" y="823"/>
                  </a:lnTo>
                  <a:lnTo>
                    <a:pt x="1452" y="793"/>
                  </a:lnTo>
                  <a:lnTo>
                    <a:pt x="1501" y="744"/>
                  </a:lnTo>
                  <a:lnTo>
                    <a:pt x="1553" y="659"/>
                  </a:lnTo>
                  <a:lnTo>
                    <a:pt x="1559" y="633"/>
                  </a:lnTo>
                  <a:lnTo>
                    <a:pt x="1592" y="599"/>
                  </a:lnTo>
                  <a:lnTo>
                    <a:pt x="1593" y="583"/>
                  </a:lnTo>
                  <a:lnTo>
                    <a:pt x="1622" y="561"/>
                  </a:lnTo>
                  <a:lnTo>
                    <a:pt x="1631" y="582"/>
                  </a:lnTo>
                  <a:lnTo>
                    <a:pt x="1543" y="813"/>
                  </a:lnTo>
                  <a:lnTo>
                    <a:pt x="1541" y="816"/>
                  </a:lnTo>
                  <a:lnTo>
                    <a:pt x="1519" y="884"/>
                  </a:lnTo>
                  <a:lnTo>
                    <a:pt x="1509" y="954"/>
                  </a:lnTo>
                  <a:lnTo>
                    <a:pt x="1519" y="983"/>
                  </a:lnTo>
                  <a:lnTo>
                    <a:pt x="1480" y="1084"/>
                  </a:lnTo>
                  <a:lnTo>
                    <a:pt x="1473" y="1127"/>
                  </a:lnTo>
                  <a:lnTo>
                    <a:pt x="1486" y="1182"/>
                  </a:lnTo>
                  <a:lnTo>
                    <a:pt x="1477" y="1234"/>
                  </a:lnTo>
                  <a:lnTo>
                    <a:pt x="1468" y="1264"/>
                  </a:lnTo>
                  <a:lnTo>
                    <a:pt x="1469" y="1281"/>
                  </a:lnTo>
                  <a:lnTo>
                    <a:pt x="1452" y="1331"/>
                  </a:lnTo>
                  <a:lnTo>
                    <a:pt x="1445" y="1381"/>
                  </a:lnTo>
                  <a:lnTo>
                    <a:pt x="1453" y="1403"/>
                  </a:lnTo>
                  <a:lnTo>
                    <a:pt x="1453" y="1429"/>
                  </a:lnTo>
                  <a:lnTo>
                    <a:pt x="1462" y="1477"/>
                  </a:lnTo>
                  <a:lnTo>
                    <a:pt x="1485" y="1537"/>
                  </a:lnTo>
                  <a:lnTo>
                    <a:pt x="1501" y="1571"/>
                  </a:lnTo>
                  <a:lnTo>
                    <a:pt x="1497" y="1604"/>
                  </a:lnTo>
                  <a:lnTo>
                    <a:pt x="1496" y="1604"/>
                  </a:lnTo>
                  <a:lnTo>
                    <a:pt x="1495" y="1621"/>
                  </a:lnTo>
                  <a:lnTo>
                    <a:pt x="1504" y="1671"/>
                  </a:lnTo>
                  <a:lnTo>
                    <a:pt x="1447" y="1676"/>
                  </a:lnTo>
                  <a:lnTo>
                    <a:pt x="1411" y="1679"/>
                  </a:lnTo>
                  <a:lnTo>
                    <a:pt x="1390" y="1681"/>
                  </a:lnTo>
                  <a:lnTo>
                    <a:pt x="1376" y="1683"/>
                  </a:lnTo>
                  <a:lnTo>
                    <a:pt x="1372" y="1683"/>
                  </a:lnTo>
                  <a:lnTo>
                    <a:pt x="1360" y="1684"/>
                  </a:lnTo>
                  <a:lnTo>
                    <a:pt x="1267" y="1691"/>
                  </a:lnTo>
                  <a:lnTo>
                    <a:pt x="1254" y="1693"/>
                  </a:lnTo>
                  <a:lnTo>
                    <a:pt x="1245" y="1694"/>
                  </a:lnTo>
                  <a:lnTo>
                    <a:pt x="1232" y="1695"/>
                  </a:lnTo>
                  <a:lnTo>
                    <a:pt x="1230" y="1696"/>
                  </a:lnTo>
                  <a:lnTo>
                    <a:pt x="1224" y="1696"/>
                  </a:lnTo>
                  <a:close/>
                </a:path>
              </a:pathLst>
            </a:custGeom>
            <a:solidFill>
              <a:schemeClr val="bg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66" name="Freeform 365"/>
            <p:cNvSpPr>
              <a:spLocks noChangeAspect="1"/>
            </p:cNvSpPr>
            <p:nvPr/>
          </p:nvSpPr>
          <p:spPr bwMode="auto">
            <a:xfrm>
              <a:off x="6463" y="5426"/>
              <a:ext cx="876" cy="700"/>
            </a:xfrm>
            <a:custGeom>
              <a:avLst/>
              <a:gdLst>
                <a:gd name="T0" fmla="*/ 2 w 1578"/>
                <a:gd name="T1" fmla="*/ 11 h 1413"/>
                <a:gd name="T2" fmla="*/ 3 w 1578"/>
                <a:gd name="T3" fmla="*/ 13 h 1413"/>
                <a:gd name="T4" fmla="*/ 4 w 1578"/>
                <a:gd name="T5" fmla="*/ 14 h 1413"/>
                <a:gd name="T6" fmla="*/ 4 w 1578"/>
                <a:gd name="T7" fmla="*/ 16 h 1413"/>
                <a:gd name="T8" fmla="*/ 3 w 1578"/>
                <a:gd name="T9" fmla="*/ 21 h 1413"/>
                <a:gd name="T10" fmla="*/ 3 w 1578"/>
                <a:gd name="T11" fmla="*/ 23 h 1413"/>
                <a:gd name="T12" fmla="*/ 3 w 1578"/>
                <a:gd name="T13" fmla="*/ 28 h 1413"/>
                <a:gd name="T14" fmla="*/ 3 w 1578"/>
                <a:gd name="T15" fmla="*/ 31 h 1413"/>
                <a:gd name="T16" fmla="*/ 3 w 1578"/>
                <a:gd name="T17" fmla="*/ 32 h 1413"/>
                <a:gd name="T18" fmla="*/ 7 w 1578"/>
                <a:gd name="T19" fmla="*/ 36 h 1413"/>
                <a:gd name="T20" fmla="*/ 11 w 1578"/>
                <a:gd name="T21" fmla="*/ 38 h 1413"/>
                <a:gd name="T22" fmla="*/ 11 w 1578"/>
                <a:gd name="T23" fmla="*/ 41 h 1413"/>
                <a:gd name="T24" fmla="*/ 13 w 1578"/>
                <a:gd name="T25" fmla="*/ 42 h 1413"/>
                <a:gd name="T26" fmla="*/ 18 w 1578"/>
                <a:gd name="T27" fmla="*/ 42 h 1413"/>
                <a:gd name="T28" fmla="*/ 21 w 1578"/>
                <a:gd name="T29" fmla="*/ 42 h 1413"/>
                <a:gd name="T30" fmla="*/ 26 w 1578"/>
                <a:gd name="T31" fmla="*/ 42 h 1413"/>
                <a:gd name="T32" fmla="*/ 29 w 1578"/>
                <a:gd name="T33" fmla="*/ 42 h 1413"/>
                <a:gd name="T34" fmla="*/ 34 w 1578"/>
                <a:gd name="T35" fmla="*/ 42 h 1413"/>
                <a:gd name="T36" fmla="*/ 46 w 1578"/>
                <a:gd name="T37" fmla="*/ 42 h 1413"/>
                <a:gd name="T38" fmla="*/ 56 w 1578"/>
                <a:gd name="T39" fmla="*/ 41 h 1413"/>
                <a:gd name="T40" fmla="*/ 57 w 1578"/>
                <a:gd name="T41" fmla="*/ 41 h 1413"/>
                <a:gd name="T42" fmla="*/ 61 w 1578"/>
                <a:gd name="T43" fmla="*/ 41 h 1413"/>
                <a:gd name="T44" fmla="*/ 61 w 1578"/>
                <a:gd name="T45" fmla="*/ 37 h 1413"/>
                <a:gd name="T46" fmla="*/ 59 w 1578"/>
                <a:gd name="T47" fmla="*/ 36 h 1413"/>
                <a:gd name="T48" fmla="*/ 60 w 1578"/>
                <a:gd name="T49" fmla="*/ 35 h 1413"/>
                <a:gd name="T50" fmla="*/ 61 w 1578"/>
                <a:gd name="T51" fmla="*/ 33 h 1413"/>
                <a:gd name="T52" fmla="*/ 62 w 1578"/>
                <a:gd name="T53" fmla="*/ 30 h 1413"/>
                <a:gd name="T54" fmla="*/ 66 w 1578"/>
                <a:gd name="T55" fmla="*/ 27 h 1413"/>
                <a:gd name="T56" fmla="*/ 68 w 1578"/>
                <a:gd name="T57" fmla="*/ 25 h 1413"/>
                <a:gd name="T58" fmla="*/ 69 w 1578"/>
                <a:gd name="T59" fmla="*/ 23 h 1413"/>
                <a:gd name="T60" fmla="*/ 69 w 1578"/>
                <a:gd name="T61" fmla="*/ 22 h 1413"/>
                <a:gd name="T62" fmla="*/ 69 w 1578"/>
                <a:gd name="T63" fmla="*/ 21 h 1413"/>
                <a:gd name="T64" fmla="*/ 71 w 1578"/>
                <a:gd name="T65" fmla="*/ 20 h 1413"/>
                <a:gd name="T66" fmla="*/ 72 w 1578"/>
                <a:gd name="T67" fmla="*/ 19 h 1413"/>
                <a:gd name="T68" fmla="*/ 74 w 1578"/>
                <a:gd name="T69" fmla="*/ 19 h 1413"/>
                <a:gd name="T70" fmla="*/ 76 w 1578"/>
                <a:gd name="T71" fmla="*/ 16 h 1413"/>
                <a:gd name="T72" fmla="*/ 76 w 1578"/>
                <a:gd name="T73" fmla="*/ 12 h 1413"/>
                <a:gd name="T74" fmla="*/ 75 w 1578"/>
                <a:gd name="T75" fmla="*/ 12 h 1413"/>
                <a:gd name="T76" fmla="*/ 79 w 1578"/>
                <a:gd name="T77" fmla="*/ 11 h 1413"/>
                <a:gd name="T78" fmla="*/ 83 w 1578"/>
                <a:gd name="T79" fmla="*/ 6 h 1413"/>
                <a:gd name="T80" fmla="*/ 82 w 1578"/>
                <a:gd name="T81" fmla="*/ 5 h 1413"/>
                <a:gd name="T82" fmla="*/ 74 w 1578"/>
                <a:gd name="T83" fmla="*/ 6 h 1413"/>
                <a:gd name="T84" fmla="*/ 71 w 1578"/>
                <a:gd name="T85" fmla="*/ 6 h 1413"/>
                <a:gd name="T86" fmla="*/ 74 w 1578"/>
                <a:gd name="T87" fmla="*/ 3 h 1413"/>
                <a:gd name="T88" fmla="*/ 73 w 1578"/>
                <a:gd name="T89" fmla="*/ 0 h 1413"/>
                <a:gd name="T90" fmla="*/ 67 w 1578"/>
                <a:gd name="T91" fmla="*/ 0 h 1413"/>
                <a:gd name="T92" fmla="*/ 63 w 1578"/>
                <a:gd name="T93" fmla="*/ 0 h 1413"/>
                <a:gd name="T94" fmla="*/ 58 w 1578"/>
                <a:gd name="T95" fmla="*/ 0 h 1413"/>
                <a:gd name="T96" fmla="*/ 53 w 1578"/>
                <a:gd name="T97" fmla="*/ 0 h 1413"/>
                <a:gd name="T98" fmla="*/ 52 w 1578"/>
                <a:gd name="T99" fmla="*/ 0 h 1413"/>
                <a:gd name="T100" fmla="*/ 47 w 1578"/>
                <a:gd name="T101" fmla="*/ 0 h 1413"/>
                <a:gd name="T102" fmla="*/ 41 w 1578"/>
                <a:gd name="T103" fmla="*/ 1 h 1413"/>
                <a:gd name="T104" fmla="*/ 36 w 1578"/>
                <a:gd name="T105" fmla="*/ 1 h 1413"/>
                <a:gd name="T106" fmla="*/ 31 w 1578"/>
                <a:gd name="T107" fmla="*/ 1 h 1413"/>
                <a:gd name="T108" fmla="*/ 26 w 1578"/>
                <a:gd name="T109" fmla="*/ 1 h 1413"/>
                <a:gd name="T110" fmla="*/ 22 w 1578"/>
                <a:gd name="T111" fmla="*/ 1 h 1413"/>
                <a:gd name="T112" fmla="*/ 17 w 1578"/>
                <a:gd name="T113" fmla="*/ 1 h 1413"/>
                <a:gd name="T114" fmla="*/ 13 w 1578"/>
                <a:gd name="T115" fmla="*/ 1 h 1413"/>
                <a:gd name="T116" fmla="*/ 9 w 1578"/>
                <a:gd name="T117" fmla="*/ 1 h 1413"/>
                <a:gd name="T118" fmla="*/ 0 w 1578"/>
                <a:gd name="T119" fmla="*/ 1 h 1413"/>
                <a:gd name="T120" fmla="*/ 1 w 1578"/>
                <a:gd name="T121" fmla="*/ 5 h 1413"/>
                <a:gd name="T122" fmla="*/ 2 w 1578"/>
                <a:gd name="T123" fmla="*/ 9 h 14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78"/>
                <a:gd name="T187" fmla="*/ 0 h 1413"/>
                <a:gd name="T188" fmla="*/ 1578 w 1578"/>
                <a:gd name="T189" fmla="*/ 1413 h 141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78" h="1413">
                  <a:moveTo>
                    <a:pt x="44" y="345"/>
                  </a:moveTo>
                  <a:lnTo>
                    <a:pt x="47" y="365"/>
                  </a:lnTo>
                  <a:lnTo>
                    <a:pt x="49" y="377"/>
                  </a:lnTo>
                  <a:lnTo>
                    <a:pt x="52" y="391"/>
                  </a:lnTo>
                  <a:lnTo>
                    <a:pt x="60" y="441"/>
                  </a:lnTo>
                  <a:lnTo>
                    <a:pt x="60" y="446"/>
                  </a:lnTo>
                  <a:lnTo>
                    <a:pt x="66" y="485"/>
                  </a:lnTo>
                  <a:lnTo>
                    <a:pt x="66" y="486"/>
                  </a:lnTo>
                  <a:lnTo>
                    <a:pt x="66" y="487"/>
                  </a:lnTo>
                  <a:lnTo>
                    <a:pt x="66" y="490"/>
                  </a:lnTo>
                  <a:lnTo>
                    <a:pt x="66" y="494"/>
                  </a:lnTo>
                  <a:lnTo>
                    <a:pt x="66" y="543"/>
                  </a:lnTo>
                  <a:lnTo>
                    <a:pt x="65" y="667"/>
                  </a:lnTo>
                  <a:lnTo>
                    <a:pt x="65" y="686"/>
                  </a:lnTo>
                  <a:lnTo>
                    <a:pt x="63" y="689"/>
                  </a:lnTo>
                  <a:lnTo>
                    <a:pt x="63" y="746"/>
                  </a:lnTo>
                  <a:lnTo>
                    <a:pt x="63" y="763"/>
                  </a:lnTo>
                  <a:lnTo>
                    <a:pt x="63" y="780"/>
                  </a:lnTo>
                  <a:lnTo>
                    <a:pt x="62" y="833"/>
                  </a:lnTo>
                  <a:lnTo>
                    <a:pt x="63" y="851"/>
                  </a:lnTo>
                  <a:lnTo>
                    <a:pt x="62" y="933"/>
                  </a:lnTo>
                  <a:lnTo>
                    <a:pt x="62" y="957"/>
                  </a:lnTo>
                  <a:lnTo>
                    <a:pt x="62" y="983"/>
                  </a:lnTo>
                  <a:lnTo>
                    <a:pt x="62" y="1048"/>
                  </a:lnTo>
                  <a:lnTo>
                    <a:pt x="62" y="1055"/>
                  </a:lnTo>
                  <a:lnTo>
                    <a:pt x="62" y="1065"/>
                  </a:lnTo>
                  <a:lnTo>
                    <a:pt x="61" y="1074"/>
                  </a:lnTo>
                  <a:lnTo>
                    <a:pt x="61" y="1173"/>
                  </a:lnTo>
                  <a:lnTo>
                    <a:pt x="97" y="1210"/>
                  </a:lnTo>
                  <a:lnTo>
                    <a:pt x="138" y="1192"/>
                  </a:lnTo>
                  <a:lnTo>
                    <a:pt x="206" y="1205"/>
                  </a:lnTo>
                  <a:lnTo>
                    <a:pt x="206" y="1215"/>
                  </a:lnTo>
                  <a:lnTo>
                    <a:pt x="207" y="1273"/>
                  </a:lnTo>
                  <a:lnTo>
                    <a:pt x="208" y="1315"/>
                  </a:lnTo>
                  <a:lnTo>
                    <a:pt x="208" y="1322"/>
                  </a:lnTo>
                  <a:lnTo>
                    <a:pt x="210" y="1372"/>
                  </a:lnTo>
                  <a:lnTo>
                    <a:pt x="211" y="1413"/>
                  </a:lnTo>
                  <a:lnTo>
                    <a:pt x="225" y="1412"/>
                  </a:lnTo>
                  <a:lnTo>
                    <a:pt x="248" y="1412"/>
                  </a:lnTo>
                  <a:lnTo>
                    <a:pt x="289" y="1411"/>
                  </a:lnTo>
                  <a:lnTo>
                    <a:pt x="330" y="1410"/>
                  </a:lnTo>
                  <a:lnTo>
                    <a:pt x="335" y="1410"/>
                  </a:lnTo>
                  <a:lnTo>
                    <a:pt x="384" y="1408"/>
                  </a:lnTo>
                  <a:lnTo>
                    <a:pt x="390" y="1408"/>
                  </a:lnTo>
                  <a:lnTo>
                    <a:pt x="393" y="1408"/>
                  </a:lnTo>
                  <a:lnTo>
                    <a:pt x="445" y="1407"/>
                  </a:lnTo>
                  <a:lnTo>
                    <a:pt x="471" y="1407"/>
                  </a:lnTo>
                  <a:lnTo>
                    <a:pt x="476" y="1406"/>
                  </a:lnTo>
                  <a:lnTo>
                    <a:pt x="484" y="1406"/>
                  </a:lnTo>
                  <a:lnTo>
                    <a:pt x="494" y="1406"/>
                  </a:lnTo>
                  <a:lnTo>
                    <a:pt x="559" y="1403"/>
                  </a:lnTo>
                  <a:lnTo>
                    <a:pt x="619" y="1402"/>
                  </a:lnTo>
                  <a:lnTo>
                    <a:pt x="620" y="1402"/>
                  </a:lnTo>
                  <a:lnTo>
                    <a:pt x="645" y="1402"/>
                  </a:lnTo>
                  <a:lnTo>
                    <a:pt x="720" y="1399"/>
                  </a:lnTo>
                  <a:lnTo>
                    <a:pt x="830" y="1397"/>
                  </a:lnTo>
                  <a:lnTo>
                    <a:pt x="862" y="1396"/>
                  </a:lnTo>
                  <a:lnTo>
                    <a:pt x="1022" y="1388"/>
                  </a:lnTo>
                  <a:lnTo>
                    <a:pt x="1024" y="1388"/>
                  </a:lnTo>
                  <a:lnTo>
                    <a:pt x="1063" y="1387"/>
                  </a:lnTo>
                  <a:lnTo>
                    <a:pt x="1071" y="1386"/>
                  </a:lnTo>
                  <a:lnTo>
                    <a:pt x="1080" y="1386"/>
                  </a:lnTo>
                  <a:lnTo>
                    <a:pt x="1082" y="1386"/>
                  </a:lnTo>
                  <a:lnTo>
                    <a:pt x="1128" y="1383"/>
                  </a:lnTo>
                  <a:lnTo>
                    <a:pt x="1142" y="1383"/>
                  </a:lnTo>
                  <a:lnTo>
                    <a:pt x="1149" y="1383"/>
                  </a:lnTo>
                  <a:lnTo>
                    <a:pt x="1160" y="1382"/>
                  </a:lnTo>
                  <a:lnTo>
                    <a:pt x="1160" y="1379"/>
                  </a:lnTo>
                  <a:lnTo>
                    <a:pt x="1166" y="1231"/>
                  </a:lnTo>
                  <a:lnTo>
                    <a:pt x="1150" y="1234"/>
                  </a:lnTo>
                  <a:lnTo>
                    <a:pt x="1163" y="1197"/>
                  </a:lnTo>
                  <a:lnTo>
                    <a:pt x="1129" y="1211"/>
                  </a:lnTo>
                  <a:lnTo>
                    <a:pt x="1143" y="1185"/>
                  </a:lnTo>
                  <a:lnTo>
                    <a:pt x="1133" y="1177"/>
                  </a:lnTo>
                  <a:lnTo>
                    <a:pt x="1131" y="1176"/>
                  </a:lnTo>
                  <a:lnTo>
                    <a:pt x="1130" y="1175"/>
                  </a:lnTo>
                  <a:lnTo>
                    <a:pt x="1126" y="1164"/>
                  </a:lnTo>
                  <a:lnTo>
                    <a:pt x="1158" y="1105"/>
                  </a:lnTo>
                  <a:lnTo>
                    <a:pt x="1157" y="1076"/>
                  </a:lnTo>
                  <a:lnTo>
                    <a:pt x="1198" y="1080"/>
                  </a:lnTo>
                  <a:lnTo>
                    <a:pt x="1167" y="999"/>
                  </a:lnTo>
                  <a:lnTo>
                    <a:pt x="1192" y="984"/>
                  </a:lnTo>
                  <a:lnTo>
                    <a:pt x="1206" y="942"/>
                  </a:lnTo>
                  <a:lnTo>
                    <a:pt x="1240" y="889"/>
                  </a:lnTo>
                  <a:lnTo>
                    <a:pt x="1267" y="871"/>
                  </a:lnTo>
                  <a:lnTo>
                    <a:pt x="1259" y="846"/>
                  </a:lnTo>
                  <a:lnTo>
                    <a:pt x="1289" y="840"/>
                  </a:lnTo>
                  <a:lnTo>
                    <a:pt x="1284" y="858"/>
                  </a:lnTo>
                  <a:lnTo>
                    <a:pt x="1289" y="861"/>
                  </a:lnTo>
                  <a:lnTo>
                    <a:pt x="1321" y="777"/>
                  </a:lnTo>
                  <a:lnTo>
                    <a:pt x="1311" y="731"/>
                  </a:lnTo>
                  <a:lnTo>
                    <a:pt x="1312" y="731"/>
                  </a:lnTo>
                  <a:lnTo>
                    <a:pt x="1323" y="721"/>
                  </a:lnTo>
                  <a:lnTo>
                    <a:pt x="1330" y="736"/>
                  </a:lnTo>
                  <a:lnTo>
                    <a:pt x="1351" y="712"/>
                  </a:lnTo>
                  <a:lnTo>
                    <a:pt x="1314" y="696"/>
                  </a:lnTo>
                  <a:lnTo>
                    <a:pt x="1323" y="687"/>
                  </a:lnTo>
                  <a:lnTo>
                    <a:pt x="1337" y="697"/>
                  </a:lnTo>
                  <a:lnTo>
                    <a:pt x="1352" y="686"/>
                  </a:lnTo>
                  <a:lnTo>
                    <a:pt x="1347" y="677"/>
                  </a:lnTo>
                  <a:lnTo>
                    <a:pt x="1365" y="654"/>
                  </a:lnTo>
                  <a:lnTo>
                    <a:pt x="1366" y="653"/>
                  </a:lnTo>
                  <a:lnTo>
                    <a:pt x="1371" y="647"/>
                  </a:lnTo>
                  <a:lnTo>
                    <a:pt x="1397" y="640"/>
                  </a:lnTo>
                  <a:lnTo>
                    <a:pt x="1413" y="624"/>
                  </a:lnTo>
                  <a:lnTo>
                    <a:pt x="1412" y="605"/>
                  </a:lnTo>
                  <a:lnTo>
                    <a:pt x="1392" y="587"/>
                  </a:lnTo>
                  <a:lnTo>
                    <a:pt x="1442" y="530"/>
                  </a:lnTo>
                  <a:lnTo>
                    <a:pt x="1461" y="532"/>
                  </a:lnTo>
                  <a:lnTo>
                    <a:pt x="1452" y="441"/>
                  </a:lnTo>
                  <a:lnTo>
                    <a:pt x="1439" y="420"/>
                  </a:lnTo>
                  <a:lnTo>
                    <a:pt x="1436" y="436"/>
                  </a:lnTo>
                  <a:lnTo>
                    <a:pt x="1424" y="434"/>
                  </a:lnTo>
                  <a:lnTo>
                    <a:pt x="1434" y="412"/>
                  </a:lnTo>
                  <a:lnTo>
                    <a:pt x="1462" y="385"/>
                  </a:lnTo>
                  <a:lnTo>
                    <a:pt x="1476" y="361"/>
                  </a:lnTo>
                  <a:lnTo>
                    <a:pt x="1505" y="367"/>
                  </a:lnTo>
                  <a:lnTo>
                    <a:pt x="1510" y="283"/>
                  </a:lnTo>
                  <a:lnTo>
                    <a:pt x="1546" y="221"/>
                  </a:lnTo>
                  <a:lnTo>
                    <a:pt x="1578" y="218"/>
                  </a:lnTo>
                  <a:lnTo>
                    <a:pt x="1548" y="184"/>
                  </a:lnTo>
                  <a:lnTo>
                    <a:pt x="1548" y="183"/>
                  </a:lnTo>
                  <a:lnTo>
                    <a:pt x="1543" y="184"/>
                  </a:lnTo>
                  <a:lnTo>
                    <a:pt x="1493" y="188"/>
                  </a:lnTo>
                  <a:lnTo>
                    <a:pt x="1477" y="189"/>
                  </a:lnTo>
                  <a:lnTo>
                    <a:pt x="1412" y="194"/>
                  </a:lnTo>
                  <a:lnTo>
                    <a:pt x="1385" y="196"/>
                  </a:lnTo>
                  <a:lnTo>
                    <a:pt x="1373" y="197"/>
                  </a:lnTo>
                  <a:lnTo>
                    <a:pt x="1345" y="199"/>
                  </a:lnTo>
                  <a:lnTo>
                    <a:pt x="1369" y="151"/>
                  </a:lnTo>
                  <a:lnTo>
                    <a:pt x="1378" y="149"/>
                  </a:lnTo>
                  <a:lnTo>
                    <a:pt x="1398" y="116"/>
                  </a:lnTo>
                  <a:lnTo>
                    <a:pt x="1418" y="97"/>
                  </a:lnTo>
                  <a:lnTo>
                    <a:pt x="1403" y="0"/>
                  </a:lnTo>
                  <a:lnTo>
                    <a:pt x="1381" y="1"/>
                  </a:lnTo>
                  <a:lnTo>
                    <a:pt x="1373" y="1"/>
                  </a:lnTo>
                  <a:lnTo>
                    <a:pt x="1357" y="2"/>
                  </a:lnTo>
                  <a:lnTo>
                    <a:pt x="1270" y="7"/>
                  </a:lnTo>
                  <a:lnTo>
                    <a:pt x="1227" y="10"/>
                  </a:lnTo>
                  <a:lnTo>
                    <a:pt x="1222" y="10"/>
                  </a:lnTo>
                  <a:lnTo>
                    <a:pt x="1205" y="11"/>
                  </a:lnTo>
                  <a:lnTo>
                    <a:pt x="1176" y="14"/>
                  </a:lnTo>
                  <a:lnTo>
                    <a:pt x="1136" y="16"/>
                  </a:lnTo>
                  <a:lnTo>
                    <a:pt x="1097" y="17"/>
                  </a:lnTo>
                  <a:lnTo>
                    <a:pt x="1075" y="20"/>
                  </a:lnTo>
                  <a:lnTo>
                    <a:pt x="1063" y="20"/>
                  </a:lnTo>
                  <a:lnTo>
                    <a:pt x="1009" y="22"/>
                  </a:lnTo>
                  <a:lnTo>
                    <a:pt x="1005" y="24"/>
                  </a:lnTo>
                  <a:lnTo>
                    <a:pt x="995" y="24"/>
                  </a:lnTo>
                  <a:lnTo>
                    <a:pt x="980" y="24"/>
                  </a:lnTo>
                  <a:lnTo>
                    <a:pt x="965" y="25"/>
                  </a:lnTo>
                  <a:lnTo>
                    <a:pt x="926" y="26"/>
                  </a:lnTo>
                  <a:lnTo>
                    <a:pt x="902" y="28"/>
                  </a:lnTo>
                  <a:lnTo>
                    <a:pt x="822" y="31"/>
                  </a:lnTo>
                  <a:lnTo>
                    <a:pt x="785" y="34"/>
                  </a:lnTo>
                  <a:lnTo>
                    <a:pt x="783" y="34"/>
                  </a:lnTo>
                  <a:lnTo>
                    <a:pt x="775" y="34"/>
                  </a:lnTo>
                  <a:lnTo>
                    <a:pt x="705" y="38"/>
                  </a:lnTo>
                  <a:lnTo>
                    <a:pt x="684" y="38"/>
                  </a:lnTo>
                  <a:lnTo>
                    <a:pt x="657" y="39"/>
                  </a:lnTo>
                  <a:lnTo>
                    <a:pt x="597" y="41"/>
                  </a:lnTo>
                  <a:lnTo>
                    <a:pt x="587" y="41"/>
                  </a:lnTo>
                  <a:lnTo>
                    <a:pt x="580" y="41"/>
                  </a:lnTo>
                  <a:lnTo>
                    <a:pt x="554" y="43"/>
                  </a:lnTo>
                  <a:lnTo>
                    <a:pt x="494" y="45"/>
                  </a:lnTo>
                  <a:lnTo>
                    <a:pt x="461" y="46"/>
                  </a:lnTo>
                  <a:lnTo>
                    <a:pt x="416" y="48"/>
                  </a:lnTo>
                  <a:lnTo>
                    <a:pt x="409" y="48"/>
                  </a:lnTo>
                  <a:lnTo>
                    <a:pt x="390" y="48"/>
                  </a:lnTo>
                  <a:lnTo>
                    <a:pt x="369" y="49"/>
                  </a:lnTo>
                  <a:lnTo>
                    <a:pt x="325" y="50"/>
                  </a:lnTo>
                  <a:lnTo>
                    <a:pt x="286" y="50"/>
                  </a:lnTo>
                  <a:lnTo>
                    <a:pt x="259" y="52"/>
                  </a:lnTo>
                  <a:lnTo>
                    <a:pt x="236" y="53"/>
                  </a:lnTo>
                  <a:lnTo>
                    <a:pt x="215" y="53"/>
                  </a:lnTo>
                  <a:lnTo>
                    <a:pt x="193" y="53"/>
                  </a:lnTo>
                  <a:lnTo>
                    <a:pt x="169" y="54"/>
                  </a:lnTo>
                  <a:lnTo>
                    <a:pt x="76" y="55"/>
                  </a:lnTo>
                  <a:lnTo>
                    <a:pt x="37" y="57"/>
                  </a:lnTo>
                  <a:lnTo>
                    <a:pt x="0" y="57"/>
                  </a:lnTo>
                  <a:lnTo>
                    <a:pt x="6" y="105"/>
                  </a:lnTo>
                  <a:lnTo>
                    <a:pt x="10" y="131"/>
                  </a:lnTo>
                  <a:lnTo>
                    <a:pt x="19" y="188"/>
                  </a:lnTo>
                  <a:lnTo>
                    <a:pt x="22" y="202"/>
                  </a:lnTo>
                  <a:lnTo>
                    <a:pt x="23" y="211"/>
                  </a:lnTo>
                  <a:lnTo>
                    <a:pt x="37" y="299"/>
                  </a:lnTo>
                  <a:lnTo>
                    <a:pt x="42" y="328"/>
                  </a:lnTo>
                  <a:lnTo>
                    <a:pt x="44" y="345"/>
                  </a:lnTo>
                  <a:close/>
                </a:path>
              </a:pathLst>
            </a:custGeom>
            <a:solidFill>
              <a:schemeClr val="tx2">
                <a:lumMod val="20000"/>
                <a:lumOff val="80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67" name="Freeform 366"/>
            <p:cNvSpPr>
              <a:spLocks noChangeAspect="1"/>
            </p:cNvSpPr>
            <p:nvPr/>
          </p:nvSpPr>
          <p:spPr bwMode="auto">
            <a:xfrm>
              <a:off x="5173" y="4751"/>
              <a:ext cx="1288" cy="610"/>
            </a:xfrm>
            <a:custGeom>
              <a:avLst/>
              <a:gdLst>
                <a:gd name="T0" fmla="*/ 123 w 2316"/>
                <a:gd name="T1" fmla="*/ 15 h 1232"/>
                <a:gd name="T2" fmla="*/ 123 w 2316"/>
                <a:gd name="T3" fmla="*/ 19 h 1232"/>
                <a:gd name="T4" fmla="*/ 123 w 2316"/>
                <a:gd name="T5" fmla="*/ 23 h 1232"/>
                <a:gd name="T6" fmla="*/ 123 w 2316"/>
                <a:gd name="T7" fmla="*/ 27 h 1232"/>
                <a:gd name="T8" fmla="*/ 123 w 2316"/>
                <a:gd name="T9" fmla="*/ 32 h 1232"/>
                <a:gd name="T10" fmla="*/ 123 w 2316"/>
                <a:gd name="T11" fmla="*/ 36 h 1232"/>
                <a:gd name="T12" fmla="*/ 123 w 2316"/>
                <a:gd name="T13" fmla="*/ 37 h 1232"/>
                <a:gd name="T14" fmla="*/ 112 w 2316"/>
                <a:gd name="T15" fmla="*/ 37 h 1232"/>
                <a:gd name="T16" fmla="*/ 108 w 2316"/>
                <a:gd name="T17" fmla="*/ 37 h 1232"/>
                <a:gd name="T18" fmla="*/ 102 w 2316"/>
                <a:gd name="T19" fmla="*/ 37 h 1232"/>
                <a:gd name="T20" fmla="*/ 93 w 2316"/>
                <a:gd name="T21" fmla="*/ 37 h 1232"/>
                <a:gd name="T22" fmla="*/ 86 w 2316"/>
                <a:gd name="T23" fmla="*/ 37 h 1232"/>
                <a:gd name="T24" fmla="*/ 77 w 2316"/>
                <a:gd name="T25" fmla="*/ 37 h 1232"/>
                <a:gd name="T26" fmla="*/ 70 w 2316"/>
                <a:gd name="T27" fmla="*/ 37 h 1232"/>
                <a:gd name="T28" fmla="*/ 65 w 2316"/>
                <a:gd name="T29" fmla="*/ 37 h 1232"/>
                <a:gd name="T30" fmla="*/ 59 w 2316"/>
                <a:gd name="T31" fmla="*/ 36 h 1232"/>
                <a:gd name="T32" fmla="*/ 51 w 2316"/>
                <a:gd name="T33" fmla="*/ 36 h 1232"/>
                <a:gd name="T34" fmla="*/ 42 w 2316"/>
                <a:gd name="T35" fmla="*/ 36 h 1232"/>
                <a:gd name="T36" fmla="*/ 34 w 2316"/>
                <a:gd name="T37" fmla="*/ 36 h 1232"/>
                <a:gd name="T38" fmla="*/ 24 w 2316"/>
                <a:gd name="T39" fmla="*/ 36 h 1232"/>
                <a:gd name="T40" fmla="*/ 16 w 2316"/>
                <a:gd name="T41" fmla="*/ 35 h 1232"/>
                <a:gd name="T42" fmla="*/ 5 w 2316"/>
                <a:gd name="T43" fmla="*/ 35 h 1232"/>
                <a:gd name="T44" fmla="*/ 1 w 2316"/>
                <a:gd name="T45" fmla="*/ 33 h 1232"/>
                <a:gd name="T46" fmla="*/ 1 w 2316"/>
                <a:gd name="T47" fmla="*/ 27 h 1232"/>
                <a:gd name="T48" fmla="*/ 2 w 2316"/>
                <a:gd name="T49" fmla="*/ 22 h 1232"/>
                <a:gd name="T50" fmla="*/ 2 w 2316"/>
                <a:gd name="T51" fmla="*/ 18 h 1232"/>
                <a:gd name="T52" fmla="*/ 2 w 2316"/>
                <a:gd name="T53" fmla="*/ 14 h 1232"/>
                <a:gd name="T54" fmla="*/ 3 w 2316"/>
                <a:gd name="T55" fmla="*/ 10 h 1232"/>
                <a:gd name="T56" fmla="*/ 4 w 2316"/>
                <a:gd name="T57" fmla="*/ 5 h 1232"/>
                <a:gd name="T58" fmla="*/ 15 w 2316"/>
                <a:gd name="T59" fmla="*/ 0 h 1232"/>
                <a:gd name="T60" fmla="*/ 24 w 2316"/>
                <a:gd name="T61" fmla="*/ 0 h 1232"/>
                <a:gd name="T62" fmla="*/ 31 w 2316"/>
                <a:gd name="T63" fmla="*/ 0 h 1232"/>
                <a:gd name="T64" fmla="*/ 39 w 2316"/>
                <a:gd name="T65" fmla="*/ 1 h 1232"/>
                <a:gd name="T66" fmla="*/ 50 w 2316"/>
                <a:gd name="T67" fmla="*/ 1 h 1232"/>
                <a:gd name="T68" fmla="*/ 57 w 2316"/>
                <a:gd name="T69" fmla="*/ 1 h 1232"/>
                <a:gd name="T70" fmla="*/ 61 w 2316"/>
                <a:gd name="T71" fmla="*/ 1 h 1232"/>
                <a:gd name="T72" fmla="*/ 68 w 2316"/>
                <a:gd name="T73" fmla="*/ 1 h 1232"/>
                <a:gd name="T74" fmla="*/ 75 w 2316"/>
                <a:gd name="T75" fmla="*/ 1 h 1232"/>
                <a:gd name="T76" fmla="*/ 82 w 2316"/>
                <a:gd name="T77" fmla="*/ 1 h 1232"/>
                <a:gd name="T78" fmla="*/ 88 w 2316"/>
                <a:gd name="T79" fmla="*/ 1 h 1232"/>
                <a:gd name="T80" fmla="*/ 96 w 2316"/>
                <a:gd name="T81" fmla="*/ 1 h 1232"/>
                <a:gd name="T82" fmla="*/ 100 w 2316"/>
                <a:gd name="T83" fmla="*/ 1 h 1232"/>
                <a:gd name="T84" fmla="*/ 111 w 2316"/>
                <a:gd name="T85" fmla="*/ 1 h 1232"/>
                <a:gd name="T86" fmla="*/ 117 w 2316"/>
                <a:gd name="T87" fmla="*/ 3 h 1232"/>
                <a:gd name="T88" fmla="*/ 115 w 2316"/>
                <a:gd name="T89" fmla="*/ 6 h 1232"/>
                <a:gd name="T90" fmla="*/ 117 w 2316"/>
                <a:gd name="T91" fmla="*/ 8 h 1232"/>
                <a:gd name="T92" fmla="*/ 120 w 2316"/>
                <a:gd name="T93" fmla="*/ 11 h 1232"/>
                <a:gd name="T94" fmla="*/ 123 w 2316"/>
                <a:gd name="T95" fmla="*/ 12 h 123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16"/>
                <a:gd name="T145" fmla="*/ 0 h 1232"/>
                <a:gd name="T146" fmla="*/ 2316 w 2316"/>
                <a:gd name="T147" fmla="*/ 1232 h 123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16" h="1232">
                  <a:moveTo>
                    <a:pt x="2308" y="432"/>
                  </a:moveTo>
                  <a:lnTo>
                    <a:pt x="2308" y="459"/>
                  </a:lnTo>
                  <a:lnTo>
                    <a:pt x="2308" y="486"/>
                  </a:lnTo>
                  <a:lnTo>
                    <a:pt x="2309" y="508"/>
                  </a:lnTo>
                  <a:lnTo>
                    <a:pt x="2309" y="547"/>
                  </a:lnTo>
                  <a:lnTo>
                    <a:pt x="2309" y="551"/>
                  </a:lnTo>
                  <a:lnTo>
                    <a:pt x="2309" y="595"/>
                  </a:lnTo>
                  <a:lnTo>
                    <a:pt x="2309" y="643"/>
                  </a:lnTo>
                  <a:lnTo>
                    <a:pt x="2309" y="652"/>
                  </a:lnTo>
                  <a:lnTo>
                    <a:pt x="2310" y="687"/>
                  </a:lnTo>
                  <a:lnTo>
                    <a:pt x="2310" y="740"/>
                  </a:lnTo>
                  <a:lnTo>
                    <a:pt x="2311" y="780"/>
                  </a:lnTo>
                  <a:lnTo>
                    <a:pt x="2311" y="815"/>
                  </a:lnTo>
                  <a:lnTo>
                    <a:pt x="2311" y="824"/>
                  </a:lnTo>
                  <a:lnTo>
                    <a:pt x="2311" y="863"/>
                  </a:lnTo>
                  <a:lnTo>
                    <a:pt x="2313" y="921"/>
                  </a:lnTo>
                  <a:lnTo>
                    <a:pt x="2313" y="965"/>
                  </a:lnTo>
                  <a:lnTo>
                    <a:pt x="2313" y="973"/>
                  </a:lnTo>
                  <a:lnTo>
                    <a:pt x="2314" y="1033"/>
                  </a:lnTo>
                  <a:lnTo>
                    <a:pt x="2314" y="1081"/>
                  </a:lnTo>
                  <a:lnTo>
                    <a:pt x="2314" y="1087"/>
                  </a:lnTo>
                  <a:lnTo>
                    <a:pt x="2315" y="1095"/>
                  </a:lnTo>
                  <a:lnTo>
                    <a:pt x="2315" y="1164"/>
                  </a:lnTo>
                  <a:lnTo>
                    <a:pt x="2316" y="1194"/>
                  </a:lnTo>
                  <a:lnTo>
                    <a:pt x="2316" y="1205"/>
                  </a:lnTo>
                  <a:lnTo>
                    <a:pt x="2316" y="1215"/>
                  </a:lnTo>
                  <a:lnTo>
                    <a:pt x="2316" y="1228"/>
                  </a:lnTo>
                  <a:lnTo>
                    <a:pt x="2314" y="1228"/>
                  </a:lnTo>
                  <a:lnTo>
                    <a:pt x="2276" y="1229"/>
                  </a:lnTo>
                  <a:lnTo>
                    <a:pt x="2195" y="1229"/>
                  </a:lnTo>
                  <a:lnTo>
                    <a:pt x="2175" y="1229"/>
                  </a:lnTo>
                  <a:lnTo>
                    <a:pt x="2119" y="1231"/>
                  </a:lnTo>
                  <a:lnTo>
                    <a:pt x="2099" y="1231"/>
                  </a:lnTo>
                  <a:lnTo>
                    <a:pt x="2070" y="1231"/>
                  </a:lnTo>
                  <a:lnTo>
                    <a:pt x="2041" y="1231"/>
                  </a:lnTo>
                  <a:lnTo>
                    <a:pt x="2035" y="1231"/>
                  </a:lnTo>
                  <a:lnTo>
                    <a:pt x="2002" y="1231"/>
                  </a:lnTo>
                  <a:lnTo>
                    <a:pt x="1988" y="1232"/>
                  </a:lnTo>
                  <a:lnTo>
                    <a:pt x="1952" y="1232"/>
                  </a:lnTo>
                  <a:lnTo>
                    <a:pt x="1924" y="1232"/>
                  </a:lnTo>
                  <a:lnTo>
                    <a:pt x="1896" y="1232"/>
                  </a:lnTo>
                  <a:lnTo>
                    <a:pt x="1885" y="1232"/>
                  </a:lnTo>
                  <a:lnTo>
                    <a:pt x="1845" y="1232"/>
                  </a:lnTo>
                  <a:lnTo>
                    <a:pt x="1747" y="1231"/>
                  </a:lnTo>
                  <a:lnTo>
                    <a:pt x="1720" y="1231"/>
                  </a:lnTo>
                  <a:lnTo>
                    <a:pt x="1690" y="1231"/>
                  </a:lnTo>
                  <a:lnTo>
                    <a:pt x="1651" y="1231"/>
                  </a:lnTo>
                  <a:lnTo>
                    <a:pt x="1612" y="1231"/>
                  </a:lnTo>
                  <a:lnTo>
                    <a:pt x="1573" y="1229"/>
                  </a:lnTo>
                  <a:lnTo>
                    <a:pt x="1527" y="1229"/>
                  </a:lnTo>
                  <a:lnTo>
                    <a:pt x="1474" y="1228"/>
                  </a:lnTo>
                  <a:lnTo>
                    <a:pt x="1455" y="1228"/>
                  </a:lnTo>
                  <a:lnTo>
                    <a:pt x="1429" y="1228"/>
                  </a:lnTo>
                  <a:lnTo>
                    <a:pt x="1416" y="1228"/>
                  </a:lnTo>
                  <a:lnTo>
                    <a:pt x="1358" y="1227"/>
                  </a:lnTo>
                  <a:lnTo>
                    <a:pt x="1323" y="1225"/>
                  </a:lnTo>
                  <a:lnTo>
                    <a:pt x="1261" y="1224"/>
                  </a:lnTo>
                  <a:lnTo>
                    <a:pt x="1246" y="1224"/>
                  </a:lnTo>
                  <a:lnTo>
                    <a:pt x="1226" y="1224"/>
                  </a:lnTo>
                  <a:lnTo>
                    <a:pt x="1222" y="1224"/>
                  </a:lnTo>
                  <a:lnTo>
                    <a:pt x="1169" y="1223"/>
                  </a:lnTo>
                  <a:lnTo>
                    <a:pt x="1152" y="1222"/>
                  </a:lnTo>
                  <a:lnTo>
                    <a:pt x="1143" y="1222"/>
                  </a:lnTo>
                  <a:lnTo>
                    <a:pt x="1104" y="1220"/>
                  </a:lnTo>
                  <a:lnTo>
                    <a:pt x="1090" y="1220"/>
                  </a:lnTo>
                  <a:lnTo>
                    <a:pt x="1026" y="1218"/>
                  </a:lnTo>
                  <a:lnTo>
                    <a:pt x="1006" y="1217"/>
                  </a:lnTo>
                  <a:lnTo>
                    <a:pt x="949" y="1215"/>
                  </a:lnTo>
                  <a:lnTo>
                    <a:pt x="843" y="1212"/>
                  </a:lnTo>
                  <a:lnTo>
                    <a:pt x="832" y="1210"/>
                  </a:lnTo>
                  <a:lnTo>
                    <a:pt x="806" y="1210"/>
                  </a:lnTo>
                  <a:lnTo>
                    <a:pt x="792" y="1209"/>
                  </a:lnTo>
                  <a:lnTo>
                    <a:pt x="780" y="1209"/>
                  </a:lnTo>
                  <a:lnTo>
                    <a:pt x="659" y="1204"/>
                  </a:lnTo>
                  <a:lnTo>
                    <a:pt x="636" y="1203"/>
                  </a:lnTo>
                  <a:lnTo>
                    <a:pt x="636" y="1201"/>
                  </a:lnTo>
                  <a:lnTo>
                    <a:pt x="623" y="1201"/>
                  </a:lnTo>
                  <a:lnTo>
                    <a:pt x="608" y="1200"/>
                  </a:lnTo>
                  <a:lnTo>
                    <a:pt x="598" y="1200"/>
                  </a:lnTo>
                  <a:lnTo>
                    <a:pt x="460" y="1194"/>
                  </a:lnTo>
                  <a:lnTo>
                    <a:pt x="439" y="1193"/>
                  </a:lnTo>
                  <a:lnTo>
                    <a:pt x="342" y="1188"/>
                  </a:lnTo>
                  <a:lnTo>
                    <a:pt x="324" y="1188"/>
                  </a:lnTo>
                  <a:lnTo>
                    <a:pt x="304" y="1186"/>
                  </a:lnTo>
                  <a:lnTo>
                    <a:pt x="285" y="1185"/>
                  </a:lnTo>
                  <a:lnTo>
                    <a:pt x="208" y="1181"/>
                  </a:lnTo>
                  <a:lnTo>
                    <a:pt x="151" y="1177"/>
                  </a:lnTo>
                  <a:lnTo>
                    <a:pt x="91" y="1174"/>
                  </a:lnTo>
                  <a:lnTo>
                    <a:pt x="73" y="1172"/>
                  </a:lnTo>
                  <a:lnTo>
                    <a:pt x="3" y="1169"/>
                  </a:lnTo>
                  <a:lnTo>
                    <a:pt x="0" y="1169"/>
                  </a:lnTo>
                  <a:lnTo>
                    <a:pt x="3" y="1117"/>
                  </a:lnTo>
                  <a:lnTo>
                    <a:pt x="6" y="1069"/>
                  </a:lnTo>
                  <a:lnTo>
                    <a:pt x="10" y="1015"/>
                  </a:lnTo>
                  <a:lnTo>
                    <a:pt x="14" y="972"/>
                  </a:lnTo>
                  <a:lnTo>
                    <a:pt x="17" y="922"/>
                  </a:lnTo>
                  <a:lnTo>
                    <a:pt x="17" y="916"/>
                  </a:lnTo>
                  <a:lnTo>
                    <a:pt x="20" y="879"/>
                  </a:lnTo>
                  <a:lnTo>
                    <a:pt x="26" y="777"/>
                  </a:lnTo>
                  <a:lnTo>
                    <a:pt x="30" y="729"/>
                  </a:lnTo>
                  <a:lnTo>
                    <a:pt x="34" y="676"/>
                  </a:lnTo>
                  <a:lnTo>
                    <a:pt x="34" y="673"/>
                  </a:lnTo>
                  <a:lnTo>
                    <a:pt x="36" y="632"/>
                  </a:lnTo>
                  <a:lnTo>
                    <a:pt x="37" y="605"/>
                  </a:lnTo>
                  <a:lnTo>
                    <a:pt x="43" y="538"/>
                  </a:lnTo>
                  <a:lnTo>
                    <a:pt x="43" y="534"/>
                  </a:lnTo>
                  <a:lnTo>
                    <a:pt x="45" y="507"/>
                  </a:lnTo>
                  <a:lnTo>
                    <a:pt x="48" y="468"/>
                  </a:lnTo>
                  <a:lnTo>
                    <a:pt x="53" y="389"/>
                  </a:lnTo>
                  <a:lnTo>
                    <a:pt x="54" y="370"/>
                  </a:lnTo>
                  <a:lnTo>
                    <a:pt x="54" y="359"/>
                  </a:lnTo>
                  <a:lnTo>
                    <a:pt x="55" y="341"/>
                  </a:lnTo>
                  <a:lnTo>
                    <a:pt x="56" y="337"/>
                  </a:lnTo>
                  <a:lnTo>
                    <a:pt x="61" y="244"/>
                  </a:lnTo>
                  <a:lnTo>
                    <a:pt x="65" y="195"/>
                  </a:lnTo>
                  <a:lnTo>
                    <a:pt x="67" y="168"/>
                  </a:lnTo>
                  <a:lnTo>
                    <a:pt x="67" y="167"/>
                  </a:lnTo>
                  <a:lnTo>
                    <a:pt x="78" y="0"/>
                  </a:lnTo>
                  <a:lnTo>
                    <a:pt x="269" y="13"/>
                  </a:lnTo>
                  <a:lnTo>
                    <a:pt x="280" y="13"/>
                  </a:lnTo>
                  <a:lnTo>
                    <a:pt x="295" y="14"/>
                  </a:lnTo>
                  <a:lnTo>
                    <a:pt x="354" y="18"/>
                  </a:lnTo>
                  <a:lnTo>
                    <a:pt x="429" y="22"/>
                  </a:lnTo>
                  <a:lnTo>
                    <a:pt x="463" y="24"/>
                  </a:lnTo>
                  <a:lnTo>
                    <a:pt x="465" y="24"/>
                  </a:lnTo>
                  <a:lnTo>
                    <a:pt x="469" y="24"/>
                  </a:lnTo>
                  <a:lnTo>
                    <a:pt x="522" y="28"/>
                  </a:lnTo>
                  <a:lnTo>
                    <a:pt x="578" y="30"/>
                  </a:lnTo>
                  <a:lnTo>
                    <a:pt x="632" y="33"/>
                  </a:lnTo>
                  <a:lnTo>
                    <a:pt x="637" y="33"/>
                  </a:lnTo>
                  <a:lnTo>
                    <a:pt x="652" y="34"/>
                  </a:lnTo>
                  <a:lnTo>
                    <a:pt x="745" y="38"/>
                  </a:lnTo>
                  <a:lnTo>
                    <a:pt x="801" y="41"/>
                  </a:lnTo>
                  <a:lnTo>
                    <a:pt x="877" y="43"/>
                  </a:lnTo>
                  <a:lnTo>
                    <a:pt x="896" y="44"/>
                  </a:lnTo>
                  <a:lnTo>
                    <a:pt x="935" y="46"/>
                  </a:lnTo>
                  <a:lnTo>
                    <a:pt x="952" y="46"/>
                  </a:lnTo>
                  <a:lnTo>
                    <a:pt x="969" y="47"/>
                  </a:lnTo>
                  <a:lnTo>
                    <a:pt x="1026" y="48"/>
                  </a:lnTo>
                  <a:lnTo>
                    <a:pt x="1063" y="49"/>
                  </a:lnTo>
                  <a:lnTo>
                    <a:pt x="1070" y="51"/>
                  </a:lnTo>
                  <a:lnTo>
                    <a:pt x="1101" y="51"/>
                  </a:lnTo>
                  <a:lnTo>
                    <a:pt x="1137" y="52"/>
                  </a:lnTo>
                  <a:lnTo>
                    <a:pt x="1138" y="52"/>
                  </a:lnTo>
                  <a:lnTo>
                    <a:pt x="1175" y="53"/>
                  </a:lnTo>
                  <a:lnTo>
                    <a:pt x="1205" y="54"/>
                  </a:lnTo>
                  <a:lnTo>
                    <a:pt x="1250" y="56"/>
                  </a:lnTo>
                  <a:lnTo>
                    <a:pt x="1287" y="56"/>
                  </a:lnTo>
                  <a:lnTo>
                    <a:pt x="1308" y="57"/>
                  </a:lnTo>
                  <a:lnTo>
                    <a:pt x="1325" y="57"/>
                  </a:lnTo>
                  <a:lnTo>
                    <a:pt x="1340" y="57"/>
                  </a:lnTo>
                  <a:lnTo>
                    <a:pt x="1400" y="58"/>
                  </a:lnTo>
                  <a:lnTo>
                    <a:pt x="1474" y="59"/>
                  </a:lnTo>
                  <a:lnTo>
                    <a:pt x="1476" y="59"/>
                  </a:lnTo>
                  <a:lnTo>
                    <a:pt x="1511" y="61"/>
                  </a:lnTo>
                  <a:lnTo>
                    <a:pt x="1549" y="61"/>
                  </a:lnTo>
                  <a:lnTo>
                    <a:pt x="1612" y="62"/>
                  </a:lnTo>
                  <a:lnTo>
                    <a:pt x="1623" y="62"/>
                  </a:lnTo>
                  <a:lnTo>
                    <a:pt x="1645" y="62"/>
                  </a:lnTo>
                  <a:lnTo>
                    <a:pt x="1661" y="62"/>
                  </a:lnTo>
                  <a:lnTo>
                    <a:pt x="1736" y="63"/>
                  </a:lnTo>
                  <a:lnTo>
                    <a:pt x="1747" y="63"/>
                  </a:lnTo>
                  <a:lnTo>
                    <a:pt x="1773" y="63"/>
                  </a:lnTo>
                  <a:lnTo>
                    <a:pt x="1810" y="63"/>
                  </a:lnTo>
                  <a:lnTo>
                    <a:pt x="1814" y="63"/>
                  </a:lnTo>
                  <a:lnTo>
                    <a:pt x="1848" y="63"/>
                  </a:lnTo>
                  <a:lnTo>
                    <a:pt x="1882" y="63"/>
                  </a:lnTo>
                  <a:lnTo>
                    <a:pt x="1885" y="63"/>
                  </a:lnTo>
                  <a:lnTo>
                    <a:pt x="1922" y="63"/>
                  </a:lnTo>
                  <a:lnTo>
                    <a:pt x="1949" y="63"/>
                  </a:lnTo>
                  <a:lnTo>
                    <a:pt x="2083" y="63"/>
                  </a:lnTo>
                  <a:lnTo>
                    <a:pt x="2092" y="63"/>
                  </a:lnTo>
                  <a:lnTo>
                    <a:pt x="2147" y="111"/>
                  </a:lnTo>
                  <a:lnTo>
                    <a:pt x="2176" y="111"/>
                  </a:lnTo>
                  <a:lnTo>
                    <a:pt x="2186" y="101"/>
                  </a:lnTo>
                  <a:lnTo>
                    <a:pt x="2205" y="110"/>
                  </a:lnTo>
                  <a:lnTo>
                    <a:pt x="2222" y="131"/>
                  </a:lnTo>
                  <a:lnTo>
                    <a:pt x="2223" y="167"/>
                  </a:lnTo>
                  <a:lnTo>
                    <a:pt x="2185" y="188"/>
                  </a:lnTo>
                  <a:lnTo>
                    <a:pt x="2169" y="209"/>
                  </a:lnTo>
                  <a:lnTo>
                    <a:pt x="2155" y="244"/>
                  </a:lnTo>
                  <a:lnTo>
                    <a:pt x="2170" y="257"/>
                  </a:lnTo>
                  <a:lnTo>
                    <a:pt x="2183" y="275"/>
                  </a:lnTo>
                  <a:lnTo>
                    <a:pt x="2195" y="288"/>
                  </a:lnTo>
                  <a:lnTo>
                    <a:pt x="2223" y="305"/>
                  </a:lnTo>
                  <a:lnTo>
                    <a:pt x="2225" y="341"/>
                  </a:lnTo>
                  <a:lnTo>
                    <a:pt x="2256" y="372"/>
                  </a:lnTo>
                  <a:lnTo>
                    <a:pt x="2263" y="383"/>
                  </a:lnTo>
                  <a:lnTo>
                    <a:pt x="2301" y="389"/>
                  </a:lnTo>
                  <a:lnTo>
                    <a:pt x="2309" y="387"/>
                  </a:lnTo>
                  <a:lnTo>
                    <a:pt x="2308" y="401"/>
                  </a:lnTo>
                  <a:lnTo>
                    <a:pt x="2308" y="402"/>
                  </a:lnTo>
                  <a:lnTo>
                    <a:pt x="2306" y="406"/>
                  </a:lnTo>
                  <a:lnTo>
                    <a:pt x="2308" y="432"/>
                  </a:lnTo>
                  <a:close/>
                </a:path>
              </a:pathLst>
            </a:custGeom>
            <a:solidFill>
              <a:schemeClr val="tx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68" name="Freeform 367"/>
            <p:cNvSpPr>
              <a:spLocks noChangeAspect="1"/>
            </p:cNvSpPr>
            <p:nvPr/>
          </p:nvSpPr>
          <p:spPr bwMode="auto">
            <a:xfrm>
              <a:off x="6581" y="6110"/>
              <a:ext cx="985" cy="767"/>
            </a:xfrm>
            <a:custGeom>
              <a:avLst/>
              <a:gdLst>
                <a:gd name="T0" fmla="*/ 58 w 1775"/>
                <a:gd name="T1" fmla="*/ 23 h 1552"/>
                <a:gd name="T2" fmla="*/ 63 w 1775"/>
                <a:gd name="T3" fmla="*/ 23 h 1552"/>
                <a:gd name="T4" fmla="*/ 68 w 1775"/>
                <a:gd name="T5" fmla="*/ 23 h 1552"/>
                <a:gd name="T6" fmla="*/ 77 w 1775"/>
                <a:gd name="T7" fmla="*/ 22 h 1552"/>
                <a:gd name="T8" fmla="*/ 77 w 1775"/>
                <a:gd name="T9" fmla="*/ 25 h 1552"/>
                <a:gd name="T10" fmla="*/ 79 w 1775"/>
                <a:gd name="T11" fmla="*/ 29 h 1552"/>
                <a:gd name="T12" fmla="*/ 79 w 1775"/>
                <a:gd name="T13" fmla="*/ 34 h 1552"/>
                <a:gd name="T14" fmla="*/ 82 w 1775"/>
                <a:gd name="T15" fmla="*/ 36 h 1552"/>
                <a:gd name="T16" fmla="*/ 89 w 1775"/>
                <a:gd name="T17" fmla="*/ 32 h 1552"/>
                <a:gd name="T18" fmla="*/ 85 w 1775"/>
                <a:gd name="T19" fmla="*/ 37 h 1552"/>
                <a:gd name="T20" fmla="*/ 82 w 1775"/>
                <a:gd name="T21" fmla="*/ 38 h 1552"/>
                <a:gd name="T22" fmla="*/ 83 w 1775"/>
                <a:gd name="T23" fmla="*/ 40 h 1552"/>
                <a:gd name="T24" fmla="*/ 90 w 1775"/>
                <a:gd name="T25" fmla="*/ 42 h 1552"/>
                <a:gd name="T26" fmla="*/ 92 w 1775"/>
                <a:gd name="T27" fmla="*/ 44 h 1552"/>
                <a:gd name="T28" fmla="*/ 88 w 1775"/>
                <a:gd name="T29" fmla="*/ 45 h 1552"/>
                <a:gd name="T30" fmla="*/ 87 w 1775"/>
                <a:gd name="T31" fmla="*/ 44 h 1552"/>
                <a:gd name="T32" fmla="*/ 74 w 1775"/>
                <a:gd name="T33" fmla="*/ 43 h 1552"/>
                <a:gd name="T34" fmla="*/ 70 w 1775"/>
                <a:gd name="T35" fmla="*/ 45 h 1552"/>
                <a:gd name="T36" fmla="*/ 68 w 1775"/>
                <a:gd name="T37" fmla="*/ 43 h 1552"/>
                <a:gd name="T38" fmla="*/ 60 w 1775"/>
                <a:gd name="T39" fmla="*/ 45 h 1552"/>
                <a:gd name="T40" fmla="*/ 52 w 1775"/>
                <a:gd name="T41" fmla="*/ 43 h 1552"/>
                <a:gd name="T42" fmla="*/ 47 w 1775"/>
                <a:gd name="T43" fmla="*/ 41 h 1552"/>
                <a:gd name="T44" fmla="*/ 43 w 1775"/>
                <a:gd name="T45" fmla="*/ 38 h 1552"/>
                <a:gd name="T46" fmla="*/ 41 w 1775"/>
                <a:gd name="T47" fmla="*/ 37 h 1552"/>
                <a:gd name="T48" fmla="*/ 38 w 1775"/>
                <a:gd name="T49" fmla="*/ 40 h 1552"/>
                <a:gd name="T50" fmla="*/ 41 w 1775"/>
                <a:gd name="T51" fmla="*/ 41 h 1552"/>
                <a:gd name="T52" fmla="*/ 27 w 1775"/>
                <a:gd name="T53" fmla="*/ 41 h 1552"/>
                <a:gd name="T54" fmla="*/ 6 w 1775"/>
                <a:gd name="T55" fmla="*/ 40 h 1552"/>
                <a:gd name="T56" fmla="*/ 7 w 1775"/>
                <a:gd name="T57" fmla="*/ 36 h 1552"/>
                <a:gd name="T58" fmla="*/ 7 w 1775"/>
                <a:gd name="T59" fmla="*/ 33 h 1552"/>
                <a:gd name="T60" fmla="*/ 7 w 1775"/>
                <a:gd name="T61" fmla="*/ 30 h 1552"/>
                <a:gd name="T62" fmla="*/ 9 w 1775"/>
                <a:gd name="T63" fmla="*/ 22 h 1552"/>
                <a:gd name="T64" fmla="*/ 4 w 1775"/>
                <a:gd name="T65" fmla="*/ 18 h 1552"/>
                <a:gd name="T66" fmla="*/ 1 w 1775"/>
                <a:gd name="T67" fmla="*/ 13 h 1552"/>
                <a:gd name="T68" fmla="*/ 1 w 1775"/>
                <a:gd name="T69" fmla="*/ 13 h 1552"/>
                <a:gd name="T70" fmla="*/ 1 w 1775"/>
                <a:gd name="T71" fmla="*/ 8 h 1552"/>
                <a:gd name="T72" fmla="*/ 1 w 1775"/>
                <a:gd name="T73" fmla="*/ 4 h 1552"/>
                <a:gd name="T74" fmla="*/ 0 w 1775"/>
                <a:gd name="T75" fmla="*/ 0 h 1552"/>
                <a:gd name="T76" fmla="*/ 7 w 1775"/>
                <a:gd name="T77" fmla="*/ 0 h 1552"/>
                <a:gd name="T78" fmla="*/ 9 w 1775"/>
                <a:gd name="T79" fmla="*/ 0 h 1552"/>
                <a:gd name="T80" fmla="*/ 14 w 1775"/>
                <a:gd name="T81" fmla="*/ 0 h 1552"/>
                <a:gd name="T82" fmla="*/ 22 w 1775"/>
                <a:gd name="T83" fmla="*/ 0 h 1552"/>
                <a:gd name="T84" fmla="*/ 34 w 1775"/>
                <a:gd name="T85" fmla="*/ 0 h 1552"/>
                <a:gd name="T86" fmla="*/ 46 w 1775"/>
                <a:gd name="T87" fmla="*/ 0 h 1552"/>
                <a:gd name="T88" fmla="*/ 49 w 1775"/>
                <a:gd name="T89" fmla="*/ 0 h 1552"/>
                <a:gd name="T90" fmla="*/ 53 w 1775"/>
                <a:gd name="T91" fmla="*/ 4 h 1552"/>
                <a:gd name="T92" fmla="*/ 52 w 1775"/>
                <a:gd name="T93" fmla="*/ 6 h 1552"/>
                <a:gd name="T94" fmla="*/ 52 w 1775"/>
                <a:gd name="T95" fmla="*/ 10 h 1552"/>
                <a:gd name="T96" fmla="*/ 53 w 1775"/>
                <a:gd name="T97" fmla="*/ 10 h 1552"/>
                <a:gd name="T98" fmla="*/ 50 w 1775"/>
                <a:gd name="T99" fmla="*/ 13 h 1552"/>
                <a:gd name="T100" fmla="*/ 48 w 1775"/>
                <a:gd name="T101" fmla="*/ 15 h 1552"/>
                <a:gd name="T102" fmla="*/ 46 w 1775"/>
                <a:gd name="T103" fmla="*/ 19 h 1552"/>
                <a:gd name="T104" fmla="*/ 44 w 1775"/>
                <a:gd name="T105" fmla="*/ 23 h 155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75"/>
                <a:gd name="T160" fmla="*/ 0 h 1552"/>
                <a:gd name="T161" fmla="*/ 1775 w 1775"/>
                <a:gd name="T162" fmla="*/ 1552 h 155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75" h="1552">
                  <a:moveTo>
                    <a:pt x="990" y="787"/>
                  </a:moveTo>
                  <a:lnTo>
                    <a:pt x="1029" y="784"/>
                  </a:lnTo>
                  <a:lnTo>
                    <a:pt x="1049" y="783"/>
                  </a:lnTo>
                  <a:lnTo>
                    <a:pt x="1109" y="780"/>
                  </a:lnTo>
                  <a:lnTo>
                    <a:pt x="1134" y="778"/>
                  </a:lnTo>
                  <a:lnTo>
                    <a:pt x="1149" y="778"/>
                  </a:lnTo>
                  <a:lnTo>
                    <a:pt x="1196" y="774"/>
                  </a:lnTo>
                  <a:lnTo>
                    <a:pt x="1202" y="774"/>
                  </a:lnTo>
                  <a:lnTo>
                    <a:pt x="1218" y="773"/>
                  </a:lnTo>
                  <a:lnTo>
                    <a:pt x="1261" y="770"/>
                  </a:lnTo>
                  <a:lnTo>
                    <a:pt x="1270" y="769"/>
                  </a:lnTo>
                  <a:lnTo>
                    <a:pt x="1299" y="768"/>
                  </a:lnTo>
                  <a:lnTo>
                    <a:pt x="1303" y="768"/>
                  </a:lnTo>
                  <a:lnTo>
                    <a:pt x="1346" y="764"/>
                  </a:lnTo>
                  <a:lnTo>
                    <a:pt x="1443" y="758"/>
                  </a:lnTo>
                  <a:lnTo>
                    <a:pt x="1471" y="755"/>
                  </a:lnTo>
                  <a:lnTo>
                    <a:pt x="1472" y="756"/>
                  </a:lnTo>
                  <a:lnTo>
                    <a:pt x="1480" y="754"/>
                  </a:lnTo>
                  <a:lnTo>
                    <a:pt x="1473" y="784"/>
                  </a:lnTo>
                  <a:lnTo>
                    <a:pt x="1454" y="856"/>
                  </a:lnTo>
                  <a:lnTo>
                    <a:pt x="1451" y="889"/>
                  </a:lnTo>
                  <a:lnTo>
                    <a:pt x="1484" y="952"/>
                  </a:lnTo>
                  <a:lnTo>
                    <a:pt x="1486" y="951"/>
                  </a:lnTo>
                  <a:lnTo>
                    <a:pt x="1508" y="967"/>
                  </a:lnTo>
                  <a:lnTo>
                    <a:pt x="1537" y="1047"/>
                  </a:lnTo>
                  <a:lnTo>
                    <a:pt x="1573" y="1072"/>
                  </a:lnTo>
                  <a:lnTo>
                    <a:pt x="1539" y="1086"/>
                  </a:lnTo>
                  <a:lnTo>
                    <a:pt x="1500" y="1135"/>
                  </a:lnTo>
                  <a:lnTo>
                    <a:pt x="1463" y="1151"/>
                  </a:lnTo>
                  <a:lnTo>
                    <a:pt x="1502" y="1171"/>
                  </a:lnTo>
                  <a:lnTo>
                    <a:pt x="1520" y="1197"/>
                  </a:lnTo>
                  <a:lnTo>
                    <a:pt x="1547" y="1199"/>
                  </a:lnTo>
                  <a:lnTo>
                    <a:pt x="1567" y="1144"/>
                  </a:lnTo>
                  <a:lnTo>
                    <a:pt x="1586" y="1129"/>
                  </a:lnTo>
                  <a:lnTo>
                    <a:pt x="1627" y="1119"/>
                  </a:lnTo>
                  <a:lnTo>
                    <a:pt x="1691" y="1072"/>
                  </a:lnTo>
                  <a:lnTo>
                    <a:pt x="1691" y="1159"/>
                  </a:lnTo>
                  <a:lnTo>
                    <a:pt x="1672" y="1170"/>
                  </a:lnTo>
                  <a:lnTo>
                    <a:pt x="1675" y="1189"/>
                  </a:lnTo>
                  <a:lnTo>
                    <a:pt x="1622" y="1239"/>
                  </a:lnTo>
                  <a:lnTo>
                    <a:pt x="1617" y="1274"/>
                  </a:lnTo>
                  <a:lnTo>
                    <a:pt x="1596" y="1255"/>
                  </a:lnTo>
                  <a:lnTo>
                    <a:pt x="1597" y="1286"/>
                  </a:lnTo>
                  <a:lnTo>
                    <a:pt x="1553" y="1273"/>
                  </a:lnTo>
                  <a:lnTo>
                    <a:pt x="1597" y="1288"/>
                  </a:lnTo>
                  <a:lnTo>
                    <a:pt x="1552" y="1295"/>
                  </a:lnTo>
                  <a:lnTo>
                    <a:pt x="1590" y="1341"/>
                  </a:lnTo>
                  <a:lnTo>
                    <a:pt x="1567" y="1339"/>
                  </a:lnTo>
                  <a:lnTo>
                    <a:pt x="1602" y="1386"/>
                  </a:lnTo>
                  <a:lnTo>
                    <a:pt x="1648" y="1382"/>
                  </a:lnTo>
                  <a:lnTo>
                    <a:pt x="1696" y="1408"/>
                  </a:lnTo>
                  <a:lnTo>
                    <a:pt x="1718" y="1401"/>
                  </a:lnTo>
                  <a:lnTo>
                    <a:pt x="1752" y="1432"/>
                  </a:lnTo>
                  <a:lnTo>
                    <a:pt x="1775" y="1439"/>
                  </a:lnTo>
                  <a:lnTo>
                    <a:pt x="1769" y="1501"/>
                  </a:lnTo>
                  <a:lnTo>
                    <a:pt x="1741" y="1504"/>
                  </a:lnTo>
                  <a:lnTo>
                    <a:pt x="1737" y="1540"/>
                  </a:lnTo>
                  <a:lnTo>
                    <a:pt x="1737" y="1528"/>
                  </a:lnTo>
                  <a:lnTo>
                    <a:pt x="1703" y="1498"/>
                  </a:lnTo>
                  <a:lnTo>
                    <a:pt x="1660" y="1550"/>
                  </a:lnTo>
                  <a:lnTo>
                    <a:pt x="1651" y="1545"/>
                  </a:lnTo>
                  <a:lnTo>
                    <a:pt x="1663" y="1533"/>
                  </a:lnTo>
                  <a:lnTo>
                    <a:pt x="1656" y="1502"/>
                  </a:lnTo>
                  <a:lnTo>
                    <a:pt x="1646" y="1501"/>
                  </a:lnTo>
                  <a:lnTo>
                    <a:pt x="1612" y="1451"/>
                  </a:lnTo>
                  <a:lnTo>
                    <a:pt x="1520" y="1422"/>
                  </a:lnTo>
                  <a:lnTo>
                    <a:pt x="1467" y="1431"/>
                  </a:lnTo>
                  <a:lnTo>
                    <a:pt x="1408" y="1488"/>
                  </a:lnTo>
                  <a:lnTo>
                    <a:pt x="1406" y="1488"/>
                  </a:lnTo>
                  <a:lnTo>
                    <a:pt x="1353" y="1523"/>
                  </a:lnTo>
                  <a:lnTo>
                    <a:pt x="1311" y="1536"/>
                  </a:lnTo>
                  <a:lnTo>
                    <a:pt x="1343" y="1525"/>
                  </a:lnTo>
                  <a:lnTo>
                    <a:pt x="1357" y="1506"/>
                  </a:lnTo>
                  <a:lnTo>
                    <a:pt x="1327" y="1459"/>
                  </a:lnTo>
                  <a:lnTo>
                    <a:pt x="1305" y="1455"/>
                  </a:lnTo>
                  <a:lnTo>
                    <a:pt x="1294" y="1482"/>
                  </a:lnTo>
                  <a:lnTo>
                    <a:pt x="1263" y="1475"/>
                  </a:lnTo>
                  <a:lnTo>
                    <a:pt x="1206" y="1516"/>
                  </a:lnTo>
                  <a:lnTo>
                    <a:pt x="1163" y="1552"/>
                  </a:lnTo>
                  <a:lnTo>
                    <a:pt x="1149" y="1552"/>
                  </a:lnTo>
                  <a:lnTo>
                    <a:pt x="1116" y="1511"/>
                  </a:lnTo>
                  <a:lnTo>
                    <a:pt x="1054" y="1516"/>
                  </a:lnTo>
                  <a:lnTo>
                    <a:pt x="958" y="1449"/>
                  </a:lnTo>
                  <a:lnTo>
                    <a:pt x="981" y="1455"/>
                  </a:lnTo>
                  <a:lnTo>
                    <a:pt x="1005" y="1429"/>
                  </a:lnTo>
                  <a:lnTo>
                    <a:pt x="991" y="1389"/>
                  </a:lnTo>
                  <a:lnTo>
                    <a:pt x="909" y="1369"/>
                  </a:lnTo>
                  <a:lnTo>
                    <a:pt x="893" y="1377"/>
                  </a:lnTo>
                  <a:lnTo>
                    <a:pt x="890" y="1335"/>
                  </a:lnTo>
                  <a:lnTo>
                    <a:pt x="865" y="1335"/>
                  </a:lnTo>
                  <a:lnTo>
                    <a:pt x="862" y="1292"/>
                  </a:lnTo>
                  <a:lnTo>
                    <a:pt x="819" y="1290"/>
                  </a:lnTo>
                  <a:lnTo>
                    <a:pt x="776" y="1303"/>
                  </a:lnTo>
                  <a:lnTo>
                    <a:pt x="783" y="1295"/>
                  </a:lnTo>
                  <a:lnTo>
                    <a:pt x="774" y="1291"/>
                  </a:lnTo>
                  <a:lnTo>
                    <a:pt x="774" y="1258"/>
                  </a:lnTo>
                  <a:lnTo>
                    <a:pt x="741" y="1261"/>
                  </a:lnTo>
                  <a:lnTo>
                    <a:pt x="732" y="1277"/>
                  </a:lnTo>
                  <a:lnTo>
                    <a:pt x="678" y="1298"/>
                  </a:lnTo>
                  <a:lnTo>
                    <a:pt x="735" y="1348"/>
                  </a:lnTo>
                  <a:lnTo>
                    <a:pt x="790" y="1340"/>
                  </a:lnTo>
                  <a:lnTo>
                    <a:pt x="822" y="1359"/>
                  </a:lnTo>
                  <a:lnTo>
                    <a:pt x="819" y="1393"/>
                  </a:lnTo>
                  <a:lnTo>
                    <a:pt x="779" y="1388"/>
                  </a:lnTo>
                  <a:lnTo>
                    <a:pt x="722" y="1360"/>
                  </a:lnTo>
                  <a:lnTo>
                    <a:pt x="687" y="1360"/>
                  </a:lnTo>
                  <a:lnTo>
                    <a:pt x="650" y="1381"/>
                  </a:lnTo>
                  <a:lnTo>
                    <a:pt x="523" y="1370"/>
                  </a:lnTo>
                  <a:lnTo>
                    <a:pt x="402" y="1322"/>
                  </a:lnTo>
                  <a:lnTo>
                    <a:pt x="297" y="1300"/>
                  </a:lnTo>
                  <a:lnTo>
                    <a:pt x="130" y="1321"/>
                  </a:lnTo>
                  <a:lnTo>
                    <a:pt x="105" y="1358"/>
                  </a:lnTo>
                  <a:lnTo>
                    <a:pt x="87" y="1321"/>
                  </a:lnTo>
                  <a:lnTo>
                    <a:pt x="81" y="1279"/>
                  </a:lnTo>
                  <a:lnTo>
                    <a:pt x="92" y="1271"/>
                  </a:lnTo>
                  <a:lnTo>
                    <a:pt x="121" y="1216"/>
                  </a:lnTo>
                  <a:lnTo>
                    <a:pt x="131" y="1204"/>
                  </a:lnTo>
                  <a:lnTo>
                    <a:pt x="136" y="1195"/>
                  </a:lnTo>
                  <a:lnTo>
                    <a:pt x="143" y="1166"/>
                  </a:lnTo>
                  <a:lnTo>
                    <a:pt x="139" y="1119"/>
                  </a:lnTo>
                  <a:lnTo>
                    <a:pt x="124" y="1090"/>
                  </a:lnTo>
                  <a:lnTo>
                    <a:pt x="124" y="1060"/>
                  </a:lnTo>
                  <a:lnTo>
                    <a:pt x="126" y="1057"/>
                  </a:lnTo>
                  <a:lnTo>
                    <a:pt x="136" y="1018"/>
                  </a:lnTo>
                  <a:lnTo>
                    <a:pt x="167" y="919"/>
                  </a:lnTo>
                  <a:lnTo>
                    <a:pt x="183" y="871"/>
                  </a:lnTo>
                  <a:lnTo>
                    <a:pt x="176" y="820"/>
                  </a:lnTo>
                  <a:lnTo>
                    <a:pt x="182" y="748"/>
                  </a:lnTo>
                  <a:lnTo>
                    <a:pt x="165" y="751"/>
                  </a:lnTo>
                  <a:lnTo>
                    <a:pt x="112" y="631"/>
                  </a:lnTo>
                  <a:lnTo>
                    <a:pt x="121" y="625"/>
                  </a:lnTo>
                  <a:lnTo>
                    <a:pt x="82" y="592"/>
                  </a:lnTo>
                  <a:lnTo>
                    <a:pt x="81" y="528"/>
                  </a:lnTo>
                  <a:lnTo>
                    <a:pt x="64" y="491"/>
                  </a:lnTo>
                  <a:lnTo>
                    <a:pt x="66" y="491"/>
                  </a:lnTo>
                  <a:lnTo>
                    <a:pt x="24" y="446"/>
                  </a:lnTo>
                  <a:lnTo>
                    <a:pt x="21" y="441"/>
                  </a:lnTo>
                  <a:lnTo>
                    <a:pt x="19" y="439"/>
                  </a:lnTo>
                  <a:lnTo>
                    <a:pt x="18" y="434"/>
                  </a:lnTo>
                  <a:lnTo>
                    <a:pt x="9" y="431"/>
                  </a:lnTo>
                  <a:lnTo>
                    <a:pt x="8" y="353"/>
                  </a:lnTo>
                  <a:lnTo>
                    <a:pt x="6" y="333"/>
                  </a:lnTo>
                  <a:lnTo>
                    <a:pt x="5" y="284"/>
                  </a:lnTo>
                  <a:lnTo>
                    <a:pt x="5" y="276"/>
                  </a:lnTo>
                  <a:lnTo>
                    <a:pt x="5" y="235"/>
                  </a:lnTo>
                  <a:lnTo>
                    <a:pt x="4" y="185"/>
                  </a:lnTo>
                  <a:lnTo>
                    <a:pt x="3" y="159"/>
                  </a:lnTo>
                  <a:lnTo>
                    <a:pt x="3" y="143"/>
                  </a:lnTo>
                  <a:lnTo>
                    <a:pt x="3" y="136"/>
                  </a:lnTo>
                  <a:lnTo>
                    <a:pt x="1" y="86"/>
                  </a:lnTo>
                  <a:lnTo>
                    <a:pt x="0" y="39"/>
                  </a:lnTo>
                  <a:lnTo>
                    <a:pt x="0" y="31"/>
                  </a:lnTo>
                  <a:lnTo>
                    <a:pt x="14" y="30"/>
                  </a:lnTo>
                  <a:lnTo>
                    <a:pt x="37" y="30"/>
                  </a:lnTo>
                  <a:lnTo>
                    <a:pt x="78" y="29"/>
                  </a:lnTo>
                  <a:lnTo>
                    <a:pt x="119" y="28"/>
                  </a:lnTo>
                  <a:lnTo>
                    <a:pt x="124" y="28"/>
                  </a:lnTo>
                  <a:lnTo>
                    <a:pt x="173" y="26"/>
                  </a:lnTo>
                  <a:lnTo>
                    <a:pt x="179" y="26"/>
                  </a:lnTo>
                  <a:lnTo>
                    <a:pt x="182" y="26"/>
                  </a:lnTo>
                  <a:lnTo>
                    <a:pt x="234" y="25"/>
                  </a:lnTo>
                  <a:lnTo>
                    <a:pt x="260" y="25"/>
                  </a:lnTo>
                  <a:lnTo>
                    <a:pt x="265" y="24"/>
                  </a:lnTo>
                  <a:lnTo>
                    <a:pt x="273" y="24"/>
                  </a:lnTo>
                  <a:lnTo>
                    <a:pt x="283" y="24"/>
                  </a:lnTo>
                  <a:lnTo>
                    <a:pt x="348" y="21"/>
                  </a:lnTo>
                  <a:lnTo>
                    <a:pt x="408" y="20"/>
                  </a:lnTo>
                  <a:lnTo>
                    <a:pt x="409" y="20"/>
                  </a:lnTo>
                  <a:lnTo>
                    <a:pt x="434" y="20"/>
                  </a:lnTo>
                  <a:lnTo>
                    <a:pt x="509" y="17"/>
                  </a:lnTo>
                  <a:lnTo>
                    <a:pt x="619" y="15"/>
                  </a:lnTo>
                  <a:lnTo>
                    <a:pt x="651" y="14"/>
                  </a:lnTo>
                  <a:lnTo>
                    <a:pt x="811" y="6"/>
                  </a:lnTo>
                  <a:lnTo>
                    <a:pt x="813" y="6"/>
                  </a:lnTo>
                  <a:lnTo>
                    <a:pt x="852" y="5"/>
                  </a:lnTo>
                  <a:lnTo>
                    <a:pt x="860" y="4"/>
                  </a:lnTo>
                  <a:lnTo>
                    <a:pt x="869" y="4"/>
                  </a:lnTo>
                  <a:lnTo>
                    <a:pt x="871" y="4"/>
                  </a:lnTo>
                  <a:lnTo>
                    <a:pt x="917" y="1"/>
                  </a:lnTo>
                  <a:lnTo>
                    <a:pt x="931" y="1"/>
                  </a:lnTo>
                  <a:lnTo>
                    <a:pt x="938" y="1"/>
                  </a:lnTo>
                  <a:lnTo>
                    <a:pt x="949" y="0"/>
                  </a:lnTo>
                  <a:lnTo>
                    <a:pt x="972" y="163"/>
                  </a:lnTo>
                  <a:lnTo>
                    <a:pt x="1011" y="145"/>
                  </a:lnTo>
                  <a:lnTo>
                    <a:pt x="999" y="165"/>
                  </a:lnTo>
                  <a:lnTo>
                    <a:pt x="991" y="172"/>
                  </a:lnTo>
                  <a:lnTo>
                    <a:pt x="1016" y="201"/>
                  </a:lnTo>
                  <a:lnTo>
                    <a:pt x="976" y="197"/>
                  </a:lnTo>
                  <a:lnTo>
                    <a:pt x="1016" y="215"/>
                  </a:lnTo>
                  <a:lnTo>
                    <a:pt x="1023" y="316"/>
                  </a:lnTo>
                  <a:lnTo>
                    <a:pt x="981" y="309"/>
                  </a:lnTo>
                  <a:lnTo>
                    <a:pt x="982" y="343"/>
                  </a:lnTo>
                  <a:lnTo>
                    <a:pt x="1005" y="342"/>
                  </a:lnTo>
                  <a:lnTo>
                    <a:pt x="1006" y="342"/>
                  </a:lnTo>
                  <a:lnTo>
                    <a:pt x="1018" y="342"/>
                  </a:lnTo>
                  <a:lnTo>
                    <a:pt x="1014" y="343"/>
                  </a:lnTo>
                  <a:lnTo>
                    <a:pt x="1014" y="346"/>
                  </a:lnTo>
                  <a:lnTo>
                    <a:pt x="984" y="364"/>
                  </a:lnTo>
                  <a:lnTo>
                    <a:pt x="997" y="391"/>
                  </a:lnTo>
                  <a:lnTo>
                    <a:pt x="949" y="444"/>
                  </a:lnTo>
                  <a:lnTo>
                    <a:pt x="946" y="446"/>
                  </a:lnTo>
                  <a:lnTo>
                    <a:pt x="942" y="494"/>
                  </a:lnTo>
                  <a:lnTo>
                    <a:pt x="925" y="495"/>
                  </a:lnTo>
                  <a:lnTo>
                    <a:pt x="914" y="495"/>
                  </a:lnTo>
                  <a:lnTo>
                    <a:pt x="907" y="500"/>
                  </a:lnTo>
                  <a:lnTo>
                    <a:pt x="905" y="503"/>
                  </a:lnTo>
                  <a:lnTo>
                    <a:pt x="866" y="539"/>
                  </a:lnTo>
                  <a:lnTo>
                    <a:pt x="872" y="649"/>
                  </a:lnTo>
                  <a:lnTo>
                    <a:pt x="846" y="719"/>
                  </a:lnTo>
                  <a:lnTo>
                    <a:pt x="835" y="743"/>
                  </a:lnTo>
                  <a:lnTo>
                    <a:pt x="841" y="791"/>
                  </a:lnTo>
                  <a:lnTo>
                    <a:pt x="833" y="794"/>
                  </a:lnTo>
                  <a:lnTo>
                    <a:pt x="922" y="791"/>
                  </a:lnTo>
                  <a:lnTo>
                    <a:pt x="965" y="788"/>
                  </a:lnTo>
                  <a:lnTo>
                    <a:pt x="990" y="787"/>
                  </a:lnTo>
                  <a:close/>
                </a:path>
              </a:pathLst>
            </a:custGeom>
            <a:solidFill>
              <a:schemeClr val="tx2">
                <a:lumMod val="60000"/>
                <a:lumOff val="40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69" name="Freeform 368"/>
            <p:cNvSpPr>
              <a:spLocks noChangeAspect="1"/>
            </p:cNvSpPr>
            <p:nvPr/>
          </p:nvSpPr>
          <p:spPr bwMode="auto">
            <a:xfrm>
              <a:off x="7044" y="5691"/>
              <a:ext cx="623" cy="949"/>
            </a:xfrm>
            <a:custGeom>
              <a:avLst/>
              <a:gdLst>
                <a:gd name="T0" fmla="*/ 6 w 1120"/>
                <a:gd name="T1" fmla="*/ 38 h 1919"/>
                <a:gd name="T2" fmla="*/ 8 w 1120"/>
                <a:gd name="T3" fmla="*/ 36 h 1919"/>
                <a:gd name="T4" fmla="*/ 10 w 1120"/>
                <a:gd name="T5" fmla="*/ 35 h 1919"/>
                <a:gd name="T6" fmla="*/ 8 w 1120"/>
                <a:gd name="T7" fmla="*/ 35 h 1919"/>
                <a:gd name="T8" fmla="*/ 10 w 1120"/>
                <a:gd name="T9" fmla="*/ 32 h 1919"/>
                <a:gd name="T10" fmla="*/ 8 w 1120"/>
                <a:gd name="T11" fmla="*/ 30 h 1919"/>
                <a:gd name="T12" fmla="*/ 7 w 1120"/>
                <a:gd name="T13" fmla="*/ 30 h 1919"/>
                <a:gd name="T14" fmla="*/ 7 w 1120"/>
                <a:gd name="T15" fmla="*/ 21 h 1919"/>
                <a:gd name="T16" fmla="*/ 4 w 1120"/>
                <a:gd name="T17" fmla="*/ 20 h 1919"/>
                <a:gd name="T18" fmla="*/ 4 w 1120"/>
                <a:gd name="T19" fmla="*/ 19 h 1919"/>
                <a:gd name="T20" fmla="*/ 6 w 1120"/>
                <a:gd name="T21" fmla="*/ 17 h 1919"/>
                <a:gd name="T22" fmla="*/ 7 w 1120"/>
                <a:gd name="T23" fmla="*/ 14 h 1919"/>
                <a:gd name="T24" fmla="*/ 11 w 1120"/>
                <a:gd name="T25" fmla="*/ 10 h 1919"/>
                <a:gd name="T26" fmla="*/ 13 w 1120"/>
                <a:gd name="T27" fmla="*/ 9 h 1919"/>
                <a:gd name="T28" fmla="*/ 15 w 1120"/>
                <a:gd name="T29" fmla="*/ 7 h 1919"/>
                <a:gd name="T30" fmla="*/ 15 w 1120"/>
                <a:gd name="T31" fmla="*/ 5 h 1919"/>
                <a:gd name="T32" fmla="*/ 14 w 1120"/>
                <a:gd name="T33" fmla="*/ 5 h 1919"/>
                <a:gd name="T34" fmla="*/ 16 w 1120"/>
                <a:gd name="T35" fmla="*/ 4 h 1919"/>
                <a:gd name="T36" fmla="*/ 17 w 1120"/>
                <a:gd name="T37" fmla="*/ 3 h 1919"/>
                <a:gd name="T38" fmla="*/ 19 w 1120"/>
                <a:gd name="T39" fmla="*/ 2 h 1919"/>
                <a:gd name="T40" fmla="*/ 24 w 1120"/>
                <a:gd name="T41" fmla="*/ 1 h 1919"/>
                <a:gd name="T42" fmla="*/ 30 w 1120"/>
                <a:gd name="T43" fmla="*/ 1 h 1919"/>
                <a:gd name="T44" fmla="*/ 34 w 1120"/>
                <a:gd name="T45" fmla="*/ 0 h 1919"/>
                <a:gd name="T46" fmla="*/ 37 w 1120"/>
                <a:gd name="T47" fmla="*/ 0 h 1919"/>
                <a:gd name="T48" fmla="*/ 41 w 1120"/>
                <a:gd name="T49" fmla="*/ 0 h 1919"/>
                <a:gd name="T50" fmla="*/ 44 w 1120"/>
                <a:gd name="T51" fmla="*/ 0 h 1919"/>
                <a:gd name="T52" fmla="*/ 48 w 1120"/>
                <a:gd name="T53" fmla="*/ 0 h 1919"/>
                <a:gd name="T54" fmla="*/ 52 w 1120"/>
                <a:gd name="T55" fmla="*/ 0 h 1919"/>
                <a:gd name="T56" fmla="*/ 56 w 1120"/>
                <a:gd name="T57" fmla="*/ 1 h 1919"/>
                <a:gd name="T58" fmla="*/ 56 w 1120"/>
                <a:gd name="T59" fmla="*/ 3 h 1919"/>
                <a:gd name="T60" fmla="*/ 56 w 1120"/>
                <a:gd name="T61" fmla="*/ 5 h 1919"/>
                <a:gd name="T62" fmla="*/ 56 w 1120"/>
                <a:gd name="T63" fmla="*/ 7 h 1919"/>
                <a:gd name="T64" fmla="*/ 56 w 1120"/>
                <a:gd name="T65" fmla="*/ 9 h 1919"/>
                <a:gd name="T66" fmla="*/ 56 w 1120"/>
                <a:gd name="T67" fmla="*/ 11 h 1919"/>
                <a:gd name="T68" fmla="*/ 56 w 1120"/>
                <a:gd name="T69" fmla="*/ 14 h 1919"/>
                <a:gd name="T70" fmla="*/ 56 w 1120"/>
                <a:gd name="T71" fmla="*/ 18 h 1919"/>
                <a:gd name="T72" fmla="*/ 56 w 1120"/>
                <a:gd name="T73" fmla="*/ 21 h 1919"/>
                <a:gd name="T74" fmla="*/ 56 w 1120"/>
                <a:gd name="T75" fmla="*/ 24 h 1919"/>
                <a:gd name="T76" fmla="*/ 56 w 1120"/>
                <a:gd name="T77" fmla="*/ 28 h 1919"/>
                <a:gd name="T78" fmla="*/ 56 w 1120"/>
                <a:gd name="T79" fmla="*/ 31 h 1919"/>
                <a:gd name="T80" fmla="*/ 56 w 1120"/>
                <a:gd name="T81" fmla="*/ 32 h 1919"/>
                <a:gd name="T82" fmla="*/ 56 w 1120"/>
                <a:gd name="T83" fmla="*/ 36 h 1919"/>
                <a:gd name="T84" fmla="*/ 56 w 1120"/>
                <a:gd name="T85" fmla="*/ 38 h 1919"/>
                <a:gd name="T86" fmla="*/ 57 w 1120"/>
                <a:gd name="T87" fmla="*/ 42 h 1919"/>
                <a:gd name="T88" fmla="*/ 57 w 1120"/>
                <a:gd name="T89" fmla="*/ 45 h 1919"/>
                <a:gd name="T90" fmla="*/ 58 w 1120"/>
                <a:gd name="T91" fmla="*/ 46 h 1919"/>
                <a:gd name="T92" fmla="*/ 59 w 1120"/>
                <a:gd name="T93" fmla="*/ 51 h 1919"/>
                <a:gd name="T94" fmla="*/ 58 w 1120"/>
                <a:gd name="T95" fmla="*/ 54 h 1919"/>
                <a:gd name="T96" fmla="*/ 51 w 1120"/>
                <a:gd name="T97" fmla="*/ 54 h 1919"/>
                <a:gd name="T98" fmla="*/ 42 w 1120"/>
                <a:gd name="T99" fmla="*/ 54 h 1919"/>
                <a:gd name="T100" fmla="*/ 39 w 1120"/>
                <a:gd name="T101" fmla="*/ 57 h 1919"/>
                <a:gd name="T102" fmla="*/ 34 w 1120"/>
                <a:gd name="T103" fmla="*/ 53 h 1919"/>
                <a:gd name="T104" fmla="*/ 33 w 1120"/>
                <a:gd name="T105" fmla="*/ 50 h 1919"/>
                <a:gd name="T106" fmla="*/ 34 w 1120"/>
                <a:gd name="T107" fmla="*/ 47 h 1919"/>
                <a:gd name="T108" fmla="*/ 27 w 1120"/>
                <a:gd name="T109" fmla="*/ 47 h 1919"/>
                <a:gd name="T110" fmla="*/ 23 w 1120"/>
                <a:gd name="T111" fmla="*/ 47 h 1919"/>
                <a:gd name="T112" fmla="*/ 19 w 1120"/>
                <a:gd name="T113" fmla="*/ 48 h 1919"/>
                <a:gd name="T114" fmla="*/ 16 w 1120"/>
                <a:gd name="T115" fmla="*/ 48 h 1919"/>
                <a:gd name="T116" fmla="*/ 11 w 1120"/>
                <a:gd name="T117" fmla="*/ 48 h 1919"/>
                <a:gd name="T118" fmla="*/ 5 w 1120"/>
                <a:gd name="T119" fmla="*/ 48 h 1919"/>
                <a:gd name="T120" fmla="*/ 1 w 1120"/>
                <a:gd name="T121" fmla="*/ 47 h 1919"/>
                <a:gd name="T122" fmla="*/ 2 w 1120"/>
                <a:gd name="T123" fmla="*/ 41 h 1919"/>
                <a:gd name="T124" fmla="*/ 4 w 1120"/>
                <a:gd name="T125" fmla="*/ 40 h 191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20"/>
                <a:gd name="T190" fmla="*/ 0 h 1919"/>
                <a:gd name="T191" fmla="*/ 1120 w 1120"/>
                <a:gd name="T192" fmla="*/ 1919 h 191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20" h="1919">
                  <a:moveTo>
                    <a:pt x="92" y="1342"/>
                  </a:moveTo>
                  <a:lnTo>
                    <a:pt x="109" y="1341"/>
                  </a:lnTo>
                  <a:lnTo>
                    <a:pt x="113" y="1293"/>
                  </a:lnTo>
                  <a:lnTo>
                    <a:pt x="116" y="1291"/>
                  </a:lnTo>
                  <a:lnTo>
                    <a:pt x="164" y="1238"/>
                  </a:lnTo>
                  <a:lnTo>
                    <a:pt x="151" y="1211"/>
                  </a:lnTo>
                  <a:lnTo>
                    <a:pt x="181" y="1193"/>
                  </a:lnTo>
                  <a:lnTo>
                    <a:pt x="181" y="1190"/>
                  </a:lnTo>
                  <a:lnTo>
                    <a:pt x="185" y="1189"/>
                  </a:lnTo>
                  <a:lnTo>
                    <a:pt x="173" y="1189"/>
                  </a:lnTo>
                  <a:lnTo>
                    <a:pt x="172" y="1189"/>
                  </a:lnTo>
                  <a:lnTo>
                    <a:pt x="149" y="1190"/>
                  </a:lnTo>
                  <a:lnTo>
                    <a:pt x="148" y="1156"/>
                  </a:lnTo>
                  <a:lnTo>
                    <a:pt x="190" y="1163"/>
                  </a:lnTo>
                  <a:lnTo>
                    <a:pt x="183" y="1062"/>
                  </a:lnTo>
                  <a:lnTo>
                    <a:pt x="143" y="1044"/>
                  </a:lnTo>
                  <a:lnTo>
                    <a:pt x="183" y="1048"/>
                  </a:lnTo>
                  <a:lnTo>
                    <a:pt x="158" y="1019"/>
                  </a:lnTo>
                  <a:lnTo>
                    <a:pt x="166" y="1012"/>
                  </a:lnTo>
                  <a:lnTo>
                    <a:pt x="178" y="992"/>
                  </a:lnTo>
                  <a:lnTo>
                    <a:pt x="139" y="1010"/>
                  </a:lnTo>
                  <a:lnTo>
                    <a:pt x="116" y="847"/>
                  </a:lnTo>
                  <a:lnTo>
                    <a:pt x="116" y="844"/>
                  </a:lnTo>
                  <a:lnTo>
                    <a:pt x="122" y="696"/>
                  </a:lnTo>
                  <a:lnTo>
                    <a:pt x="106" y="699"/>
                  </a:lnTo>
                  <a:lnTo>
                    <a:pt x="119" y="662"/>
                  </a:lnTo>
                  <a:lnTo>
                    <a:pt x="85" y="676"/>
                  </a:lnTo>
                  <a:lnTo>
                    <a:pt x="99" y="650"/>
                  </a:lnTo>
                  <a:lnTo>
                    <a:pt x="89" y="642"/>
                  </a:lnTo>
                  <a:lnTo>
                    <a:pt x="87" y="641"/>
                  </a:lnTo>
                  <a:lnTo>
                    <a:pt x="86" y="640"/>
                  </a:lnTo>
                  <a:lnTo>
                    <a:pt x="82" y="629"/>
                  </a:lnTo>
                  <a:lnTo>
                    <a:pt x="114" y="570"/>
                  </a:lnTo>
                  <a:lnTo>
                    <a:pt x="113" y="541"/>
                  </a:lnTo>
                  <a:lnTo>
                    <a:pt x="154" y="545"/>
                  </a:lnTo>
                  <a:lnTo>
                    <a:pt x="123" y="464"/>
                  </a:lnTo>
                  <a:lnTo>
                    <a:pt x="148" y="449"/>
                  </a:lnTo>
                  <a:lnTo>
                    <a:pt x="162" y="407"/>
                  </a:lnTo>
                  <a:lnTo>
                    <a:pt x="196" y="354"/>
                  </a:lnTo>
                  <a:lnTo>
                    <a:pt x="223" y="336"/>
                  </a:lnTo>
                  <a:lnTo>
                    <a:pt x="215" y="311"/>
                  </a:lnTo>
                  <a:lnTo>
                    <a:pt x="245" y="305"/>
                  </a:lnTo>
                  <a:lnTo>
                    <a:pt x="240" y="323"/>
                  </a:lnTo>
                  <a:lnTo>
                    <a:pt x="245" y="326"/>
                  </a:lnTo>
                  <a:lnTo>
                    <a:pt x="277" y="242"/>
                  </a:lnTo>
                  <a:lnTo>
                    <a:pt x="267" y="196"/>
                  </a:lnTo>
                  <a:lnTo>
                    <a:pt x="268" y="196"/>
                  </a:lnTo>
                  <a:lnTo>
                    <a:pt x="279" y="186"/>
                  </a:lnTo>
                  <a:lnTo>
                    <a:pt x="286" y="201"/>
                  </a:lnTo>
                  <a:lnTo>
                    <a:pt x="307" y="177"/>
                  </a:lnTo>
                  <a:lnTo>
                    <a:pt x="270" y="161"/>
                  </a:lnTo>
                  <a:lnTo>
                    <a:pt x="279" y="152"/>
                  </a:lnTo>
                  <a:lnTo>
                    <a:pt x="293" y="162"/>
                  </a:lnTo>
                  <a:lnTo>
                    <a:pt x="308" y="151"/>
                  </a:lnTo>
                  <a:lnTo>
                    <a:pt x="303" y="142"/>
                  </a:lnTo>
                  <a:lnTo>
                    <a:pt x="321" y="119"/>
                  </a:lnTo>
                  <a:lnTo>
                    <a:pt x="322" y="118"/>
                  </a:lnTo>
                  <a:lnTo>
                    <a:pt x="327" y="112"/>
                  </a:lnTo>
                  <a:lnTo>
                    <a:pt x="353" y="105"/>
                  </a:lnTo>
                  <a:lnTo>
                    <a:pt x="369" y="89"/>
                  </a:lnTo>
                  <a:lnTo>
                    <a:pt x="368" y="70"/>
                  </a:lnTo>
                  <a:lnTo>
                    <a:pt x="348" y="52"/>
                  </a:lnTo>
                  <a:lnTo>
                    <a:pt x="447" y="46"/>
                  </a:lnTo>
                  <a:lnTo>
                    <a:pt x="494" y="43"/>
                  </a:lnTo>
                  <a:lnTo>
                    <a:pt x="536" y="40"/>
                  </a:lnTo>
                  <a:lnTo>
                    <a:pt x="561" y="37"/>
                  </a:lnTo>
                  <a:lnTo>
                    <a:pt x="594" y="36"/>
                  </a:lnTo>
                  <a:lnTo>
                    <a:pt x="621" y="33"/>
                  </a:lnTo>
                  <a:lnTo>
                    <a:pt x="654" y="31"/>
                  </a:lnTo>
                  <a:lnTo>
                    <a:pt x="672" y="29"/>
                  </a:lnTo>
                  <a:lnTo>
                    <a:pt x="687" y="28"/>
                  </a:lnTo>
                  <a:lnTo>
                    <a:pt x="704" y="27"/>
                  </a:lnTo>
                  <a:lnTo>
                    <a:pt x="734" y="26"/>
                  </a:lnTo>
                  <a:lnTo>
                    <a:pt x="749" y="24"/>
                  </a:lnTo>
                  <a:lnTo>
                    <a:pt x="762" y="23"/>
                  </a:lnTo>
                  <a:lnTo>
                    <a:pt x="768" y="23"/>
                  </a:lnTo>
                  <a:lnTo>
                    <a:pt x="793" y="19"/>
                  </a:lnTo>
                  <a:lnTo>
                    <a:pt x="825" y="17"/>
                  </a:lnTo>
                  <a:lnTo>
                    <a:pt x="836" y="17"/>
                  </a:lnTo>
                  <a:lnTo>
                    <a:pt x="865" y="14"/>
                  </a:lnTo>
                  <a:lnTo>
                    <a:pt x="895" y="10"/>
                  </a:lnTo>
                  <a:lnTo>
                    <a:pt x="965" y="5"/>
                  </a:lnTo>
                  <a:lnTo>
                    <a:pt x="967" y="5"/>
                  </a:lnTo>
                  <a:lnTo>
                    <a:pt x="971" y="4"/>
                  </a:lnTo>
                  <a:lnTo>
                    <a:pt x="1008" y="2"/>
                  </a:lnTo>
                  <a:lnTo>
                    <a:pt x="1023" y="0"/>
                  </a:lnTo>
                  <a:lnTo>
                    <a:pt x="1051" y="34"/>
                  </a:lnTo>
                  <a:lnTo>
                    <a:pt x="1060" y="37"/>
                  </a:lnTo>
                  <a:lnTo>
                    <a:pt x="1060" y="61"/>
                  </a:lnTo>
                  <a:lnTo>
                    <a:pt x="1058" y="123"/>
                  </a:lnTo>
                  <a:lnTo>
                    <a:pt x="1057" y="160"/>
                  </a:lnTo>
                  <a:lnTo>
                    <a:pt x="1056" y="191"/>
                  </a:lnTo>
                  <a:lnTo>
                    <a:pt x="1056" y="192"/>
                  </a:lnTo>
                  <a:lnTo>
                    <a:pt x="1056" y="206"/>
                  </a:lnTo>
                  <a:lnTo>
                    <a:pt x="1056" y="214"/>
                  </a:lnTo>
                  <a:lnTo>
                    <a:pt x="1056" y="240"/>
                  </a:lnTo>
                  <a:lnTo>
                    <a:pt x="1056" y="262"/>
                  </a:lnTo>
                  <a:lnTo>
                    <a:pt x="1055" y="314"/>
                  </a:lnTo>
                  <a:lnTo>
                    <a:pt x="1055" y="321"/>
                  </a:lnTo>
                  <a:lnTo>
                    <a:pt x="1053" y="354"/>
                  </a:lnTo>
                  <a:lnTo>
                    <a:pt x="1053" y="365"/>
                  </a:lnTo>
                  <a:lnTo>
                    <a:pt x="1053" y="388"/>
                  </a:lnTo>
                  <a:lnTo>
                    <a:pt x="1052" y="451"/>
                  </a:lnTo>
                  <a:lnTo>
                    <a:pt x="1051" y="488"/>
                  </a:lnTo>
                  <a:lnTo>
                    <a:pt x="1051" y="492"/>
                  </a:lnTo>
                  <a:lnTo>
                    <a:pt x="1051" y="571"/>
                  </a:lnTo>
                  <a:lnTo>
                    <a:pt x="1049" y="585"/>
                  </a:lnTo>
                  <a:lnTo>
                    <a:pt x="1049" y="621"/>
                  </a:lnTo>
                  <a:lnTo>
                    <a:pt x="1048" y="669"/>
                  </a:lnTo>
                  <a:lnTo>
                    <a:pt x="1048" y="695"/>
                  </a:lnTo>
                  <a:lnTo>
                    <a:pt x="1048" y="701"/>
                  </a:lnTo>
                  <a:lnTo>
                    <a:pt x="1047" y="785"/>
                  </a:lnTo>
                  <a:lnTo>
                    <a:pt x="1047" y="797"/>
                  </a:lnTo>
                  <a:lnTo>
                    <a:pt x="1047" y="810"/>
                  </a:lnTo>
                  <a:lnTo>
                    <a:pt x="1046" y="900"/>
                  </a:lnTo>
                  <a:lnTo>
                    <a:pt x="1046" y="912"/>
                  </a:lnTo>
                  <a:lnTo>
                    <a:pt x="1046" y="948"/>
                  </a:lnTo>
                  <a:lnTo>
                    <a:pt x="1044" y="1019"/>
                  </a:lnTo>
                  <a:lnTo>
                    <a:pt x="1044" y="1029"/>
                  </a:lnTo>
                  <a:lnTo>
                    <a:pt x="1044" y="1054"/>
                  </a:lnTo>
                  <a:lnTo>
                    <a:pt x="1043" y="1078"/>
                  </a:lnTo>
                  <a:lnTo>
                    <a:pt x="1043" y="1080"/>
                  </a:lnTo>
                  <a:lnTo>
                    <a:pt x="1043" y="1087"/>
                  </a:lnTo>
                  <a:lnTo>
                    <a:pt x="1043" y="1099"/>
                  </a:lnTo>
                  <a:lnTo>
                    <a:pt x="1042" y="1127"/>
                  </a:lnTo>
                  <a:lnTo>
                    <a:pt x="1041" y="1218"/>
                  </a:lnTo>
                  <a:lnTo>
                    <a:pt x="1042" y="1226"/>
                  </a:lnTo>
                  <a:lnTo>
                    <a:pt x="1042" y="1232"/>
                  </a:lnTo>
                  <a:lnTo>
                    <a:pt x="1051" y="1295"/>
                  </a:lnTo>
                  <a:lnTo>
                    <a:pt x="1061" y="1372"/>
                  </a:lnTo>
                  <a:lnTo>
                    <a:pt x="1062" y="1380"/>
                  </a:lnTo>
                  <a:lnTo>
                    <a:pt x="1065" y="1396"/>
                  </a:lnTo>
                  <a:lnTo>
                    <a:pt x="1067" y="1419"/>
                  </a:lnTo>
                  <a:lnTo>
                    <a:pt x="1073" y="1466"/>
                  </a:lnTo>
                  <a:lnTo>
                    <a:pt x="1081" y="1523"/>
                  </a:lnTo>
                  <a:lnTo>
                    <a:pt x="1082" y="1534"/>
                  </a:lnTo>
                  <a:lnTo>
                    <a:pt x="1085" y="1549"/>
                  </a:lnTo>
                  <a:lnTo>
                    <a:pt x="1087" y="1568"/>
                  </a:lnTo>
                  <a:lnTo>
                    <a:pt x="1100" y="1665"/>
                  </a:lnTo>
                  <a:lnTo>
                    <a:pt x="1100" y="1670"/>
                  </a:lnTo>
                  <a:lnTo>
                    <a:pt x="1106" y="1722"/>
                  </a:lnTo>
                  <a:lnTo>
                    <a:pt x="1114" y="1774"/>
                  </a:lnTo>
                  <a:lnTo>
                    <a:pt x="1120" y="1822"/>
                  </a:lnTo>
                  <a:lnTo>
                    <a:pt x="1086" y="1836"/>
                  </a:lnTo>
                  <a:lnTo>
                    <a:pt x="999" y="1832"/>
                  </a:lnTo>
                  <a:lnTo>
                    <a:pt x="964" y="1812"/>
                  </a:lnTo>
                  <a:lnTo>
                    <a:pt x="964" y="1825"/>
                  </a:lnTo>
                  <a:lnTo>
                    <a:pt x="912" y="1825"/>
                  </a:lnTo>
                  <a:lnTo>
                    <a:pt x="815" y="1860"/>
                  </a:lnTo>
                  <a:lnTo>
                    <a:pt x="797" y="1838"/>
                  </a:lnTo>
                  <a:lnTo>
                    <a:pt x="805" y="1860"/>
                  </a:lnTo>
                  <a:lnTo>
                    <a:pt x="748" y="1918"/>
                  </a:lnTo>
                  <a:lnTo>
                    <a:pt x="740" y="1919"/>
                  </a:lnTo>
                  <a:lnTo>
                    <a:pt x="704" y="1894"/>
                  </a:lnTo>
                  <a:lnTo>
                    <a:pt x="675" y="1814"/>
                  </a:lnTo>
                  <a:lnTo>
                    <a:pt x="653" y="1798"/>
                  </a:lnTo>
                  <a:lnTo>
                    <a:pt x="651" y="1799"/>
                  </a:lnTo>
                  <a:lnTo>
                    <a:pt x="618" y="1736"/>
                  </a:lnTo>
                  <a:lnTo>
                    <a:pt x="621" y="1703"/>
                  </a:lnTo>
                  <a:lnTo>
                    <a:pt x="640" y="1631"/>
                  </a:lnTo>
                  <a:lnTo>
                    <a:pt x="647" y="1601"/>
                  </a:lnTo>
                  <a:lnTo>
                    <a:pt x="639" y="1603"/>
                  </a:lnTo>
                  <a:lnTo>
                    <a:pt x="638" y="1602"/>
                  </a:lnTo>
                  <a:lnTo>
                    <a:pt x="610" y="1605"/>
                  </a:lnTo>
                  <a:lnTo>
                    <a:pt x="513" y="1611"/>
                  </a:lnTo>
                  <a:lnTo>
                    <a:pt x="470" y="1615"/>
                  </a:lnTo>
                  <a:lnTo>
                    <a:pt x="466" y="1615"/>
                  </a:lnTo>
                  <a:lnTo>
                    <a:pt x="437" y="1616"/>
                  </a:lnTo>
                  <a:lnTo>
                    <a:pt x="428" y="1617"/>
                  </a:lnTo>
                  <a:lnTo>
                    <a:pt x="385" y="1620"/>
                  </a:lnTo>
                  <a:lnTo>
                    <a:pt x="369" y="1621"/>
                  </a:lnTo>
                  <a:lnTo>
                    <a:pt x="363" y="1621"/>
                  </a:lnTo>
                  <a:lnTo>
                    <a:pt x="316" y="1625"/>
                  </a:lnTo>
                  <a:lnTo>
                    <a:pt x="301" y="1625"/>
                  </a:lnTo>
                  <a:lnTo>
                    <a:pt x="276" y="1627"/>
                  </a:lnTo>
                  <a:lnTo>
                    <a:pt x="216" y="1630"/>
                  </a:lnTo>
                  <a:lnTo>
                    <a:pt x="196" y="1631"/>
                  </a:lnTo>
                  <a:lnTo>
                    <a:pt x="157" y="1634"/>
                  </a:lnTo>
                  <a:lnTo>
                    <a:pt x="132" y="1635"/>
                  </a:lnTo>
                  <a:lnTo>
                    <a:pt x="89" y="1638"/>
                  </a:lnTo>
                  <a:lnTo>
                    <a:pt x="0" y="1641"/>
                  </a:lnTo>
                  <a:lnTo>
                    <a:pt x="8" y="1638"/>
                  </a:lnTo>
                  <a:lnTo>
                    <a:pt x="2" y="1590"/>
                  </a:lnTo>
                  <a:lnTo>
                    <a:pt x="13" y="1566"/>
                  </a:lnTo>
                  <a:lnTo>
                    <a:pt x="39" y="1496"/>
                  </a:lnTo>
                  <a:lnTo>
                    <a:pt x="33" y="1386"/>
                  </a:lnTo>
                  <a:lnTo>
                    <a:pt x="72" y="1350"/>
                  </a:lnTo>
                  <a:lnTo>
                    <a:pt x="74" y="1347"/>
                  </a:lnTo>
                  <a:lnTo>
                    <a:pt x="81" y="1342"/>
                  </a:lnTo>
                  <a:lnTo>
                    <a:pt x="92" y="1342"/>
                  </a:lnTo>
                  <a:close/>
                </a:path>
              </a:pathLst>
            </a:custGeom>
            <a:solidFill>
              <a:schemeClr val="tx2">
                <a:lumMod val="20000"/>
                <a:lumOff val="80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70" name="Freeform 369"/>
            <p:cNvSpPr>
              <a:spLocks noChangeAspect="1"/>
            </p:cNvSpPr>
            <p:nvPr/>
          </p:nvSpPr>
          <p:spPr bwMode="auto">
            <a:xfrm>
              <a:off x="6259" y="4649"/>
              <a:ext cx="1161" cy="876"/>
            </a:xfrm>
            <a:custGeom>
              <a:avLst/>
              <a:gdLst>
                <a:gd name="T0" fmla="*/ 32 w 2087"/>
                <a:gd name="T1" fmla="*/ 1 h 1771"/>
                <a:gd name="T2" fmla="*/ 38 w 2087"/>
                <a:gd name="T3" fmla="*/ 1 h 1771"/>
                <a:gd name="T4" fmla="*/ 48 w 2087"/>
                <a:gd name="T5" fmla="*/ 0 h 1771"/>
                <a:gd name="T6" fmla="*/ 56 w 2087"/>
                <a:gd name="T7" fmla="*/ 0 h 1771"/>
                <a:gd name="T8" fmla="*/ 64 w 2087"/>
                <a:gd name="T9" fmla="*/ 0 h 1771"/>
                <a:gd name="T10" fmla="*/ 69 w 2087"/>
                <a:gd name="T11" fmla="*/ 2 h 1771"/>
                <a:gd name="T12" fmla="*/ 68 w 2087"/>
                <a:gd name="T13" fmla="*/ 4 h 1771"/>
                <a:gd name="T14" fmla="*/ 70 w 2087"/>
                <a:gd name="T15" fmla="*/ 9 h 1771"/>
                <a:gd name="T16" fmla="*/ 72 w 2087"/>
                <a:gd name="T17" fmla="*/ 11 h 1771"/>
                <a:gd name="T18" fmla="*/ 77 w 2087"/>
                <a:gd name="T19" fmla="*/ 13 h 1771"/>
                <a:gd name="T20" fmla="*/ 82 w 2087"/>
                <a:gd name="T21" fmla="*/ 17 h 1771"/>
                <a:gd name="T22" fmla="*/ 86 w 2087"/>
                <a:gd name="T23" fmla="*/ 18 h 1771"/>
                <a:gd name="T24" fmla="*/ 91 w 2087"/>
                <a:gd name="T25" fmla="*/ 19 h 1771"/>
                <a:gd name="T26" fmla="*/ 91 w 2087"/>
                <a:gd name="T27" fmla="*/ 21 h 1771"/>
                <a:gd name="T28" fmla="*/ 90 w 2087"/>
                <a:gd name="T29" fmla="*/ 23 h 1771"/>
                <a:gd name="T30" fmla="*/ 88 w 2087"/>
                <a:gd name="T31" fmla="*/ 27 h 1771"/>
                <a:gd name="T32" fmla="*/ 92 w 2087"/>
                <a:gd name="T33" fmla="*/ 29 h 1771"/>
                <a:gd name="T34" fmla="*/ 100 w 2087"/>
                <a:gd name="T35" fmla="*/ 31 h 1771"/>
                <a:gd name="T36" fmla="*/ 105 w 2087"/>
                <a:gd name="T37" fmla="*/ 36 h 1771"/>
                <a:gd name="T38" fmla="*/ 104 w 2087"/>
                <a:gd name="T39" fmla="*/ 38 h 1771"/>
                <a:gd name="T40" fmla="*/ 108 w 2087"/>
                <a:gd name="T41" fmla="*/ 40 h 1771"/>
                <a:gd name="T42" fmla="*/ 111 w 2087"/>
                <a:gd name="T43" fmla="*/ 42 h 1771"/>
                <a:gd name="T44" fmla="*/ 111 w 2087"/>
                <a:gd name="T45" fmla="*/ 45 h 1771"/>
                <a:gd name="T46" fmla="*/ 106 w 2087"/>
                <a:gd name="T47" fmla="*/ 46 h 1771"/>
                <a:gd name="T48" fmla="*/ 105 w 2087"/>
                <a:gd name="T49" fmla="*/ 48 h 1771"/>
                <a:gd name="T50" fmla="*/ 103 w 2087"/>
                <a:gd name="T51" fmla="*/ 50 h 1771"/>
                <a:gd name="T52" fmla="*/ 95 w 2087"/>
                <a:gd name="T53" fmla="*/ 52 h 1771"/>
                <a:gd name="T54" fmla="*/ 93 w 2087"/>
                <a:gd name="T55" fmla="*/ 51 h 1771"/>
                <a:gd name="T56" fmla="*/ 92 w 2087"/>
                <a:gd name="T57" fmla="*/ 46 h 1771"/>
                <a:gd name="T58" fmla="*/ 84 w 2087"/>
                <a:gd name="T59" fmla="*/ 46 h 1771"/>
                <a:gd name="T60" fmla="*/ 76 w 2087"/>
                <a:gd name="T61" fmla="*/ 47 h 1771"/>
                <a:gd name="T62" fmla="*/ 71 w 2087"/>
                <a:gd name="T63" fmla="*/ 47 h 1771"/>
                <a:gd name="T64" fmla="*/ 61 w 2087"/>
                <a:gd name="T65" fmla="*/ 47 h 1771"/>
                <a:gd name="T66" fmla="*/ 51 w 2087"/>
                <a:gd name="T67" fmla="*/ 47 h 1771"/>
                <a:gd name="T68" fmla="*/ 44 w 2087"/>
                <a:gd name="T69" fmla="*/ 48 h 1771"/>
                <a:gd name="T70" fmla="*/ 37 w 2087"/>
                <a:gd name="T71" fmla="*/ 48 h 1771"/>
                <a:gd name="T72" fmla="*/ 30 w 2087"/>
                <a:gd name="T73" fmla="*/ 48 h 1771"/>
                <a:gd name="T74" fmla="*/ 19 w 2087"/>
                <a:gd name="T75" fmla="*/ 47 h 1771"/>
                <a:gd name="T76" fmla="*/ 19 w 2087"/>
                <a:gd name="T77" fmla="*/ 45 h 1771"/>
                <a:gd name="T78" fmla="*/ 19 w 2087"/>
                <a:gd name="T79" fmla="*/ 42 h 1771"/>
                <a:gd name="T80" fmla="*/ 19 w 2087"/>
                <a:gd name="T81" fmla="*/ 38 h 1771"/>
                <a:gd name="T82" fmla="*/ 19 w 2087"/>
                <a:gd name="T83" fmla="*/ 32 h 1771"/>
                <a:gd name="T84" fmla="*/ 19 w 2087"/>
                <a:gd name="T85" fmla="*/ 26 h 1771"/>
                <a:gd name="T86" fmla="*/ 19 w 2087"/>
                <a:gd name="T87" fmla="*/ 22 h 1771"/>
                <a:gd name="T88" fmla="*/ 19 w 2087"/>
                <a:gd name="T89" fmla="*/ 18 h 1771"/>
                <a:gd name="T90" fmla="*/ 16 w 2087"/>
                <a:gd name="T91" fmla="*/ 17 h 1771"/>
                <a:gd name="T92" fmla="*/ 12 w 2087"/>
                <a:gd name="T93" fmla="*/ 14 h 1771"/>
                <a:gd name="T94" fmla="*/ 14 w 2087"/>
                <a:gd name="T95" fmla="*/ 11 h 1771"/>
                <a:gd name="T96" fmla="*/ 10 w 2087"/>
                <a:gd name="T97" fmla="*/ 9 h 1771"/>
                <a:gd name="T98" fmla="*/ 3 w 2087"/>
                <a:gd name="T99" fmla="*/ 5 h 1771"/>
                <a:gd name="T100" fmla="*/ 0 w 2087"/>
                <a:gd name="T101" fmla="*/ 1 h 1771"/>
                <a:gd name="T102" fmla="*/ 8 w 2087"/>
                <a:gd name="T103" fmla="*/ 1 h 1771"/>
                <a:gd name="T104" fmla="*/ 18 w 2087"/>
                <a:gd name="T105" fmla="*/ 1 h 17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87"/>
                <a:gd name="T160" fmla="*/ 0 h 1771"/>
                <a:gd name="T161" fmla="*/ 2087 w 2087"/>
                <a:gd name="T162" fmla="*/ 1771 h 177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87" h="1771">
                  <a:moveTo>
                    <a:pt x="456" y="42"/>
                  </a:moveTo>
                  <a:lnTo>
                    <a:pt x="520" y="41"/>
                  </a:lnTo>
                  <a:lnTo>
                    <a:pt x="525" y="39"/>
                  </a:lnTo>
                  <a:lnTo>
                    <a:pt x="591" y="37"/>
                  </a:lnTo>
                  <a:lnTo>
                    <a:pt x="593" y="37"/>
                  </a:lnTo>
                  <a:lnTo>
                    <a:pt x="598" y="37"/>
                  </a:lnTo>
                  <a:lnTo>
                    <a:pt x="656" y="34"/>
                  </a:lnTo>
                  <a:lnTo>
                    <a:pt x="673" y="33"/>
                  </a:lnTo>
                  <a:lnTo>
                    <a:pt x="690" y="33"/>
                  </a:lnTo>
                  <a:lnTo>
                    <a:pt x="711" y="33"/>
                  </a:lnTo>
                  <a:lnTo>
                    <a:pt x="747" y="31"/>
                  </a:lnTo>
                  <a:lnTo>
                    <a:pt x="793" y="28"/>
                  </a:lnTo>
                  <a:lnTo>
                    <a:pt x="820" y="27"/>
                  </a:lnTo>
                  <a:lnTo>
                    <a:pt x="895" y="23"/>
                  </a:lnTo>
                  <a:lnTo>
                    <a:pt x="905" y="22"/>
                  </a:lnTo>
                  <a:lnTo>
                    <a:pt x="928" y="20"/>
                  </a:lnTo>
                  <a:lnTo>
                    <a:pt x="968" y="18"/>
                  </a:lnTo>
                  <a:lnTo>
                    <a:pt x="1014" y="15"/>
                  </a:lnTo>
                  <a:lnTo>
                    <a:pt x="1043" y="13"/>
                  </a:lnTo>
                  <a:lnTo>
                    <a:pt x="1046" y="13"/>
                  </a:lnTo>
                  <a:lnTo>
                    <a:pt x="1063" y="12"/>
                  </a:lnTo>
                  <a:lnTo>
                    <a:pt x="1098" y="9"/>
                  </a:lnTo>
                  <a:lnTo>
                    <a:pt x="1111" y="8"/>
                  </a:lnTo>
                  <a:lnTo>
                    <a:pt x="1134" y="7"/>
                  </a:lnTo>
                  <a:lnTo>
                    <a:pt x="1197" y="0"/>
                  </a:lnTo>
                  <a:lnTo>
                    <a:pt x="1199" y="4"/>
                  </a:lnTo>
                  <a:lnTo>
                    <a:pt x="1200" y="5"/>
                  </a:lnTo>
                  <a:lnTo>
                    <a:pt x="1229" y="25"/>
                  </a:lnTo>
                  <a:lnTo>
                    <a:pt x="1267" y="79"/>
                  </a:lnTo>
                  <a:lnTo>
                    <a:pt x="1293" y="87"/>
                  </a:lnTo>
                  <a:lnTo>
                    <a:pt x="1290" y="90"/>
                  </a:lnTo>
                  <a:lnTo>
                    <a:pt x="1286" y="92"/>
                  </a:lnTo>
                  <a:lnTo>
                    <a:pt x="1272" y="138"/>
                  </a:lnTo>
                  <a:lnTo>
                    <a:pt x="1271" y="139"/>
                  </a:lnTo>
                  <a:lnTo>
                    <a:pt x="1271" y="157"/>
                  </a:lnTo>
                  <a:lnTo>
                    <a:pt x="1271" y="187"/>
                  </a:lnTo>
                  <a:lnTo>
                    <a:pt x="1285" y="235"/>
                  </a:lnTo>
                  <a:lnTo>
                    <a:pt x="1296" y="255"/>
                  </a:lnTo>
                  <a:lnTo>
                    <a:pt x="1295" y="283"/>
                  </a:lnTo>
                  <a:lnTo>
                    <a:pt x="1318" y="307"/>
                  </a:lnTo>
                  <a:lnTo>
                    <a:pt x="1322" y="326"/>
                  </a:lnTo>
                  <a:lnTo>
                    <a:pt x="1320" y="330"/>
                  </a:lnTo>
                  <a:lnTo>
                    <a:pt x="1339" y="353"/>
                  </a:lnTo>
                  <a:lnTo>
                    <a:pt x="1341" y="354"/>
                  </a:lnTo>
                  <a:lnTo>
                    <a:pt x="1351" y="361"/>
                  </a:lnTo>
                  <a:lnTo>
                    <a:pt x="1356" y="368"/>
                  </a:lnTo>
                  <a:lnTo>
                    <a:pt x="1381" y="385"/>
                  </a:lnTo>
                  <a:lnTo>
                    <a:pt x="1389" y="404"/>
                  </a:lnTo>
                  <a:lnTo>
                    <a:pt x="1404" y="408"/>
                  </a:lnTo>
                  <a:lnTo>
                    <a:pt x="1439" y="450"/>
                  </a:lnTo>
                  <a:lnTo>
                    <a:pt x="1458" y="459"/>
                  </a:lnTo>
                  <a:lnTo>
                    <a:pt x="1487" y="479"/>
                  </a:lnTo>
                  <a:lnTo>
                    <a:pt x="1517" y="508"/>
                  </a:lnTo>
                  <a:lnTo>
                    <a:pt x="1527" y="523"/>
                  </a:lnTo>
                  <a:lnTo>
                    <a:pt x="1539" y="561"/>
                  </a:lnTo>
                  <a:lnTo>
                    <a:pt x="1544" y="609"/>
                  </a:lnTo>
                  <a:lnTo>
                    <a:pt x="1551" y="634"/>
                  </a:lnTo>
                  <a:lnTo>
                    <a:pt x="1578" y="658"/>
                  </a:lnTo>
                  <a:lnTo>
                    <a:pt x="1589" y="656"/>
                  </a:lnTo>
                  <a:lnTo>
                    <a:pt x="1615" y="618"/>
                  </a:lnTo>
                  <a:lnTo>
                    <a:pt x="1639" y="622"/>
                  </a:lnTo>
                  <a:lnTo>
                    <a:pt x="1651" y="628"/>
                  </a:lnTo>
                  <a:lnTo>
                    <a:pt x="1669" y="632"/>
                  </a:lnTo>
                  <a:lnTo>
                    <a:pt x="1678" y="633"/>
                  </a:lnTo>
                  <a:lnTo>
                    <a:pt x="1717" y="655"/>
                  </a:lnTo>
                  <a:lnTo>
                    <a:pt x="1721" y="674"/>
                  </a:lnTo>
                  <a:lnTo>
                    <a:pt x="1719" y="676"/>
                  </a:lnTo>
                  <a:lnTo>
                    <a:pt x="1718" y="677"/>
                  </a:lnTo>
                  <a:lnTo>
                    <a:pt x="1707" y="687"/>
                  </a:lnTo>
                  <a:lnTo>
                    <a:pt x="1703" y="696"/>
                  </a:lnTo>
                  <a:lnTo>
                    <a:pt x="1704" y="732"/>
                  </a:lnTo>
                  <a:lnTo>
                    <a:pt x="1705" y="746"/>
                  </a:lnTo>
                  <a:lnTo>
                    <a:pt x="1687" y="778"/>
                  </a:lnTo>
                  <a:lnTo>
                    <a:pt x="1685" y="783"/>
                  </a:lnTo>
                  <a:lnTo>
                    <a:pt x="1683" y="787"/>
                  </a:lnTo>
                  <a:lnTo>
                    <a:pt x="1683" y="788"/>
                  </a:lnTo>
                  <a:lnTo>
                    <a:pt x="1681" y="796"/>
                  </a:lnTo>
                  <a:lnTo>
                    <a:pt x="1663" y="842"/>
                  </a:lnTo>
                  <a:lnTo>
                    <a:pt x="1659" y="895"/>
                  </a:lnTo>
                  <a:lnTo>
                    <a:pt x="1661" y="905"/>
                  </a:lnTo>
                  <a:lnTo>
                    <a:pt x="1697" y="940"/>
                  </a:lnTo>
                  <a:lnTo>
                    <a:pt x="1698" y="941"/>
                  </a:lnTo>
                  <a:lnTo>
                    <a:pt x="1699" y="944"/>
                  </a:lnTo>
                  <a:lnTo>
                    <a:pt x="1712" y="954"/>
                  </a:lnTo>
                  <a:lnTo>
                    <a:pt x="1737" y="964"/>
                  </a:lnTo>
                  <a:lnTo>
                    <a:pt x="1779" y="998"/>
                  </a:lnTo>
                  <a:lnTo>
                    <a:pt x="1800" y="1031"/>
                  </a:lnTo>
                  <a:lnTo>
                    <a:pt x="1819" y="1026"/>
                  </a:lnTo>
                  <a:lnTo>
                    <a:pt x="1843" y="1029"/>
                  </a:lnTo>
                  <a:lnTo>
                    <a:pt x="1883" y="1054"/>
                  </a:lnTo>
                  <a:lnTo>
                    <a:pt x="1889" y="1074"/>
                  </a:lnTo>
                  <a:lnTo>
                    <a:pt x="1942" y="1121"/>
                  </a:lnTo>
                  <a:lnTo>
                    <a:pt x="1937" y="1140"/>
                  </a:lnTo>
                  <a:lnTo>
                    <a:pt x="1937" y="1142"/>
                  </a:lnTo>
                  <a:lnTo>
                    <a:pt x="1973" y="1214"/>
                  </a:lnTo>
                  <a:lnTo>
                    <a:pt x="1964" y="1228"/>
                  </a:lnTo>
                  <a:lnTo>
                    <a:pt x="1954" y="1231"/>
                  </a:lnTo>
                  <a:lnTo>
                    <a:pt x="1948" y="1239"/>
                  </a:lnTo>
                  <a:lnTo>
                    <a:pt x="1953" y="1263"/>
                  </a:lnTo>
                  <a:lnTo>
                    <a:pt x="1957" y="1263"/>
                  </a:lnTo>
                  <a:lnTo>
                    <a:pt x="1966" y="1263"/>
                  </a:lnTo>
                  <a:lnTo>
                    <a:pt x="1998" y="1344"/>
                  </a:lnTo>
                  <a:lnTo>
                    <a:pt x="2019" y="1353"/>
                  </a:lnTo>
                  <a:lnTo>
                    <a:pt x="2034" y="1356"/>
                  </a:lnTo>
                  <a:lnTo>
                    <a:pt x="2034" y="1328"/>
                  </a:lnTo>
                  <a:lnTo>
                    <a:pt x="2065" y="1353"/>
                  </a:lnTo>
                  <a:lnTo>
                    <a:pt x="2078" y="1358"/>
                  </a:lnTo>
                  <a:lnTo>
                    <a:pt x="2087" y="1371"/>
                  </a:lnTo>
                  <a:lnTo>
                    <a:pt x="2086" y="1373"/>
                  </a:lnTo>
                  <a:lnTo>
                    <a:pt x="2083" y="1395"/>
                  </a:lnTo>
                  <a:lnTo>
                    <a:pt x="2080" y="1401"/>
                  </a:lnTo>
                  <a:lnTo>
                    <a:pt x="2084" y="1435"/>
                  </a:lnTo>
                  <a:lnTo>
                    <a:pt x="2086" y="1448"/>
                  </a:lnTo>
                  <a:lnTo>
                    <a:pt x="2064" y="1452"/>
                  </a:lnTo>
                  <a:lnTo>
                    <a:pt x="2072" y="1490"/>
                  </a:lnTo>
                  <a:lnTo>
                    <a:pt x="2051" y="1524"/>
                  </a:lnTo>
                  <a:lnTo>
                    <a:pt x="2025" y="1500"/>
                  </a:lnTo>
                  <a:lnTo>
                    <a:pt x="2014" y="1504"/>
                  </a:lnTo>
                  <a:lnTo>
                    <a:pt x="2010" y="1507"/>
                  </a:lnTo>
                  <a:lnTo>
                    <a:pt x="2001" y="1554"/>
                  </a:lnTo>
                  <a:lnTo>
                    <a:pt x="1979" y="1557"/>
                  </a:lnTo>
                  <a:lnTo>
                    <a:pt x="1972" y="1526"/>
                  </a:lnTo>
                  <a:lnTo>
                    <a:pt x="1962" y="1558"/>
                  </a:lnTo>
                  <a:lnTo>
                    <a:pt x="1974" y="1605"/>
                  </a:lnTo>
                  <a:lnTo>
                    <a:pt x="1966" y="1620"/>
                  </a:lnTo>
                  <a:lnTo>
                    <a:pt x="1969" y="1654"/>
                  </a:lnTo>
                  <a:lnTo>
                    <a:pt x="1919" y="1658"/>
                  </a:lnTo>
                  <a:lnTo>
                    <a:pt x="1943" y="1682"/>
                  </a:lnTo>
                  <a:lnTo>
                    <a:pt x="1955" y="1703"/>
                  </a:lnTo>
                  <a:lnTo>
                    <a:pt x="1947" y="1711"/>
                  </a:lnTo>
                  <a:lnTo>
                    <a:pt x="1915" y="1755"/>
                  </a:lnTo>
                  <a:lnTo>
                    <a:pt x="1910" y="1756"/>
                  </a:lnTo>
                  <a:lnTo>
                    <a:pt x="1860" y="1760"/>
                  </a:lnTo>
                  <a:lnTo>
                    <a:pt x="1844" y="1761"/>
                  </a:lnTo>
                  <a:lnTo>
                    <a:pt x="1779" y="1766"/>
                  </a:lnTo>
                  <a:lnTo>
                    <a:pt x="1752" y="1768"/>
                  </a:lnTo>
                  <a:lnTo>
                    <a:pt x="1740" y="1769"/>
                  </a:lnTo>
                  <a:lnTo>
                    <a:pt x="1712" y="1771"/>
                  </a:lnTo>
                  <a:lnTo>
                    <a:pt x="1736" y="1723"/>
                  </a:lnTo>
                  <a:lnTo>
                    <a:pt x="1745" y="1721"/>
                  </a:lnTo>
                  <a:lnTo>
                    <a:pt x="1765" y="1688"/>
                  </a:lnTo>
                  <a:lnTo>
                    <a:pt x="1785" y="1669"/>
                  </a:lnTo>
                  <a:lnTo>
                    <a:pt x="1770" y="1572"/>
                  </a:lnTo>
                  <a:lnTo>
                    <a:pt x="1748" y="1573"/>
                  </a:lnTo>
                  <a:lnTo>
                    <a:pt x="1740" y="1573"/>
                  </a:lnTo>
                  <a:lnTo>
                    <a:pt x="1724" y="1574"/>
                  </a:lnTo>
                  <a:lnTo>
                    <a:pt x="1637" y="1579"/>
                  </a:lnTo>
                  <a:lnTo>
                    <a:pt x="1594" y="1582"/>
                  </a:lnTo>
                  <a:lnTo>
                    <a:pt x="1589" y="1582"/>
                  </a:lnTo>
                  <a:lnTo>
                    <a:pt x="1572" y="1583"/>
                  </a:lnTo>
                  <a:lnTo>
                    <a:pt x="1543" y="1586"/>
                  </a:lnTo>
                  <a:lnTo>
                    <a:pt x="1503" y="1588"/>
                  </a:lnTo>
                  <a:lnTo>
                    <a:pt x="1464" y="1589"/>
                  </a:lnTo>
                  <a:lnTo>
                    <a:pt x="1442" y="1592"/>
                  </a:lnTo>
                  <a:lnTo>
                    <a:pt x="1430" y="1592"/>
                  </a:lnTo>
                  <a:lnTo>
                    <a:pt x="1376" y="1594"/>
                  </a:lnTo>
                  <a:lnTo>
                    <a:pt x="1372" y="1596"/>
                  </a:lnTo>
                  <a:lnTo>
                    <a:pt x="1362" y="1596"/>
                  </a:lnTo>
                  <a:lnTo>
                    <a:pt x="1347" y="1596"/>
                  </a:lnTo>
                  <a:lnTo>
                    <a:pt x="1332" y="1597"/>
                  </a:lnTo>
                  <a:lnTo>
                    <a:pt x="1293" y="1598"/>
                  </a:lnTo>
                  <a:lnTo>
                    <a:pt x="1269" y="1600"/>
                  </a:lnTo>
                  <a:lnTo>
                    <a:pt x="1189" y="1603"/>
                  </a:lnTo>
                  <a:lnTo>
                    <a:pt x="1152" y="1606"/>
                  </a:lnTo>
                  <a:lnTo>
                    <a:pt x="1150" y="1606"/>
                  </a:lnTo>
                  <a:lnTo>
                    <a:pt x="1142" y="1606"/>
                  </a:lnTo>
                  <a:lnTo>
                    <a:pt x="1072" y="1610"/>
                  </a:lnTo>
                  <a:lnTo>
                    <a:pt x="1051" y="1610"/>
                  </a:lnTo>
                  <a:lnTo>
                    <a:pt x="1024" y="1611"/>
                  </a:lnTo>
                  <a:lnTo>
                    <a:pt x="964" y="1613"/>
                  </a:lnTo>
                  <a:lnTo>
                    <a:pt x="954" y="1613"/>
                  </a:lnTo>
                  <a:lnTo>
                    <a:pt x="947" y="1613"/>
                  </a:lnTo>
                  <a:lnTo>
                    <a:pt x="921" y="1615"/>
                  </a:lnTo>
                  <a:lnTo>
                    <a:pt x="861" y="1617"/>
                  </a:lnTo>
                  <a:lnTo>
                    <a:pt x="828" y="1618"/>
                  </a:lnTo>
                  <a:lnTo>
                    <a:pt x="783" y="1620"/>
                  </a:lnTo>
                  <a:lnTo>
                    <a:pt x="776" y="1620"/>
                  </a:lnTo>
                  <a:lnTo>
                    <a:pt x="757" y="1620"/>
                  </a:lnTo>
                  <a:lnTo>
                    <a:pt x="736" y="1621"/>
                  </a:lnTo>
                  <a:lnTo>
                    <a:pt x="692" y="1622"/>
                  </a:lnTo>
                  <a:lnTo>
                    <a:pt x="653" y="1622"/>
                  </a:lnTo>
                  <a:lnTo>
                    <a:pt x="626" y="1624"/>
                  </a:lnTo>
                  <a:lnTo>
                    <a:pt x="603" y="1625"/>
                  </a:lnTo>
                  <a:lnTo>
                    <a:pt x="582" y="1625"/>
                  </a:lnTo>
                  <a:lnTo>
                    <a:pt x="560" y="1625"/>
                  </a:lnTo>
                  <a:lnTo>
                    <a:pt x="536" y="1626"/>
                  </a:lnTo>
                  <a:lnTo>
                    <a:pt x="443" y="1627"/>
                  </a:lnTo>
                  <a:lnTo>
                    <a:pt x="404" y="1629"/>
                  </a:lnTo>
                  <a:lnTo>
                    <a:pt x="367" y="1629"/>
                  </a:lnTo>
                  <a:lnTo>
                    <a:pt x="366" y="1591"/>
                  </a:lnTo>
                  <a:lnTo>
                    <a:pt x="366" y="1572"/>
                  </a:lnTo>
                  <a:lnTo>
                    <a:pt x="366" y="1563"/>
                  </a:lnTo>
                  <a:lnTo>
                    <a:pt x="366" y="1559"/>
                  </a:lnTo>
                  <a:lnTo>
                    <a:pt x="365" y="1536"/>
                  </a:lnTo>
                  <a:lnTo>
                    <a:pt x="365" y="1525"/>
                  </a:lnTo>
                  <a:lnTo>
                    <a:pt x="365" y="1488"/>
                  </a:lnTo>
                  <a:lnTo>
                    <a:pt x="363" y="1450"/>
                  </a:lnTo>
                  <a:lnTo>
                    <a:pt x="363" y="1434"/>
                  </a:lnTo>
                  <a:lnTo>
                    <a:pt x="363" y="1421"/>
                  </a:lnTo>
                  <a:lnTo>
                    <a:pt x="363" y="1411"/>
                  </a:lnTo>
                  <a:lnTo>
                    <a:pt x="363" y="1400"/>
                  </a:lnTo>
                  <a:lnTo>
                    <a:pt x="362" y="1370"/>
                  </a:lnTo>
                  <a:lnTo>
                    <a:pt x="362" y="1301"/>
                  </a:lnTo>
                  <a:lnTo>
                    <a:pt x="361" y="1293"/>
                  </a:lnTo>
                  <a:lnTo>
                    <a:pt x="361" y="1287"/>
                  </a:lnTo>
                  <a:lnTo>
                    <a:pt x="361" y="1239"/>
                  </a:lnTo>
                  <a:lnTo>
                    <a:pt x="360" y="1179"/>
                  </a:lnTo>
                  <a:lnTo>
                    <a:pt x="360" y="1171"/>
                  </a:lnTo>
                  <a:lnTo>
                    <a:pt x="360" y="1127"/>
                  </a:lnTo>
                  <a:lnTo>
                    <a:pt x="358" y="1069"/>
                  </a:lnTo>
                  <a:lnTo>
                    <a:pt x="358" y="1030"/>
                  </a:lnTo>
                  <a:lnTo>
                    <a:pt x="358" y="1021"/>
                  </a:lnTo>
                  <a:lnTo>
                    <a:pt x="358" y="986"/>
                  </a:lnTo>
                  <a:lnTo>
                    <a:pt x="357" y="946"/>
                  </a:lnTo>
                  <a:lnTo>
                    <a:pt x="357" y="893"/>
                  </a:lnTo>
                  <a:lnTo>
                    <a:pt x="356" y="858"/>
                  </a:lnTo>
                  <a:lnTo>
                    <a:pt x="356" y="849"/>
                  </a:lnTo>
                  <a:lnTo>
                    <a:pt x="356" y="801"/>
                  </a:lnTo>
                  <a:lnTo>
                    <a:pt x="356" y="757"/>
                  </a:lnTo>
                  <a:lnTo>
                    <a:pt x="356" y="753"/>
                  </a:lnTo>
                  <a:lnTo>
                    <a:pt x="356" y="714"/>
                  </a:lnTo>
                  <a:lnTo>
                    <a:pt x="355" y="692"/>
                  </a:lnTo>
                  <a:lnTo>
                    <a:pt x="355" y="665"/>
                  </a:lnTo>
                  <a:lnTo>
                    <a:pt x="355" y="638"/>
                  </a:lnTo>
                  <a:lnTo>
                    <a:pt x="353" y="612"/>
                  </a:lnTo>
                  <a:lnTo>
                    <a:pt x="355" y="608"/>
                  </a:lnTo>
                  <a:lnTo>
                    <a:pt x="355" y="607"/>
                  </a:lnTo>
                  <a:lnTo>
                    <a:pt x="356" y="593"/>
                  </a:lnTo>
                  <a:lnTo>
                    <a:pt x="348" y="595"/>
                  </a:lnTo>
                  <a:lnTo>
                    <a:pt x="310" y="589"/>
                  </a:lnTo>
                  <a:lnTo>
                    <a:pt x="303" y="578"/>
                  </a:lnTo>
                  <a:lnTo>
                    <a:pt x="272" y="547"/>
                  </a:lnTo>
                  <a:lnTo>
                    <a:pt x="270" y="511"/>
                  </a:lnTo>
                  <a:lnTo>
                    <a:pt x="242" y="494"/>
                  </a:lnTo>
                  <a:lnTo>
                    <a:pt x="230" y="481"/>
                  </a:lnTo>
                  <a:lnTo>
                    <a:pt x="217" y="463"/>
                  </a:lnTo>
                  <a:lnTo>
                    <a:pt x="202" y="450"/>
                  </a:lnTo>
                  <a:lnTo>
                    <a:pt x="216" y="415"/>
                  </a:lnTo>
                  <a:lnTo>
                    <a:pt x="232" y="394"/>
                  </a:lnTo>
                  <a:lnTo>
                    <a:pt x="270" y="373"/>
                  </a:lnTo>
                  <a:lnTo>
                    <a:pt x="269" y="337"/>
                  </a:lnTo>
                  <a:lnTo>
                    <a:pt x="252" y="316"/>
                  </a:lnTo>
                  <a:lnTo>
                    <a:pt x="233" y="307"/>
                  </a:lnTo>
                  <a:lnTo>
                    <a:pt x="223" y="317"/>
                  </a:lnTo>
                  <a:lnTo>
                    <a:pt x="194" y="317"/>
                  </a:lnTo>
                  <a:lnTo>
                    <a:pt x="139" y="269"/>
                  </a:lnTo>
                  <a:lnTo>
                    <a:pt x="118" y="258"/>
                  </a:lnTo>
                  <a:lnTo>
                    <a:pt x="81" y="172"/>
                  </a:lnTo>
                  <a:lnTo>
                    <a:pt x="65" y="168"/>
                  </a:lnTo>
                  <a:lnTo>
                    <a:pt x="64" y="167"/>
                  </a:lnTo>
                  <a:lnTo>
                    <a:pt x="44" y="148"/>
                  </a:lnTo>
                  <a:lnTo>
                    <a:pt x="28" y="51"/>
                  </a:lnTo>
                  <a:lnTo>
                    <a:pt x="17" y="66"/>
                  </a:lnTo>
                  <a:lnTo>
                    <a:pt x="6" y="66"/>
                  </a:lnTo>
                  <a:lnTo>
                    <a:pt x="0" y="43"/>
                  </a:lnTo>
                  <a:lnTo>
                    <a:pt x="1" y="42"/>
                  </a:lnTo>
                  <a:lnTo>
                    <a:pt x="6" y="42"/>
                  </a:lnTo>
                  <a:lnTo>
                    <a:pt x="81" y="43"/>
                  </a:lnTo>
                  <a:lnTo>
                    <a:pt x="117" y="44"/>
                  </a:lnTo>
                  <a:lnTo>
                    <a:pt x="154" y="44"/>
                  </a:lnTo>
                  <a:lnTo>
                    <a:pt x="168" y="44"/>
                  </a:lnTo>
                  <a:lnTo>
                    <a:pt x="228" y="44"/>
                  </a:lnTo>
                  <a:lnTo>
                    <a:pt x="254" y="44"/>
                  </a:lnTo>
                  <a:lnTo>
                    <a:pt x="303" y="44"/>
                  </a:lnTo>
                  <a:lnTo>
                    <a:pt x="337" y="44"/>
                  </a:lnTo>
                  <a:lnTo>
                    <a:pt x="376" y="44"/>
                  </a:lnTo>
                  <a:lnTo>
                    <a:pt x="385" y="44"/>
                  </a:lnTo>
                  <a:lnTo>
                    <a:pt x="451" y="42"/>
                  </a:lnTo>
                  <a:lnTo>
                    <a:pt x="456" y="42"/>
                  </a:lnTo>
                  <a:close/>
                </a:path>
              </a:pathLst>
            </a:custGeom>
            <a:solidFill>
              <a:schemeClr val="tx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71" name="Freeform 370"/>
            <p:cNvSpPr>
              <a:spLocks noChangeAspect="1"/>
            </p:cNvSpPr>
            <p:nvPr/>
          </p:nvSpPr>
          <p:spPr bwMode="auto">
            <a:xfrm>
              <a:off x="4997" y="5317"/>
              <a:ext cx="1501" cy="694"/>
            </a:xfrm>
            <a:custGeom>
              <a:avLst/>
              <a:gdLst>
                <a:gd name="T0" fmla="*/ 139 w 2701"/>
                <a:gd name="T1" fmla="*/ 8 h 1405"/>
                <a:gd name="T2" fmla="*/ 139 w 2701"/>
                <a:gd name="T3" fmla="*/ 6 h 1405"/>
                <a:gd name="T4" fmla="*/ 139 w 2701"/>
                <a:gd name="T5" fmla="*/ 3 h 1405"/>
                <a:gd name="T6" fmla="*/ 133 w 2701"/>
                <a:gd name="T7" fmla="*/ 2 h 1405"/>
                <a:gd name="T8" fmla="*/ 126 w 2701"/>
                <a:gd name="T9" fmla="*/ 2 h 1405"/>
                <a:gd name="T10" fmla="*/ 122 w 2701"/>
                <a:gd name="T11" fmla="*/ 2 h 1405"/>
                <a:gd name="T12" fmla="*/ 117 w 2701"/>
                <a:gd name="T13" fmla="*/ 2 h 1405"/>
                <a:gd name="T14" fmla="*/ 106 w 2701"/>
                <a:gd name="T15" fmla="*/ 2 h 1405"/>
                <a:gd name="T16" fmla="*/ 98 w 2701"/>
                <a:gd name="T17" fmla="*/ 2 h 1405"/>
                <a:gd name="T18" fmla="*/ 92 w 2701"/>
                <a:gd name="T19" fmla="*/ 2 h 1405"/>
                <a:gd name="T20" fmla="*/ 83 w 2701"/>
                <a:gd name="T21" fmla="*/ 2 h 1405"/>
                <a:gd name="T22" fmla="*/ 78 w 2701"/>
                <a:gd name="T23" fmla="*/ 2 h 1405"/>
                <a:gd name="T24" fmla="*/ 71 w 2701"/>
                <a:gd name="T25" fmla="*/ 2 h 1405"/>
                <a:gd name="T26" fmla="*/ 61 w 2701"/>
                <a:gd name="T27" fmla="*/ 2 h 1405"/>
                <a:gd name="T28" fmla="*/ 52 w 2701"/>
                <a:gd name="T29" fmla="*/ 1 h 1405"/>
                <a:gd name="T30" fmla="*/ 49 w 2701"/>
                <a:gd name="T31" fmla="*/ 1 h 1405"/>
                <a:gd name="T32" fmla="*/ 35 w 2701"/>
                <a:gd name="T33" fmla="*/ 1 h 1405"/>
                <a:gd name="T34" fmla="*/ 28 w 2701"/>
                <a:gd name="T35" fmla="*/ 1 h 1405"/>
                <a:gd name="T36" fmla="*/ 17 w 2701"/>
                <a:gd name="T37" fmla="*/ 0 h 1405"/>
                <a:gd name="T38" fmla="*/ 1 w 2701"/>
                <a:gd name="T39" fmla="*/ 0 h 1405"/>
                <a:gd name="T40" fmla="*/ 7 w 2701"/>
                <a:gd name="T41" fmla="*/ 6 h 1405"/>
                <a:gd name="T42" fmla="*/ 15 w 2701"/>
                <a:gd name="T43" fmla="*/ 6 h 1405"/>
                <a:gd name="T44" fmla="*/ 23 w 2701"/>
                <a:gd name="T45" fmla="*/ 6 h 1405"/>
                <a:gd name="T46" fmla="*/ 33 w 2701"/>
                <a:gd name="T47" fmla="*/ 7 h 1405"/>
                <a:gd name="T48" fmla="*/ 41 w 2701"/>
                <a:gd name="T49" fmla="*/ 7 h 1405"/>
                <a:gd name="T50" fmla="*/ 50 w 2701"/>
                <a:gd name="T51" fmla="*/ 7 h 1405"/>
                <a:gd name="T52" fmla="*/ 49 w 2701"/>
                <a:gd name="T53" fmla="*/ 14 h 1405"/>
                <a:gd name="T54" fmla="*/ 49 w 2701"/>
                <a:gd name="T55" fmla="*/ 18 h 1405"/>
                <a:gd name="T56" fmla="*/ 49 w 2701"/>
                <a:gd name="T57" fmla="*/ 21 h 1405"/>
                <a:gd name="T58" fmla="*/ 48 w 2701"/>
                <a:gd name="T59" fmla="*/ 24 h 1405"/>
                <a:gd name="T60" fmla="*/ 48 w 2701"/>
                <a:gd name="T61" fmla="*/ 30 h 1405"/>
                <a:gd name="T62" fmla="*/ 52 w 2701"/>
                <a:gd name="T63" fmla="*/ 32 h 1405"/>
                <a:gd name="T64" fmla="*/ 61 w 2701"/>
                <a:gd name="T65" fmla="*/ 32 h 1405"/>
                <a:gd name="T66" fmla="*/ 64 w 2701"/>
                <a:gd name="T67" fmla="*/ 34 h 1405"/>
                <a:gd name="T68" fmla="*/ 72 w 2701"/>
                <a:gd name="T69" fmla="*/ 35 h 1405"/>
                <a:gd name="T70" fmla="*/ 78 w 2701"/>
                <a:gd name="T71" fmla="*/ 36 h 1405"/>
                <a:gd name="T72" fmla="*/ 81 w 2701"/>
                <a:gd name="T73" fmla="*/ 37 h 1405"/>
                <a:gd name="T74" fmla="*/ 88 w 2701"/>
                <a:gd name="T75" fmla="*/ 38 h 1405"/>
                <a:gd name="T76" fmla="*/ 91 w 2701"/>
                <a:gd name="T77" fmla="*/ 38 h 1405"/>
                <a:gd name="T78" fmla="*/ 97 w 2701"/>
                <a:gd name="T79" fmla="*/ 40 h 1405"/>
                <a:gd name="T80" fmla="*/ 106 w 2701"/>
                <a:gd name="T81" fmla="*/ 39 h 1405"/>
                <a:gd name="T82" fmla="*/ 109 w 2701"/>
                <a:gd name="T83" fmla="*/ 40 h 1405"/>
                <a:gd name="T84" fmla="*/ 119 w 2701"/>
                <a:gd name="T85" fmla="*/ 39 h 1405"/>
                <a:gd name="T86" fmla="*/ 123 w 2701"/>
                <a:gd name="T87" fmla="*/ 38 h 1405"/>
                <a:gd name="T88" fmla="*/ 128 w 2701"/>
                <a:gd name="T89" fmla="*/ 39 h 1405"/>
                <a:gd name="T90" fmla="*/ 132 w 2701"/>
                <a:gd name="T91" fmla="*/ 38 h 1405"/>
                <a:gd name="T92" fmla="*/ 137 w 2701"/>
                <a:gd name="T93" fmla="*/ 40 h 1405"/>
                <a:gd name="T94" fmla="*/ 138 w 2701"/>
                <a:gd name="T95" fmla="*/ 40 h 1405"/>
                <a:gd name="T96" fmla="*/ 143 w 2701"/>
                <a:gd name="T97" fmla="*/ 41 h 1405"/>
                <a:gd name="T98" fmla="*/ 143 w 2701"/>
                <a:gd name="T99" fmla="*/ 38 h 1405"/>
                <a:gd name="T100" fmla="*/ 143 w 2701"/>
                <a:gd name="T101" fmla="*/ 32 h 1405"/>
                <a:gd name="T102" fmla="*/ 143 w 2701"/>
                <a:gd name="T103" fmla="*/ 29 h 1405"/>
                <a:gd name="T104" fmla="*/ 143 w 2701"/>
                <a:gd name="T105" fmla="*/ 22 h 1405"/>
                <a:gd name="T106" fmla="*/ 143 w 2701"/>
                <a:gd name="T107" fmla="*/ 21 h 1405"/>
                <a:gd name="T108" fmla="*/ 142 w 2701"/>
                <a:gd name="T109" fmla="*/ 18 h 1405"/>
                <a:gd name="T110" fmla="*/ 142 w 2701"/>
                <a:gd name="T111" fmla="*/ 16 h 1405"/>
                <a:gd name="T112" fmla="*/ 141 w 2701"/>
                <a:gd name="T113" fmla="*/ 12 h 140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1"/>
                <a:gd name="T172" fmla="*/ 0 h 1405"/>
                <a:gd name="T173" fmla="*/ 2701 w 2701"/>
                <a:gd name="T174" fmla="*/ 1405 h 140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1" h="1405">
                  <a:moveTo>
                    <a:pt x="2654" y="411"/>
                  </a:moveTo>
                  <a:lnTo>
                    <a:pt x="2645" y="354"/>
                  </a:lnTo>
                  <a:lnTo>
                    <a:pt x="2641" y="328"/>
                  </a:lnTo>
                  <a:lnTo>
                    <a:pt x="2635" y="280"/>
                  </a:lnTo>
                  <a:lnTo>
                    <a:pt x="2634" y="242"/>
                  </a:lnTo>
                  <a:lnTo>
                    <a:pt x="2634" y="223"/>
                  </a:lnTo>
                  <a:lnTo>
                    <a:pt x="2634" y="214"/>
                  </a:lnTo>
                  <a:lnTo>
                    <a:pt x="2634" y="210"/>
                  </a:lnTo>
                  <a:lnTo>
                    <a:pt x="2633" y="187"/>
                  </a:lnTo>
                  <a:lnTo>
                    <a:pt x="2633" y="176"/>
                  </a:lnTo>
                  <a:lnTo>
                    <a:pt x="2633" y="139"/>
                  </a:lnTo>
                  <a:lnTo>
                    <a:pt x="2631" y="101"/>
                  </a:lnTo>
                  <a:lnTo>
                    <a:pt x="2631" y="85"/>
                  </a:lnTo>
                  <a:lnTo>
                    <a:pt x="2629" y="85"/>
                  </a:lnTo>
                  <a:lnTo>
                    <a:pt x="2591" y="86"/>
                  </a:lnTo>
                  <a:lnTo>
                    <a:pt x="2510" y="86"/>
                  </a:lnTo>
                  <a:lnTo>
                    <a:pt x="2490" y="86"/>
                  </a:lnTo>
                  <a:lnTo>
                    <a:pt x="2434" y="88"/>
                  </a:lnTo>
                  <a:lnTo>
                    <a:pt x="2414" y="88"/>
                  </a:lnTo>
                  <a:lnTo>
                    <a:pt x="2385" y="88"/>
                  </a:lnTo>
                  <a:lnTo>
                    <a:pt x="2356" y="88"/>
                  </a:lnTo>
                  <a:lnTo>
                    <a:pt x="2350" y="88"/>
                  </a:lnTo>
                  <a:lnTo>
                    <a:pt x="2317" y="88"/>
                  </a:lnTo>
                  <a:lnTo>
                    <a:pt x="2303" y="89"/>
                  </a:lnTo>
                  <a:lnTo>
                    <a:pt x="2267" y="89"/>
                  </a:lnTo>
                  <a:lnTo>
                    <a:pt x="2239" y="89"/>
                  </a:lnTo>
                  <a:lnTo>
                    <a:pt x="2211" y="89"/>
                  </a:lnTo>
                  <a:lnTo>
                    <a:pt x="2200" y="89"/>
                  </a:lnTo>
                  <a:lnTo>
                    <a:pt x="2160" y="89"/>
                  </a:lnTo>
                  <a:lnTo>
                    <a:pt x="2062" y="88"/>
                  </a:lnTo>
                  <a:lnTo>
                    <a:pt x="2035" y="88"/>
                  </a:lnTo>
                  <a:lnTo>
                    <a:pt x="2005" y="88"/>
                  </a:lnTo>
                  <a:lnTo>
                    <a:pt x="1966" y="88"/>
                  </a:lnTo>
                  <a:lnTo>
                    <a:pt x="1927" y="88"/>
                  </a:lnTo>
                  <a:lnTo>
                    <a:pt x="1888" y="86"/>
                  </a:lnTo>
                  <a:lnTo>
                    <a:pt x="1842" y="86"/>
                  </a:lnTo>
                  <a:lnTo>
                    <a:pt x="1789" y="85"/>
                  </a:lnTo>
                  <a:lnTo>
                    <a:pt x="1770" y="85"/>
                  </a:lnTo>
                  <a:lnTo>
                    <a:pt x="1744" y="85"/>
                  </a:lnTo>
                  <a:lnTo>
                    <a:pt x="1731" y="85"/>
                  </a:lnTo>
                  <a:lnTo>
                    <a:pt x="1673" y="84"/>
                  </a:lnTo>
                  <a:lnTo>
                    <a:pt x="1638" y="82"/>
                  </a:lnTo>
                  <a:lnTo>
                    <a:pt x="1576" y="81"/>
                  </a:lnTo>
                  <a:lnTo>
                    <a:pt x="1561" y="81"/>
                  </a:lnTo>
                  <a:lnTo>
                    <a:pt x="1541" y="81"/>
                  </a:lnTo>
                  <a:lnTo>
                    <a:pt x="1537" y="81"/>
                  </a:lnTo>
                  <a:lnTo>
                    <a:pt x="1484" y="80"/>
                  </a:lnTo>
                  <a:lnTo>
                    <a:pt x="1467" y="79"/>
                  </a:lnTo>
                  <a:lnTo>
                    <a:pt x="1458" y="79"/>
                  </a:lnTo>
                  <a:lnTo>
                    <a:pt x="1419" y="77"/>
                  </a:lnTo>
                  <a:lnTo>
                    <a:pt x="1405" y="77"/>
                  </a:lnTo>
                  <a:lnTo>
                    <a:pt x="1341" y="75"/>
                  </a:lnTo>
                  <a:lnTo>
                    <a:pt x="1321" y="74"/>
                  </a:lnTo>
                  <a:lnTo>
                    <a:pt x="1264" y="72"/>
                  </a:lnTo>
                  <a:lnTo>
                    <a:pt x="1158" y="69"/>
                  </a:lnTo>
                  <a:lnTo>
                    <a:pt x="1147" y="67"/>
                  </a:lnTo>
                  <a:lnTo>
                    <a:pt x="1121" y="67"/>
                  </a:lnTo>
                  <a:lnTo>
                    <a:pt x="1107" y="66"/>
                  </a:lnTo>
                  <a:lnTo>
                    <a:pt x="1095" y="66"/>
                  </a:lnTo>
                  <a:lnTo>
                    <a:pt x="974" y="61"/>
                  </a:lnTo>
                  <a:lnTo>
                    <a:pt x="951" y="60"/>
                  </a:lnTo>
                  <a:lnTo>
                    <a:pt x="951" y="58"/>
                  </a:lnTo>
                  <a:lnTo>
                    <a:pt x="938" y="58"/>
                  </a:lnTo>
                  <a:lnTo>
                    <a:pt x="923" y="57"/>
                  </a:lnTo>
                  <a:lnTo>
                    <a:pt x="913" y="57"/>
                  </a:lnTo>
                  <a:lnTo>
                    <a:pt x="775" y="51"/>
                  </a:lnTo>
                  <a:lnTo>
                    <a:pt x="754" y="50"/>
                  </a:lnTo>
                  <a:lnTo>
                    <a:pt x="657" y="45"/>
                  </a:lnTo>
                  <a:lnTo>
                    <a:pt x="639" y="45"/>
                  </a:lnTo>
                  <a:lnTo>
                    <a:pt x="619" y="43"/>
                  </a:lnTo>
                  <a:lnTo>
                    <a:pt x="600" y="42"/>
                  </a:lnTo>
                  <a:lnTo>
                    <a:pt x="523" y="38"/>
                  </a:lnTo>
                  <a:lnTo>
                    <a:pt x="466" y="34"/>
                  </a:lnTo>
                  <a:lnTo>
                    <a:pt x="406" y="31"/>
                  </a:lnTo>
                  <a:lnTo>
                    <a:pt x="388" y="29"/>
                  </a:lnTo>
                  <a:lnTo>
                    <a:pt x="318" y="26"/>
                  </a:lnTo>
                  <a:lnTo>
                    <a:pt x="315" y="26"/>
                  </a:lnTo>
                  <a:lnTo>
                    <a:pt x="133" y="12"/>
                  </a:lnTo>
                  <a:lnTo>
                    <a:pt x="91" y="7"/>
                  </a:lnTo>
                  <a:lnTo>
                    <a:pt x="17" y="0"/>
                  </a:lnTo>
                  <a:lnTo>
                    <a:pt x="12" y="48"/>
                  </a:lnTo>
                  <a:lnTo>
                    <a:pt x="8" y="109"/>
                  </a:lnTo>
                  <a:lnTo>
                    <a:pt x="0" y="195"/>
                  </a:lnTo>
                  <a:lnTo>
                    <a:pt x="120" y="204"/>
                  </a:lnTo>
                  <a:lnTo>
                    <a:pt x="197" y="210"/>
                  </a:lnTo>
                  <a:lnTo>
                    <a:pt x="264" y="214"/>
                  </a:lnTo>
                  <a:lnTo>
                    <a:pt x="275" y="215"/>
                  </a:lnTo>
                  <a:lnTo>
                    <a:pt x="281" y="215"/>
                  </a:lnTo>
                  <a:lnTo>
                    <a:pt x="305" y="218"/>
                  </a:lnTo>
                  <a:lnTo>
                    <a:pt x="346" y="220"/>
                  </a:lnTo>
                  <a:lnTo>
                    <a:pt x="360" y="221"/>
                  </a:lnTo>
                  <a:lnTo>
                    <a:pt x="432" y="227"/>
                  </a:lnTo>
                  <a:lnTo>
                    <a:pt x="510" y="232"/>
                  </a:lnTo>
                  <a:lnTo>
                    <a:pt x="549" y="233"/>
                  </a:lnTo>
                  <a:lnTo>
                    <a:pt x="601" y="237"/>
                  </a:lnTo>
                  <a:lnTo>
                    <a:pt x="629" y="238"/>
                  </a:lnTo>
                  <a:lnTo>
                    <a:pt x="643" y="239"/>
                  </a:lnTo>
                  <a:lnTo>
                    <a:pt x="668" y="240"/>
                  </a:lnTo>
                  <a:lnTo>
                    <a:pt x="746" y="244"/>
                  </a:lnTo>
                  <a:lnTo>
                    <a:pt x="770" y="245"/>
                  </a:lnTo>
                  <a:lnTo>
                    <a:pt x="825" y="248"/>
                  </a:lnTo>
                  <a:lnTo>
                    <a:pt x="828" y="249"/>
                  </a:lnTo>
                  <a:lnTo>
                    <a:pt x="941" y="254"/>
                  </a:lnTo>
                  <a:lnTo>
                    <a:pt x="942" y="254"/>
                  </a:lnTo>
                  <a:lnTo>
                    <a:pt x="941" y="302"/>
                  </a:lnTo>
                  <a:lnTo>
                    <a:pt x="935" y="427"/>
                  </a:lnTo>
                  <a:lnTo>
                    <a:pt x="933" y="449"/>
                  </a:lnTo>
                  <a:lnTo>
                    <a:pt x="932" y="482"/>
                  </a:lnTo>
                  <a:lnTo>
                    <a:pt x="932" y="496"/>
                  </a:lnTo>
                  <a:lnTo>
                    <a:pt x="931" y="516"/>
                  </a:lnTo>
                  <a:lnTo>
                    <a:pt x="929" y="546"/>
                  </a:lnTo>
                  <a:lnTo>
                    <a:pt x="927" y="598"/>
                  </a:lnTo>
                  <a:lnTo>
                    <a:pt x="924" y="643"/>
                  </a:lnTo>
                  <a:lnTo>
                    <a:pt x="924" y="655"/>
                  </a:lnTo>
                  <a:lnTo>
                    <a:pt x="923" y="674"/>
                  </a:lnTo>
                  <a:lnTo>
                    <a:pt x="921" y="727"/>
                  </a:lnTo>
                  <a:lnTo>
                    <a:pt x="921" y="741"/>
                  </a:lnTo>
                  <a:lnTo>
                    <a:pt x="919" y="767"/>
                  </a:lnTo>
                  <a:lnTo>
                    <a:pt x="918" y="790"/>
                  </a:lnTo>
                  <a:lnTo>
                    <a:pt x="917" y="827"/>
                  </a:lnTo>
                  <a:lnTo>
                    <a:pt x="913" y="887"/>
                  </a:lnTo>
                  <a:lnTo>
                    <a:pt x="912" y="912"/>
                  </a:lnTo>
                  <a:lnTo>
                    <a:pt x="911" y="936"/>
                  </a:lnTo>
                  <a:lnTo>
                    <a:pt x="908" y="1011"/>
                  </a:lnTo>
                  <a:lnTo>
                    <a:pt x="919" y="1008"/>
                  </a:lnTo>
                  <a:lnTo>
                    <a:pt x="921" y="1007"/>
                  </a:lnTo>
                  <a:lnTo>
                    <a:pt x="957" y="1032"/>
                  </a:lnTo>
                  <a:lnTo>
                    <a:pt x="988" y="1070"/>
                  </a:lnTo>
                  <a:lnTo>
                    <a:pt x="1067" y="1078"/>
                  </a:lnTo>
                  <a:lnTo>
                    <a:pt x="1075" y="1083"/>
                  </a:lnTo>
                  <a:lnTo>
                    <a:pt x="1148" y="1098"/>
                  </a:lnTo>
                  <a:lnTo>
                    <a:pt x="1148" y="1099"/>
                  </a:lnTo>
                  <a:lnTo>
                    <a:pt x="1159" y="1110"/>
                  </a:lnTo>
                  <a:lnTo>
                    <a:pt x="1162" y="1154"/>
                  </a:lnTo>
                  <a:lnTo>
                    <a:pt x="1186" y="1166"/>
                  </a:lnTo>
                  <a:lnTo>
                    <a:pt x="1207" y="1164"/>
                  </a:lnTo>
                  <a:lnTo>
                    <a:pt x="1241" y="1169"/>
                  </a:lnTo>
                  <a:lnTo>
                    <a:pt x="1306" y="1198"/>
                  </a:lnTo>
                  <a:lnTo>
                    <a:pt x="1347" y="1185"/>
                  </a:lnTo>
                  <a:lnTo>
                    <a:pt x="1352" y="1188"/>
                  </a:lnTo>
                  <a:lnTo>
                    <a:pt x="1369" y="1198"/>
                  </a:lnTo>
                  <a:lnTo>
                    <a:pt x="1387" y="1217"/>
                  </a:lnTo>
                  <a:lnTo>
                    <a:pt x="1412" y="1221"/>
                  </a:lnTo>
                  <a:lnTo>
                    <a:pt x="1471" y="1201"/>
                  </a:lnTo>
                  <a:lnTo>
                    <a:pt x="1494" y="1206"/>
                  </a:lnTo>
                  <a:lnTo>
                    <a:pt x="1505" y="1198"/>
                  </a:lnTo>
                  <a:lnTo>
                    <a:pt x="1519" y="1197"/>
                  </a:lnTo>
                  <a:lnTo>
                    <a:pt x="1525" y="1251"/>
                  </a:lnTo>
                  <a:lnTo>
                    <a:pt x="1556" y="1252"/>
                  </a:lnTo>
                  <a:lnTo>
                    <a:pt x="1556" y="1295"/>
                  </a:lnTo>
                  <a:lnTo>
                    <a:pt x="1589" y="1312"/>
                  </a:lnTo>
                  <a:lnTo>
                    <a:pt x="1671" y="1266"/>
                  </a:lnTo>
                  <a:lnTo>
                    <a:pt x="1691" y="1295"/>
                  </a:lnTo>
                  <a:lnTo>
                    <a:pt x="1701" y="1290"/>
                  </a:lnTo>
                  <a:lnTo>
                    <a:pt x="1711" y="1288"/>
                  </a:lnTo>
                  <a:lnTo>
                    <a:pt x="1716" y="1288"/>
                  </a:lnTo>
                  <a:lnTo>
                    <a:pt x="1751" y="1327"/>
                  </a:lnTo>
                  <a:lnTo>
                    <a:pt x="1817" y="1305"/>
                  </a:lnTo>
                  <a:lnTo>
                    <a:pt x="1811" y="1351"/>
                  </a:lnTo>
                  <a:lnTo>
                    <a:pt x="1832" y="1367"/>
                  </a:lnTo>
                  <a:lnTo>
                    <a:pt x="1892" y="1278"/>
                  </a:lnTo>
                  <a:lnTo>
                    <a:pt x="1895" y="1275"/>
                  </a:lnTo>
                  <a:lnTo>
                    <a:pt x="1955" y="1327"/>
                  </a:lnTo>
                  <a:lnTo>
                    <a:pt x="2005" y="1299"/>
                  </a:lnTo>
                  <a:lnTo>
                    <a:pt x="2008" y="1300"/>
                  </a:lnTo>
                  <a:lnTo>
                    <a:pt x="2000" y="1309"/>
                  </a:lnTo>
                  <a:lnTo>
                    <a:pt x="2037" y="1347"/>
                  </a:lnTo>
                  <a:lnTo>
                    <a:pt x="2063" y="1347"/>
                  </a:lnTo>
                  <a:lnTo>
                    <a:pt x="2076" y="1366"/>
                  </a:lnTo>
                  <a:lnTo>
                    <a:pt x="2118" y="1352"/>
                  </a:lnTo>
                  <a:lnTo>
                    <a:pt x="2200" y="1309"/>
                  </a:lnTo>
                  <a:lnTo>
                    <a:pt x="2250" y="1322"/>
                  </a:lnTo>
                  <a:lnTo>
                    <a:pt x="2278" y="1308"/>
                  </a:lnTo>
                  <a:lnTo>
                    <a:pt x="2282" y="1300"/>
                  </a:lnTo>
                  <a:lnTo>
                    <a:pt x="2328" y="1291"/>
                  </a:lnTo>
                  <a:lnTo>
                    <a:pt x="2330" y="1283"/>
                  </a:lnTo>
                  <a:lnTo>
                    <a:pt x="2342" y="1285"/>
                  </a:lnTo>
                  <a:lnTo>
                    <a:pt x="2351" y="1300"/>
                  </a:lnTo>
                  <a:lnTo>
                    <a:pt x="2347" y="1303"/>
                  </a:lnTo>
                  <a:lnTo>
                    <a:pt x="2426" y="1305"/>
                  </a:lnTo>
                  <a:lnTo>
                    <a:pt x="2436" y="1307"/>
                  </a:lnTo>
                  <a:lnTo>
                    <a:pt x="2445" y="1284"/>
                  </a:lnTo>
                  <a:lnTo>
                    <a:pt x="2475" y="1283"/>
                  </a:lnTo>
                  <a:lnTo>
                    <a:pt x="2485" y="1283"/>
                  </a:lnTo>
                  <a:lnTo>
                    <a:pt x="2485" y="1294"/>
                  </a:lnTo>
                  <a:lnTo>
                    <a:pt x="2527" y="1310"/>
                  </a:lnTo>
                  <a:lnTo>
                    <a:pt x="2568" y="1355"/>
                  </a:lnTo>
                  <a:lnTo>
                    <a:pt x="2585" y="1361"/>
                  </a:lnTo>
                  <a:lnTo>
                    <a:pt x="2583" y="1347"/>
                  </a:lnTo>
                  <a:lnTo>
                    <a:pt x="2606" y="1355"/>
                  </a:lnTo>
                  <a:lnTo>
                    <a:pt x="2605" y="1369"/>
                  </a:lnTo>
                  <a:lnTo>
                    <a:pt x="2614" y="1366"/>
                  </a:lnTo>
                  <a:lnTo>
                    <a:pt x="2610" y="1372"/>
                  </a:lnTo>
                  <a:lnTo>
                    <a:pt x="2650" y="1380"/>
                  </a:lnTo>
                  <a:lnTo>
                    <a:pt x="2683" y="1405"/>
                  </a:lnTo>
                  <a:lnTo>
                    <a:pt x="2696" y="1396"/>
                  </a:lnTo>
                  <a:lnTo>
                    <a:pt x="2696" y="1297"/>
                  </a:lnTo>
                  <a:lnTo>
                    <a:pt x="2697" y="1288"/>
                  </a:lnTo>
                  <a:lnTo>
                    <a:pt x="2697" y="1278"/>
                  </a:lnTo>
                  <a:lnTo>
                    <a:pt x="2697" y="1271"/>
                  </a:lnTo>
                  <a:lnTo>
                    <a:pt x="2697" y="1206"/>
                  </a:lnTo>
                  <a:lnTo>
                    <a:pt x="2697" y="1180"/>
                  </a:lnTo>
                  <a:lnTo>
                    <a:pt x="2697" y="1156"/>
                  </a:lnTo>
                  <a:lnTo>
                    <a:pt x="2698" y="1074"/>
                  </a:lnTo>
                  <a:lnTo>
                    <a:pt x="2697" y="1056"/>
                  </a:lnTo>
                  <a:lnTo>
                    <a:pt x="2698" y="1003"/>
                  </a:lnTo>
                  <a:lnTo>
                    <a:pt x="2698" y="986"/>
                  </a:lnTo>
                  <a:lnTo>
                    <a:pt x="2698" y="969"/>
                  </a:lnTo>
                  <a:lnTo>
                    <a:pt x="2698" y="912"/>
                  </a:lnTo>
                  <a:lnTo>
                    <a:pt x="2700" y="909"/>
                  </a:lnTo>
                  <a:lnTo>
                    <a:pt x="2700" y="890"/>
                  </a:lnTo>
                  <a:lnTo>
                    <a:pt x="2701" y="766"/>
                  </a:lnTo>
                  <a:lnTo>
                    <a:pt x="2701" y="717"/>
                  </a:lnTo>
                  <a:lnTo>
                    <a:pt x="2701" y="713"/>
                  </a:lnTo>
                  <a:lnTo>
                    <a:pt x="2701" y="710"/>
                  </a:lnTo>
                  <a:lnTo>
                    <a:pt x="2701" y="709"/>
                  </a:lnTo>
                  <a:lnTo>
                    <a:pt x="2701" y="708"/>
                  </a:lnTo>
                  <a:lnTo>
                    <a:pt x="2695" y="669"/>
                  </a:lnTo>
                  <a:lnTo>
                    <a:pt x="2695" y="664"/>
                  </a:lnTo>
                  <a:lnTo>
                    <a:pt x="2687" y="614"/>
                  </a:lnTo>
                  <a:lnTo>
                    <a:pt x="2684" y="600"/>
                  </a:lnTo>
                  <a:lnTo>
                    <a:pt x="2682" y="588"/>
                  </a:lnTo>
                  <a:lnTo>
                    <a:pt x="2679" y="568"/>
                  </a:lnTo>
                  <a:lnTo>
                    <a:pt x="2677" y="551"/>
                  </a:lnTo>
                  <a:lnTo>
                    <a:pt x="2672" y="522"/>
                  </a:lnTo>
                  <a:lnTo>
                    <a:pt x="2658" y="434"/>
                  </a:lnTo>
                  <a:lnTo>
                    <a:pt x="2657" y="425"/>
                  </a:lnTo>
                  <a:lnTo>
                    <a:pt x="2654" y="411"/>
                  </a:lnTo>
                  <a:close/>
                </a:path>
              </a:pathLst>
            </a:custGeom>
            <a:solidFill>
              <a:schemeClr val="tx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72" name="Freeform 371"/>
            <p:cNvSpPr>
              <a:spLocks noChangeAspect="1"/>
            </p:cNvSpPr>
            <p:nvPr/>
          </p:nvSpPr>
          <p:spPr bwMode="auto">
            <a:xfrm>
              <a:off x="4240" y="5412"/>
              <a:ext cx="2440" cy="2114"/>
            </a:xfrm>
            <a:custGeom>
              <a:avLst/>
              <a:gdLst>
                <a:gd name="T0" fmla="*/ 17254 w 1234"/>
                <a:gd name="T1" fmla="*/ 24191 h 1069"/>
                <a:gd name="T2" fmla="*/ 15502 w 1234"/>
                <a:gd name="T3" fmla="*/ 21447 h 1069"/>
                <a:gd name="T4" fmla="*/ 14658 w 1234"/>
                <a:gd name="T5" fmla="*/ 20663 h 1069"/>
                <a:gd name="T6" fmla="*/ 12718 w 1234"/>
                <a:gd name="T7" fmla="*/ 20023 h 1069"/>
                <a:gd name="T8" fmla="*/ 10397 w 1234"/>
                <a:gd name="T9" fmla="*/ 20479 h 1069"/>
                <a:gd name="T10" fmla="*/ 7397 w 1234"/>
                <a:gd name="T11" fmla="*/ 21383 h 1069"/>
                <a:gd name="T12" fmla="*/ 4896 w 1234"/>
                <a:gd name="T13" fmla="*/ 18838 h 1069"/>
                <a:gd name="T14" fmla="*/ 2596 w 1234"/>
                <a:gd name="T15" fmla="*/ 15314 h 1069"/>
                <a:gd name="T16" fmla="*/ 364 w 1234"/>
                <a:gd name="T17" fmla="*/ 13093 h 1069"/>
                <a:gd name="T18" fmla="*/ 781 w 1234"/>
                <a:gd name="T19" fmla="*/ 12437 h 1069"/>
                <a:gd name="T20" fmla="*/ 4925 w 1234"/>
                <a:gd name="T21" fmla="*/ 12815 h 1069"/>
                <a:gd name="T22" fmla="*/ 8226 w 1234"/>
                <a:gd name="T23" fmla="*/ 13125 h 1069"/>
                <a:gd name="T24" fmla="*/ 9997 w 1234"/>
                <a:gd name="T25" fmla="*/ 13250 h 1069"/>
                <a:gd name="T26" fmla="*/ 10337 w 1234"/>
                <a:gd name="T27" fmla="*/ 11408 h 1069"/>
                <a:gd name="T28" fmla="*/ 10606 w 1234"/>
                <a:gd name="T29" fmla="*/ 8822 h 1069"/>
                <a:gd name="T30" fmla="*/ 10761 w 1234"/>
                <a:gd name="T31" fmla="*/ 7356 h 1069"/>
                <a:gd name="T32" fmla="*/ 10978 w 1234"/>
                <a:gd name="T33" fmla="*/ 5136 h 1069"/>
                <a:gd name="T34" fmla="*/ 11101 w 1234"/>
                <a:gd name="T35" fmla="*/ 3868 h 1069"/>
                <a:gd name="T36" fmla="*/ 11249 w 1234"/>
                <a:gd name="T37" fmla="*/ 2205 h 1069"/>
                <a:gd name="T38" fmla="*/ 13202 w 1234"/>
                <a:gd name="T39" fmla="*/ 125 h 1069"/>
                <a:gd name="T40" fmla="*/ 14595 w 1234"/>
                <a:gd name="T41" fmla="*/ 216 h 1069"/>
                <a:gd name="T42" fmla="*/ 17015 w 1234"/>
                <a:gd name="T43" fmla="*/ 340 h 1069"/>
                <a:gd name="T44" fmla="*/ 19554 w 1234"/>
                <a:gd name="T45" fmla="*/ 457 h 1069"/>
                <a:gd name="T46" fmla="*/ 19459 w 1234"/>
                <a:gd name="T47" fmla="*/ 2296 h 1069"/>
                <a:gd name="T48" fmla="*/ 19395 w 1234"/>
                <a:gd name="T49" fmla="*/ 3625 h 1069"/>
                <a:gd name="T50" fmla="*/ 19318 w 1234"/>
                <a:gd name="T51" fmla="*/ 5229 h 1069"/>
                <a:gd name="T52" fmla="*/ 19674 w 1234"/>
                <a:gd name="T53" fmla="*/ 6352 h 1069"/>
                <a:gd name="T54" fmla="*/ 21398 w 1234"/>
                <a:gd name="T55" fmla="*/ 6929 h 1069"/>
                <a:gd name="T56" fmla="*/ 23004 w 1234"/>
                <a:gd name="T57" fmla="*/ 7493 h 1069"/>
                <a:gd name="T58" fmla="*/ 24244 w 1234"/>
                <a:gd name="T59" fmla="*/ 7649 h 1069"/>
                <a:gd name="T60" fmla="*/ 25054 w 1234"/>
                <a:gd name="T61" fmla="*/ 8474 h 1069"/>
                <a:gd name="T62" fmla="*/ 26447 w 1234"/>
                <a:gd name="T63" fmla="*/ 8561 h 1069"/>
                <a:gd name="T64" fmla="*/ 28171 w 1234"/>
                <a:gd name="T65" fmla="*/ 8561 h 1069"/>
                <a:gd name="T66" fmla="*/ 29199 w 1234"/>
                <a:gd name="T67" fmla="*/ 8853 h 1069"/>
                <a:gd name="T68" fmla="*/ 31332 w 1234"/>
                <a:gd name="T69" fmla="*/ 8290 h 1069"/>
                <a:gd name="T70" fmla="*/ 32252 w 1234"/>
                <a:gd name="T71" fmla="*/ 8416 h 1069"/>
                <a:gd name="T72" fmla="*/ 33365 w 1234"/>
                <a:gd name="T73" fmla="*/ 8764 h 1069"/>
                <a:gd name="T74" fmla="*/ 33737 w 1234"/>
                <a:gd name="T75" fmla="*/ 8917 h 1069"/>
                <a:gd name="T76" fmla="*/ 35692 w 1234"/>
                <a:gd name="T77" fmla="*/ 9342 h 1069"/>
                <a:gd name="T78" fmla="*/ 35754 w 1234"/>
                <a:gd name="T79" fmla="*/ 10918 h 1069"/>
                <a:gd name="T80" fmla="*/ 35785 w 1234"/>
                <a:gd name="T81" fmla="*/ 12065 h 1069"/>
                <a:gd name="T82" fmla="*/ 35817 w 1234"/>
                <a:gd name="T83" fmla="*/ 13950 h 1069"/>
                <a:gd name="T84" fmla="*/ 36301 w 1234"/>
                <a:gd name="T85" fmla="*/ 14391 h 1069"/>
                <a:gd name="T86" fmla="*/ 37304 w 1234"/>
                <a:gd name="T87" fmla="*/ 16335 h 1069"/>
                <a:gd name="T88" fmla="*/ 36776 w 1234"/>
                <a:gd name="T89" fmla="*/ 18694 h 1069"/>
                <a:gd name="T90" fmla="*/ 36776 w 1234"/>
                <a:gd name="T91" fmla="*/ 19866 h 1069"/>
                <a:gd name="T92" fmla="*/ 36001 w 1234"/>
                <a:gd name="T93" fmla="*/ 20871 h 1069"/>
                <a:gd name="T94" fmla="*/ 34672 w 1234"/>
                <a:gd name="T95" fmla="*/ 21322 h 1069"/>
                <a:gd name="T96" fmla="*/ 33581 w 1234"/>
                <a:gd name="T97" fmla="*/ 20919 h 1069"/>
                <a:gd name="T98" fmla="*/ 33189 w 1234"/>
                <a:gd name="T99" fmla="*/ 21168 h 1069"/>
                <a:gd name="T100" fmla="*/ 32849 w 1234"/>
                <a:gd name="T101" fmla="*/ 22682 h 1069"/>
                <a:gd name="T102" fmla="*/ 29108 w 1234"/>
                <a:gd name="T103" fmla="*/ 24810 h 1069"/>
                <a:gd name="T104" fmla="*/ 27148 w 1234"/>
                <a:gd name="T105" fmla="*/ 26424 h 1069"/>
                <a:gd name="T106" fmla="*/ 26324 w 1234"/>
                <a:gd name="T107" fmla="*/ 30132 h 1069"/>
                <a:gd name="T108" fmla="*/ 24554 w 1234"/>
                <a:gd name="T109" fmla="*/ 31684 h 1069"/>
                <a:gd name="T110" fmla="*/ 21800 w 1234"/>
                <a:gd name="T111" fmla="*/ 30941 h 1069"/>
                <a:gd name="T112" fmla="*/ 19799 w 1234"/>
                <a:gd name="T113" fmla="*/ 27972 h 10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34"/>
                <a:gd name="T172" fmla="*/ 0 h 1069"/>
                <a:gd name="T173" fmla="*/ 1234 w 1234"/>
                <a:gd name="T174" fmla="*/ 1069 h 106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34" h="1069">
                  <a:moveTo>
                    <a:pt x="625" y="877"/>
                  </a:moveTo>
                  <a:lnTo>
                    <a:pt x="616" y="865"/>
                  </a:lnTo>
                  <a:lnTo>
                    <a:pt x="604" y="849"/>
                  </a:lnTo>
                  <a:lnTo>
                    <a:pt x="584" y="829"/>
                  </a:lnTo>
                  <a:lnTo>
                    <a:pt x="579" y="824"/>
                  </a:lnTo>
                  <a:lnTo>
                    <a:pt x="571" y="800"/>
                  </a:lnTo>
                  <a:lnTo>
                    <a:pt x="574" y="798"/>
                  </a:lnTo>
                  <a:lnTo>
                    <a:pt x="549" y="758"/>
                  </a:lnTo>
                  <a:lnTo>
                    <a:pt x="544" y="739"/>
                  </a:lnTo>
                  <a:lnTo>
                    <a:pt x="534" y="730"/>
                  </a:lnTo>
                  <a:lnTo>
                    <a:pt x="533" y="723"/>
                  </a:lnTo>
                  <a:lnTo>
                    <a:pt x="513" y="709"/>
                  </a:lnTo>
                  <a:lnTo>
                    <a:pt x="509" y="700"/>
                  </a:lnTo>
                  <a:lnTo>
                    <a:pt x="501" y="698"/>
                  </a:lnTo>
                  <a:lnTo>
                    <a:pt x="498" y="694"/>
                  </a:lnTo>
                  <a:lnTo>
                    <a:pt x="490" y="693"/>
                  </a:lnTo>
                  <a:lnTo>
                    <a:pt x="489" y="683"/>
                  </a:lnTo>
                  <a:lnTo>
                    <a:pt x="485" y="683"/>
                  </a:lnTo>
                  <a:lnTo>
                    <a:pt x="474" y="669"/>
                  </a:lnTo>
                  <a:lnTo>
                    <a:pt x="464" y="668"/>
                  </a:lnTo>
                  <a:lnTo>
                    <a:pt x="464" y="666"/>
                  </a:lnTo>
                  <a:lnTo>
                    <a:pt x="443" y="665"/>
                  </a:lnTo>
                  <a:lnTo>
                    <a:pt x="421" y="660"/>
                  </a:lnTo>
                  <a:lnTo>
                    <a:pt x="421" y="662"/>
                  </a:lnTo>
                  <a:lnTo>
                    <a:pt x="416" y="661"/>
                  </a:lnTo>
                  <a:lnTo>
                    <a:pt x="415" y="663"/>
                  </a:lnTo>
                  <a:lnTo>
                    <a:pt x="389" y="652"/>
                  </a:lnTo>
                  <a:lnTo>
                    <a:pt x="367" y="663"/>
                  </a:lnTo>
                  <a:lnTo>
                    <a:pt x="361" y="663"/>
                  </a:lnTo>
                  <a:lnTo>
                    <a:pt x="344" y="677"/>
                  </a:lnTo>
                  <a:lnTo>
                    <a:pt x="329" y="710"/>
                  </a:lnTo>
                  <a:lnTo>
                    <a:pt x="307" y="727"/>
                  </a:lnTo>
                  <a:lnTo>
                    <a:pt x="301" y="736"/>
                  </a:lnTo>
                  <a:lnTo>
                    <a:pt x="279" y="729"/>
                  </a:lnTo>
                  <a:lnTo>
                    <a:pt x="266" y="717"/>
                  </a:lnTo>
                  <a:lnTo>
                    <a:pt x="245" y="707"/>
                  </a:lnTo>
                  <a:lnTo>
                    <a:pt x="241" y="702"/>
                  </a:lnTo>
                  <a:lnTo>
                    <a:pt x="222" y="696"/>
                  </a:lnTo>
                  <a:lnTo>
                    <a:pt x="210" y="689"/>
                  </a:lnTo>
                  <a:lnTo>
                    <a:pt x="199" y="675"/>
                  </a:lnTo>
                  <a:lnTo>
                    <a:pt x="176" y="660"/>
                  </a:lnTo>
                  <a:lnTo>
                    <a:pt x="162" y="623"/>
                  </a:lnTo>
                  <a:lnTo>
                    <a:pt x="162" y="597"/>
                  </a:lnTo>
                  <a:lnTo>
                    <a:pt x="149" y="569"/>
                  </a:lnTo>
                  <a:lnTo>
                    <a:pt x="141" y="558"/>
                  </a:lnTo>
                  <a:lnTo>
                    <a:pt x="140" y="553"/>
                  </a:lnTo>
                  <a:lnTo>
                    <a:pt x="106" y="533"/>
                  </a:lnTo>
                  <a:lnTo>
                    <a:pt x="86" y="506"/>
                  </a:lnTo>
                  <a:lnTo>
                    <a:pt x="74" y="498"/>
                  </a:lnTo>
                  <a:lnTo>
                    <a:pt x="54" y="474"/>
                  </a:lnTo>
                  <a:lnTo>
                    <a:pt x="42" y="469"/>
                  </a:lnTo>
                  <a:lnTo>
                    <a:pt x="34" y="461"/>
                  </a:lnTo>
                  <a:lnTo>
                    <a:pt x="19" y="435"/>
                  </a:lnTo>
                  <a:lnTo>
                    <a:pt x="12" y="433"/>
                  </a:lnTo>
                  <a:lnTo>
                    <a:pt x="9" y="431"/>
                  </a:lnTo>
                  <a:lnTo>
                    <a:pt x="0" y="418"/>
                  </a:lnTo>
                  <a:lnTo>
                    <a:pt x="3" y="416"/>
                  </a:lnTo>
                  <a:lnTo>
                    <a:pt x="1" y="410"/>
                  </a:lnTo>
                  <a:lnTo>
                    <a:pt x="4" y="408"/>
                  </a:lnTo>
                  <a:lnTo>
                    <a:pt x="26" y="411"/>
                  </a:lnTo>
                  <a:lnTo>
                    <a:pt x="38" y="412"/>
                  </a:lnTo>
                  <a:lnTo>
                    <a:pt x="50" y="413"/>
                  </a:lnTo>
                  <a:lnTo>
                    <a:pt x="62" y="414"/>
                  </a:lnTo>
                  <a:lnTo>
                    <a:pt x="120" y="420"/>
                  </a:lnTo>
                  <a:lnTo>
                    <a:pt x="146" y="423"/>
                  </a:lnTo>
                  <a:lnTo>
                    <a:pt x="163" y="424"/>
                  </a:lnTo>
                  <a:lnTo>
                    <a:pt x="169" y="425"/>
                  </a:lnTo>
                  <a:lnTo>
                    <a:pt x="215" y="429"/>
                  </a:lnTo>
                  <a:lnTo>
                    <a:pt x="224" y="430"/>
                  </a:lnTo>
                  <a:lnTo>
                    <a:pt x="246" y="431"/>
                  </a:lnTo>
                  <a:lnTo>
                    <a:pt x="251" y="432"/>
                  </a:lnTo>
                  <a:lnTo>
                    <a:pt x="272" y="434"/>
                  </a:lnTo>
                  <a:lnTo>
                    <a:pt x="273" y="434"/>
                  </a:lnTo>
                  <a:lnTo>
                    <a:pt x="275" y="434"/>
                  </a:lnTo>
                  <a:lnTo>
                    <a:pt x="284" y="435"/>
                  </a:lnTo>
                  <a:lnTo>
                    <a:pt x="308" y="437"/>
                  </a:lnTo>
                  <a:lnTo>
                    <a:pt x="312" y="437"/>
                  </a:lnTo>
                  <a:lnTo>
                    <a:pt x="331" y="438"/>
                  </a:lnTo>
                  <a:lnTo>
                    <a:pt x="337" y="438"/>
                  </a:lnTo>
                  <a:lnTo>
                    <a:pt x="337" y="430"/>
                  </a:lnTo>
                  <a:lnTo>
                    <a:pt x="339" y="414"/>
                  </a:lnTo>
                  <a:lnTo>
                    <a:pt x="341" y="392"/>
                  </a:lnTo>
                  <a:lnTo>
                    <a:pt x="341" y="387"/>
                  </a:lnTo>
                  <a:lnTo>
                    <a:pt x="342" y="377"/>
                  </a:lnTo>
                  <a:lnTo>
                    <a:pt x="344" y="359"/>
                  </a:lnTo>
                  <a:lnTo>
                    <a:pt x="345" y="345"/>
                  </a:lnTo>
                  <a:lnTo>
                    <a:pt x="347" y="328"/>
                  </a:lnTo>
                  <a:lnTo>
                    <a:pt x="349" y="304"/>
                  </a:lnTo>
                  <a:lnTo>
                    <a:pt x="350" y="303"/>
                  </a:lnTo>
                  <a:lnTo>
                    <a:pt x="351" y="292"/>
                  </a:lnTo>
                  <a:lnTo>
                    <a:pt x="351" y="289"/>
                  </a:lnTo>
                  <a:lnTo>
                    <a:pt x="352" y="285"/>
                  </a:lnTo>
                  <a:lnTo>
                    <a:pt x="352" y="275"/>
                  </a:lnTo>
                  <a:lnTo>
                    <a:pt x="353" y="272"/>
                  </a:lnTo>
                  <a:lnTo>
                    <a:pt x="354" y="260"/>
                  </a:lnTo>
                  <a:lnTo>
                    <a:pt x="356" y="243"/>
                  </a:lnTo>
                  <a:lnTo>
                    <a:pt x="359" y="219"/>
                  </a:lnTo>
                  <a:lnTo>
                    <a:pt x="359" y="214"/>
                  </a:lnTo>
                  <a:lnTo>
                    <a:pt x="359" y="213"/>
                  </a:lnTo>
                  <a:lnTo>
                    <a:pt x="360" y="202"/>
                  </a:lnTo>
                  <a:lnTo>
                    <a:pt x="361" y="195"/>
                  </a:lnTo>
                  <a:lnTo>
                    <a:pt x="363" y="170"/>
                  </a:lnTo>
                  <a:lnTo>
                    <a:pt x="364" y="159"/>
                  </a:lnTo>
                  <a:lnTo>
                    <a:pt x="364" y="158"/>
                  </a:lnTo>
                  <a:lnTo>
                    <a:pt x="365" y="150"/>
                  </a:lnTo>
                  <a:lnTo>
                    <a:pt x="365" y="146"/>
                  </a:lnTo>
                  <a:lnTo>
                    <a:pt x="367" y="134"/>
                  </a:lnTo>
                  <a:lnTo>
                    <a:pt x="367" y="128"/>
                  </a:lnTo>
                  <a:lnTo>
                    <a:pt x="368" y="119"/>
                  </a:lnTo>
                  <a:lnTo>
                    <a:pt x="368" y="114"/>
                  </a:lnTo>
                  <a:lnTo>
                    <a:pt x="371" y="85"/>
                  </a:lnTo>
                  <a:lnTo>
                    <a:pt x="372" y="74"/>
                  </a:lnTo>
                  <a:lnTo>
                    <a:pt x="372" y="73"/>
                  </a:lnTo>
                  <a:lnTo>
                    <a:pt x="372" y="71"/>
                  </a:lnTo>
                  <a:lnTo>
                    <a:pt x="375" y="43"/>
                  </a:lnTo>
                  <a:lnTo>
                    <a:pt x="379" y="0"/>
                  </a:lnTo>
                  <a:lnTo>
                    <a:pt x="382" y="0"/>
                  </a:lnTo>
                  <a:lnTo>
                    <a:pt x="416" y="3"/>
                  </a:lnTo>
                  <a:lnTo>
                    <a:pt x="437" y="4"/>
                  </a:lnTo>
                  <a:lnTo>
                    <a:pt x="456" y="5"/>
                  </a:lnTo>
                  <a:lnTo>
                    <a:pt x="459" y="5"/>
                  </a:lnTo>
                  <a:lnTo>
                    <a:pt x="461" y="5"/>
                  </a:lnTo>
                  <a:lnTo>
                    <a:pt x="468" y="6"/>
                  </a:lnTo>
                  <a:lnTo>
                    <a:pt x="479" y="7"/>
                  </a:lnTo>
                  <a:lnTo>
                    <a:pt x="483" y="7"/>
                  </a:lnTo>
                  <a:lnTo>
                    <a:pt x="504" y="8"/>
                  </a:lnTo>
                  <a:lnTo>
                    <a:pt x="525" y="10"/>
                  </a:lnTo>
                  <a:lnTo>
                    <a:pt x="536" y="10"/>
                  </a:lnTo>
                  <a:lnTo>
                    <a:pt x="551" y="11"/>
                  </a:lnTo>
                  <a:lnTo>
                    <a:pt x="559" y="11"/>
                  </a:lnTo>
                  <a:lnTo>
                    <a:pt x="563" y="11"/>
                  </a:lnTo>
                  <a:lnTo>
                    <a:pt x="570" y="12"/>
                  </a:lnTo>
                  <a:lnTo>
                    <a:pt x="592" y="13"/>
                  </a:lnTo>
                  <a:lnTo>
                    <a:pt x="599" y="13"/>
                  </a:lnTo>
                  <a:lnTo>
                    <a:pt x="614" y="14"/>
                  </a:lnTo>
                  <a:lnTo>
                    <a:pt x="615" y="14"/>
                  </a:lnTo>
                  <a:lnTo>
                    <a:pt x="647" y="15"/>
                  </a:lnTo>
                  <a:lnTo>
                    <a:pt x="647" y="27"/>
                  </a:lnTo>
                  <a:lnTo>
                    <a:pt x="645" y="58"/>
                  </a:lnTo>
                  <a:lnTo>
                    <a:pt x="644" y="64"/>
                  </a:lnTo>
                  <a:lnTo>
                    <a:pt x="644" y="72"/>
                  </a:lnTo>
                  <a:lnTo>
                    <a:pt x="644" y="76"/>
                  </a:lnTo>
                  <a:lnTo>
                    <a:pt x="644" y="81"/>
                  </a:lnTo>
                  <a:lnTo>
                    <a:pt x="643" y="88"/>
                  </a:lnTo>
                  <a:lnTo>
                    <a:pt x="643" y="101"/>
                  </a:lnTo>
                  <a:lnTo>
                    <a:pt x="642" y="112"/>
                  </a:lnTo>
                  <a:lnTo>
                    <a:pt x="642" y="115"/>
                  </a:lnTo>
                  <a:lnTo>
                    <a:pt x="642" y="120"/>
                  </a:lnTo>
                  <a:lnTo>
                    <a:pt x="641" y="133"/>
                  </a:lnTo>
                  <a:lnTo>
                    <a:pt x="641" y="137"/>
                  </a:lnTo>
                  <a:lnTo>
                    <a:pt x="640" y="143"/>
                  </a:lnTo>
                  <a:lnTo>
                    <a:pt x="640" y="149"/>
                  </a:lnTo>
                  <a:lnTo>
                    <a:pt x="640" y="158"/>
                  </a:lnTo>
                  <a:lnTo>
                    <a:pt x="639" y="173"/>
                  </a:lnTo>
                  <a:lnTo>
                    <a:pt x="639" y="180"/>
                  </a:lnTo>
                  <a:lnTo>
                    <a:pt x="638" y="186"/>
                  </a:lnTo>
                  <a:lnTo>
                    <a:pt x="637" y="204"/>
                  </a:lnTo>
                  <a:lnTo>
                    <a:pt x="640" y="204"/>
                  </a:lnTo>
                  <a:lnTo>
                    <a:pt x="641" y="203"/>
                  </a:lnTo>
                  <a:lnTo>
                    <a:pt x="651" y="210"/>
                  </a:lnTo>
                  <a:lnTo>
                    <a:pt x="660" y="219"/>
                  </a:lnTo>
                  <a:lnTo>
                    <a:pt x="682" y="221"/>
                  </a:lnTo>
                  <a:lnTo>
                    <a:pt x="684" y="222"/>
                  </a:lnTo>
                  <a:lnTo>
                    <a:pt x="705" y="226"/>
                  </a:lnTo>
                  <a:lnTo>
                    <a:pt x="708" y="229"/>
                  </a:lnTo>
                  <a:lnTo>
                    <a:pt x="709" y="240"/>
                  </a:lnTo>
                  <a:lnTo>
                    <a:pt x="716" y="243"/>
                  </a:lnTo>
                  <a:lnTo>
                    <a:pt x="721" y="243"/>
                  </a:lnTo>
                  <a:lnTo>
                    <a:pt x="731" y="244"/>
                  </a:lnTo>
                  <a:lnTo>
                    <a:pt x="749" y="251"/>
                  </a:lnTo>
                  <a:lnTo>
                    <a:pt x="761" y="248"/>
                  </a:lnTo>
                  <a:lnTo>
                    <a:pt x="762" y="249"/>
                  </a:lnTo>
                  <a:lnTo>
                    <a:pt x="767" y="251"/>
                  </a:lnTo>
                  <a:lnTo>
                    <a:pt x="772" y="256"/>
                  </a:lnTo>
                  <a:lnTo>
                    <a:pt x="779" y="257"/>
                  </a:lnTo>
                  <a:lnTo>
                    <a:pt x="796" y="252"/>
                  </a:lnTo>
                  <a:lnTo>
                    <a:pt x="802" y="253"/>
                  </a:lnTo>
                  <a:lnTo>
                    <a:pt x="805" y="251"/>
                  </a:lnTo>
                  <a:lnTo>
                    <a:pt x="809" y="251"/>
                  </a:lnTo>
                  <a:lnTo>
                    <a:pt x="811" y="264"/>
                  </a:lnTo>
                  <a:lnTo>
                    <a:pt x="820" y="265"/>
                  </a:lnTo>
                  <a:lnTo>
                    <a:pt x="820" y="275"/>
                  </a:lnTo>
                  <a:lnTo>
                    <a:pt x="829" y="280"/>
                  </a:lnTo>
                  <a:lnTo>
                    <a:pt x="852" y="268"/>
                  </a:lnTo>
                  <a:lnTo>
                    <a:pt x="858" y="275"/>
                  </a:lnTo>
                  <a:lnTo>
                    <a:pt x="860" y="274"/>
                  </a:lnTo>
                  <a:lnTo>
                    <a:pt x="863" y="274"/>
                  </a:lnTo>
                  <a:lnTo>
                    <a:pt x="865" y="274"/>
                  </a:lnTo>
                  <a:lnTo>
                    <a:pt x="875" y="283"/>
                  </a:lnTo>
                  <a:lnTo>
                    <a:pt x="893" y="278"/>
                  </a:lnTo>
                  <a:lnTo>
                    <a:pt x="891" y="289"/>
                  </a:lnTo>
                  <a:lnTo>
                    <a:pt x="897" y="293"/>
                  </a:lnTo>
                  <a:lnTo>
                    <a:pt x="914" y="271"/>
                  </a:lnTo>
                  <a:lnTo>
                    <a:pt x="915" y="270"/>
                  </a:lnTo>
                  <a:lnTo>
                    <a:pt x="932" y="283"/>
                  </a:lnTo>
                  <a:lnTo>
                    <a:pt x="946" y="276"/>
                  </a:lnTo>
                  <a:lnTo>
                    <a:pt x="947" y="277"/>
                  </a:lnTo>
                  <a:lnTo>
                    <a:pt x="945" y="279"/>
                  </a:lnTo>
                  <a:lnTo>
                    <a:pt x="955" y="288"/>
                  </a:lnTo>
                  <a:lnTo>
                    <a:pt x="962" y="288"/>
                  </a:lnTo>
                  <a:lnTo>
                    <a:pt x="966" y="293"/>
                  </a:lnTo>
                  <a:lnTo>
                    <a:pt x="978" y="290"/>
                  </a:lnTo>
                  <a:lnTo>
                    <a:pt x="1001" y="279"/>
                  </a:lnTo>
                  <a:lnTo>
                    <a:pt x="1015" y="282"/>
                  </a:lnTo>
                  <a:lnTo>
                    <a:pt x="1023" y="279"/>
                  </a:lnTo>
                  <a:lnTo>
                    <a:pt x="1024" y="277"/>
                  </a:lnTo>
                  <a:lnTo>
                    <a:pt x="1037" y="274"/>
                  </a:lnTo>
                  <a:lnTo>
                    <a:pt x="1037" y="272"/>
                  </a:lnTo>
                  <a:lnTo>
                    <a:pt x="1041" y="273"/>
                  </a:lnTo>
                  <a:lnTo>
                    <a:pt x="1043" y="277"/>
                  </a:lnTo>
                  <a:lnTo>
                    <a:pt x="1042" y="277"/>
                  </a:lnTo>
                  <a:lnTo>
                    <a:pt x="1064" y="278"/>
                  </a:lnTo>
                  <a:lnTo>
                    <a:pt x="1067" y="278"/>
                  </a:lnTo>
                  <a:lnTo>
                    <a:pt x="1070" y="273"/>
                  </a:lnTo>
                  <a:lnTo>
                    <a:pt x="1078" y="272"/>
                  </a:lnTo>
                  <a:lnTo>
                    <a:pt x="1081" y="272"/>
                  </a:lnTo>
                  <a:lnTo>
                    <a:pt x="1081" y="275"/>
                  </a:lnTo>
                  <a:lnTo>
                    <a:pt x="1093" y="279"/>
                  </a:lnTo>
                  <a:lnTo>
                    <a:pt x="1104" y="290"/>
                  </a:lnTo>
                  <a:lnTo>
                    <a:pt x="1109" y="292"/>
                  </a:lnTo>
                  <a:lnTo>
                    <a:pt x="1109" y="288"/>
                  </a:lnTo>
                  <a:lnTo>
                    <a:pt x="1115" y="290"/>
                  </a:lnTo>
                  <a:lnTo>
                    <a:pt x="1115" y="294"/>
                  </a:lnTo>
                  <a:lnTo>
                    <a:pt x="1117" y="293"/>
                  </a:lnTo>
                  <a:lnTo>
                    <a:pt x="1116" y="295"/>
                  </a:lnTo>
                  <a:lnTo>
                    <a:pt x="1127" y="297"/>
                  </a:lnTo>
                  <a:lnTo>
                    <a:pt x="1137" y="303"/>
                  </a:lnTo>
                  <a:lnTo>
                    <a:pt x="1140" y="301"/>
                  </a:lnTo>
                  <a:lnTo>
                    <a:pt x="1150" y="310"/>
                  </a:lnTo>
                  <a:lnTo>
                    <a:pt x="1162" y="305"/>
                  </a:lnTo>
                  <a:lnTo>
                    <a:pt x="1181" y="309"/>
                  </a:lnTo>
                  <a:lnTo>
                    <a:pt x="1181" y="311"/>
                  </a:lnTo>
                  <a:lnTo>
                    <a:pt x="1181" y="326"/>
                  </a:lnTo>
                  <a:lnTo>
                    <a:pt x="1182" y="336"/>
                  </a:lnTo>
                  <a:lnTo>
                    <a:pt x="1182" y="338"/>
                  </a:lnTo>
                  <a:lnTo>
                    <a:pt x="1182" y="350"/>
                  </a:lnTo>
                  <a:lnTo>
                    <a:pt x="1183" y="361"/>
                  </a:lnTo>
                  <a:lnTo>
                    <a:pt x="1183" y="363"/>
                  </a:lnTo>
                  <a:lnTo>
                    <a:pt x="1183" y="374"/>
                  </a:lnTo>
                  <a:lnTo>
                    <a:pt x="1183" y="387"/>
                  </a:lnTo>
                  <a:lnTo>
                    <a:pt x="1183" y="389"/>
                  </a:lnTo>
                  <a:lnTo>
                    <a:pt x="1183" y="393"/>
                  </a:lnTo>
                  <a:lnTo>
                    <a:pt x="1184" y="399"/>
                  </a:lnTo>
                  <a:lnTo>
                    <a:pt x="1184" y="412"/>
                  </a:lnTo>
                  <a:lnTo>
                    <a:pt x="1184" y="422"/>
                  </a:lnTo>
                  <a:lnTo>
                    <a:pt x="1184" y="424"/>
                  </a:lnTo>
                  <a:lnTo>
                    <a:pt x="1184" y="436"/>
                  </a:lnTo>
                  <a:lnTo>
                    <a:pt x="1185" y="441"/>
                  </a:lnTo>
                  <a:lnTo>
                    <a:pt x="1185" y="461"/>
                  </a:lnTo>
                  <a:lnTo>
                    <a:pt x="1188" y="461"/>
                  </a:lnTo>
                  <a:lnTo>
                    <a:pt x="1188" y="463"/>
                  </a:lnTo>
                  <a:lnTo>
                    <a:pt x="1189" y="464"/>
                  </a:lnTo>
                  <a:lnTo>
                    <a:pt x="1201" y="476"/>
                  </a:lnTo>
                  <a:lnTo>
                    <a:pt x="1205" y="485"/>
                  </a:lnTo>
                  <a:lnTo>
                    <a:pt x="1206" y="501"/>
                  </a:lnTo>
                  <a:lnTo>
                    <a:pt x="1217" y="509"/>
                  </a:lnTo>
                  <a:lnTo>
                    <a:pt x="1214" y="511"/>
                  </a:lnTo>
                  <a:lnTo>
                    <a:pt x="1229" y="541"/>
                  </a:lnTo>
                  <a:lnTo>
                    <a:pt x="1234" y="540"/>
                  </a:lnTo>
                  <a:lnTo>
                    <a:pt x="1232" y="558"/>
                  </a:lnTo>
                  <a:lnTo>
                    <a:pt x="1234" y="571"/>
                  </a:lnTo>
                  <a:lnTo>
                    <a:pt x="1229" y="583"/>
                  </a:lnTo>
                  <a:lnTo>
                    <a:pt x="1221" y="607"/>
                  </a:lnTo>
                  <a:lnTo>
                    <a:pt x="1218" y="617"/>
                  </a:lnTo>
                  <a:lnTo>
                    <a:pt x="1217" y="618"/>
                  </a:lnTo>
                  <a:lnTo>
                    <a:pt x="1217" y="625"/>
                  </a:lnTo>
                  <a:lnTo>
                    <a:pt x="1222" y="633"/>
                  </a:lnTo>
                  <a:lnTo>
                    <a:pt x="1223" y="644"/>
                  </a:lnTo>
                  <a:lnTo>
                    <a:pt x="1221" y="652"/>
                  </a:lnTo>
                  <a:lnTo>
                    <a:pt x="1219" y="654"/>
                  </a:lnTo>
                  <a:lnTo>
                    <a:pt x="1217" y="657"/>
                  </a:lnTo>
                  <a:lnTo>
                    <a:pt x="1208" y="671"/>
                  </a:lnTo>
                  <a:lnTo>
                    <a:pt x="1205" y="673"/>
                  </a:lnTo>
                  <a:lnTo>
                    <a:pt x="1207" y="683"/>
                  </a:lnTo>
                  <a:lnTo>
                    <a:pt x="1212" y="692"/>
                  </a:lnTo>
                  <a:lnTo>
                    <a:pt x="1206" y="689"/>
                  </a:lnTo>
                  <a:lnTo>
                    <a:pt x="1191" y="690"/>
                  </a:lnTo>
                  <a:lnTo>
                    <a:pt x="1161" y="701"/>
                  </a:lnTo>
                  <a:lnTo>
                    <a:pt x="1159" y="702"/>
                  </a:lnTo>
                  <a:lnTo>
                    <a:pt x="1125" y="722"/>
                  </a:lnTo>
                  <a:lnTo>
                    <a:pt x="1119" y="720"/>
                  </a:lnTo>
                  <a:lnTo>
                    <a:pt x="1138" y="708"/>
                  </a:lnTo>
                  <a:lnTo>
                    <a:pt x="1147" y="705"/>
                  </a:lnTo>
                  <a:lnTo>
                    <a:pt x="1147" y="703"/>
                  </a:lnTo>
                  <a:lnTo>
                    <a:pt x="1135" y="703"/>
                  </a:lnTo>
                  <a:lnTo>
                    <a:pt x="1123" y="706"/>
                  </a:lnTo>
                  <a:lnTo>
                    <a:pt x="1122" y="681"/>
                  </a:lnTo>
                  <a:lnTo>
                    <a:pt x="1115" y="683"/>
                  </a:lnTo>
                  <a:lnTo>
                    <a:pt x="1111" y="692"/>
                  </a:lnTo>
                  <a:lnTo>
                    <a:pt x="1104" y="691"/>
                  </a:lnTo>
                  <a:lnTo>
                    <a:pt x="1102" y="690"/>
                  </a:lnTo>
                  <a:lnTo>
                    <a:pt x="1101" y="690"/>
                  </a:lnTo>
                  <a:lnTo>
                    <a:pt x="1100" y="691"/>
                  </a:lnTo>
                  <a:lnTo>
                    <a:pt x="1097" y="696"/>
                  </a:lnTo>
                  <a:lnTo>
                    <a:pt x="1098" y="700"/>
                  </a:lnTo>
                  <a:lnTo>
                    <a:pt x="1096" y="703"/>
                  </a:lnTo>
                  <a:lnTo>
                    <a:pt x="1098" y="706"/>
                  </a:lnTo>
                  <a:lnTo>
                    <a:pt x="1107" y="709"/>
                  </a:lnTo>
                  <a:lnTo>
                    <a:pt x="1111" y="719"/>
                  </a:lnTo>
                  <a:lnTo>
                    <a:pt x="1125" y="725"/>
                  </a:lnTo>
                  <a:lnTo>
                    <a:pt x="1087" y="750"/>
                  </a:lnTo>
                  <a:lnTo>
                    <a:pt x="1061" y="771"/>
                  </a:lnTo>
                  <a:lnTo>
                    <a:pt x="1050" y="775"/>
                  </a:lnTo>
                  <a:lnTo>
                    <a:pt x="1049" y="776"/>
                  </a:lnTo>
                  <a:lnTo>
                    <a:pt x="1010" y="796"/>
                  </a:lnTo>
                  <a:lnTo>
                    <a:pt x="976" y="811"/>
                  </a:lnTo>
                  <a:lnTo>
                    <a:pt x="963" y="820"/>
                  </a:lnTo>
                  <a:lnTo>
                    <a:pt x="951" y="828"/>
                  </a:lnTo>
                  <a:lnTo>
                    <a:pt x="939" y="835"/>
                  </a:lnTo>
                  <a:lnTo>
                    <a:pt x="916" y="851"/>
                  </a:lnTo>
                  <a:lnTo>
                    <a:pt x="898" y="871"/>
                  </a:lnTo>
                  <a:lnTo>
                    <a:pt x="898" y="873"/>
                  </a:lnTo>
                  <a:lnTo>
                    <a:pt x="898" y="874"/>
                  </a:lnTo>
                  <a:lnTo>
                    <a:pt x="888" y="884"/>
                  </a:lnTo>
                  <a:lnTo>
                    <a:pt x="879" y="899"/>
                  </a:lnTo>
                  <a:lnTo>
                    <a:pt x="866" y="929"/>
                  </a:lnTo>
                  <a:lnTo>
                    <a:pt x="865" y="931"/>
                  </a:lnTo>
                  <a:lnTo>
                    <a:pt x="862" y="956"/>
                  </a:lnTo>
                  <a:lnTo>
                    <a:pt x="871" y="996"/>
                  </a:lnTo>
                  <a:lnTo>
                    <a:pt x="877" y="1015"/>
                  </a:lnTo>
                  <a:lnTo>
                    <a:pt x="884" y="1056"/>
                  </a:lnTo>
                  <a:lnTo>
                    <a:pt x="862" y="1069"/>
                  </a:lnTo>
                  <a:lnTo>
                    <a:pt x="848" y="1066"/>
                  </a:lnTo>
                  <a:lnTo>
                    <a:pt x="836" y="1056"/>
                  </a:lnTo>
                  <a:lnTo>
                    <a:pt x="812" y="1048"/>
                  </a:lnTo>
                  <a:lnTo>
                    <a:pt x="772" y="1047"/>
                  </a:lnTo>
                  <a:lnTo>
                    <a:pt x="769" y="1042"/>
                  </a:lnTo>
                  <a:lnTo>
                    <a:pt x="765" y="1042"/>
                  </a:lnTo>
                  <a:lnTo>
                    <a:pt x="739" y="1028"/>
                  </a:lnTo>
                  <a:lnTo>
                    <a:pt x="729" y="1028"/>
                  </a:lnTo>
                  <a:lnTo>
                    <a:pt x="721" y="1023"/>
                  </a:lnTo>
                  <a:lnTo>
                    <a:pt x="722" y="1020"/>
                  </a:lnTo>
                  <a:lnTo>
                    <a:pt x="697" y="1013"/>
                  </a:lnTo>
                  <a:lnTo>
                    <a:pt x="681" y="995"/>
                  </a:lnTo>
                  <a:lnTo>
                    <a:pt x="672" y="968"/>
                  </a:lnTo>
                  <a:lnTo>
                    <a:pt x="659" y="951"/>
                  </a:lnTo>
                  <a:lnTo>
                    <a:pt x="655" y="925"/>
                  </a:lnTo>
                  <a:lnTo>
                    <a:pt x="651" y="901"/>
                  </a:lnTo>
                  <a:lnTo>
                    <a:pt x="640" y="887"/>
                  </a:lnTo>
                  <a:lnTo>
                    <a:pt x="628" y="880"/>
                  </a:lnTo>
                  <a:lnTo>
                    <a:pt x="682" y="934"/>
                  </a:lnTo>
                </a:path>
              </a:pathLst>
            </a:custGeom>
            <a:solidFill>
              <a:schemeClr val="tx2">
                <a:lumMod val="20000"/>
                <a:lumOff val="80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73" name="Freeform 372"/>
            <p:cNvSpPr>
              <a:spLocks noChangeAspect="1"/>
            </p:cNvSpPr>
            <p:nvPr/>
          </p:nvSpPr>
          <p:spPr bwMode="auto">
            <a:xfrm>
              <a:off x="1601" y="3749"/>
              <a:ext cx="1371" cy="2110"/>
            </a:xfrm>
            <a:custGeom>
              <a:avLst/>
              <a:gdLst>
                <a:gd name="T0" fmla="*/ 127 w 2464"/>
                <a:gd name="T1" fmla="*/ 104 h 4267"/>
                <a:gd name="T2" fmla="*/ 131 w 2464"/>
                <a:gd name="T3" fmla="*/ 110 h 4267"/>
                <a:gd name="T4" fmla="*/ 125 w 2464"/>
                <a:gd name="T5" fmla="*/ 111 h 4267"/>
                <a:gd name="T6" fmla="*/ 122 w 2464"/>
                <a:gd name="T7" fmla="*/ 115 h 4267"/>
                <a:gd name="T8" fmla="*/ 116 w 2464"/>
                <a:gd name="T9" fmla="*/ 122 h 4267"/>
                <a:gd name="T10" fmla="*/ 118 w 2464"/>
                <a:gd name="T11" fmla="*/ 126 h 4267"/>
                <a:gd name="T12" fmla="*/ 90 w 2464"/>
                <a:gd name="T13" fmla="*/ 124 h 4267"/>
                <a:gd name="T14" fmla="*/ 71 w 2464"/>
                <a:gd name="T15" fmla="*/ 120 h 4267"/>
                <a:gd name="T16" fmla="*/ 68 w 2464"/>
                <a:gd name="T17" fmla="*/ 112 h 4267"/>
                <a:gd name="T18" fmla="*/ 61 w 2464"/>
                <a:gd name="T19" fmla="*/ 107 h 4267"/>
                <a:gd name="T20" fmla="*/ 57 w 2464"/>
                <a:gd name="T21" fmla="*/ 104 h 4267"/>
                <a:gd name="T22" fmla="*/ 49 w 2464"/>
                <a:gd name="T23" fmla="*/ 101 h 4267"/>
                <a:gd name="T24" fmla="*/ 42 w 2464"/>
                <a:gd name="T25" fmla="*/ 96 h 4267"/>
                <a:gd name="T26" fmla="*/ 34 w 2464"/>
                <a:gd name="T27" fmla="*/ 94 h 4267"/>
                <a:gd name="T28" fmla="*/ 26 w 2464"/>
                <a:gd name="T29" fmla="*/ 88 h 4267"/>
                <a:gd name="T30" fmla="*/ 26 w 2464"/>
                <a:gd name="T31" fmla="*/ 85 h 4267"/>
                <a:gd name="T32" fmla="*/ 25 w 2464"/>
                <a:gd name="T33" fmla="*/ 81 h 4267"/>
                <a:gd name="T34" fmla="*/ 19 w 2464"/>
                <a:gd name="T35" fmla="*/ 77 h 4267"/>
                <a:gd name="T36" fmla="*/ 18 w 2464"/>
                <a:gd name="T37" fmla="*/ 73 h 4267"/>
                <a:gd name="T38" fmla="*/ 14 w 2464"/>
                <a:gd name="T39" fmla="*/ 66 h 4267"/>
                <a:gd name="T40" fmla="*/ 17 w 2464"/>
                <a:gd name="T41" fmla="*/ 65 h 4267"/>
                <a:gd name="T42" fmla="*/ 15 w 2464"/>
                <a:gd name="T43" fmla="*/ 61 h 4267"/>
                <a:gd name="T44" fmla="*/ 12 w 2464"/>
                <a:gd name="T45" fmla="*/ 58 h 4267"/>
                <a:gd name="T46" fmla="*/ 12 w 2464"/>
                <a:gd name="T47" fmla="*/ 54 h 4267"/>
                <a:gd name="T48" fmla="*/ 13 w 2464"/>
                <a:gd name="T49" fmla="*/ 51 h 4267"/>
                <a:gd name="T50" fmla="*/ 13 w 2464"/>
                <a:gd name="T51" fmla="*/ 50 h 4267"/>
                <a:gd name="T52" fmla="*/ 9 w 2464"/>
                <a:gd name="T53" fmla="*/ 47 h 4267"/>
                <a:gd name="T54" fmla="*/ 8 w 2464"/>
                <a:gd name="T55" fmla="*/ 45 h 4267"/>
                <a:gd name="T56" fmla="*/ 8 w 2464"/>
                <a:gd name="T57" fmla="*/ 44 h 4267"/>
                <a:gd name="T58" fmla="*/ 6 w 2464"/>
                <a:gd name="T59" fmla="*/ 41 h 4267"/>
                <a:gd name="T60" fmla="*/ 3 w 2464"/>
                <a:gd name="T61" fmla="*/ 30 h 4267"/>
                <a:gd name="T62" fmla="*/ 4 w 2464"/>
                <a:gd name="T63" fmla="*/ 22 h 4267"/>
                <a:gd name="T64" fmla="*/ 1 w 2464"/>
                <a:gd name="T65" fmla="*/ 17 h 4267"/>
                <a:gd name="T66" fmla="*/ 9 w 2464"/>
                <a:gd name="T67" fmla="*/ 11 h 4267"/>
                <a:gd name="T68" fmla="*/ 9 w 2464"/>
                <a:gd name="T69" fmla="*/ 9 h 4267"/>
                <a:gd name="T70" fmla="*/ 13 w 2464"/>
                <a:gd name="T71" fmla="*/ 6 h 4267"/>
                <a:gd name="T72" fmla="*/ 14 w 2464"/>
                <a:gd name="T73" fmla="*/ 0 h 4267"/>
                <a:gd name="T74" fmla="*/ 20 w 2464"/>
                <a:gd name="T75" fmla="*/ 1 h 4267"/>
                <a:gd name="T76" fmla="*/ 24 w 2464"/>
                <a:gd name="T77" fmla="*/ 1 h 4267"/>
                <a:gd name="T78" fmla="*/ 28 w 2464"/>
                <a:gd name="T79" fmla="*/ 2 h 4267"/>
                <a:gd name="T80" fmla="*/ 42 w 2464"/>
                <a:gd name="T81" fmla="*/ 5 h 4267"/>
                <a:gd name="T82" fmla="*/ 55 w 2464"/>
                <a:gd name="T83" fmla="*/ 7 h 4267"/>
                <a:gd name="T84" fmla="*/ 63 w 2464"/>
                <a:gd name="T85" fmla="*/ 8 h 4267"/>
                <a:gd name="T86" fmla="*/ 76 w 2464"/>
                <a:gd name="T87" fmla="*/ 11 h 4267"/>
                <a:gd name="T88" fmla="*/ 72 w 2464"/>
                <a:gd name="T89" fmla="*/ 20 h 4267"/>
                <a:gd name="T90" fmla="*/ 63 w 2464"/>
                <a:gd name="T91" fmla="*/ 36 h 4267"/>
                <a:gd name="T92" fmla="*/ 62 w 2464"/>
                <a:gd name="T93" fmla="*/ 39 h 4267"/>
                <a:gd name="T94" fmla="*/ 61 w 2464"/>
                <a:gd name="T95" fmla="*/ 41 h 4267"/>
                <a:gd name="T96" fmla="*/ 60 w 2464"/>
                <a:gd name="T97" fmla="*/ 43 h 4267"/>
                <a:gd name="T98" fmla="*/ 60 w 2464"/>
                <a:gd name="T99" fmla="*/ 45 h 4267"/>
                <a:gd name="T100" fmla="*/ 64 w 2464"/>
                <a:gd name="T101" fmla="*/ 47 h 4267"/>
                <a:gd name="T102" fmla="*/ 67 w 2464"/>
                <a:gd name="T103" fmla="*/ 50 h 4267"/>
                <a:gd name="T104" fmla="*/ 70 w 2464"/>
                <a:gd name="T105" fmla="*/ 52 h 4267"/>
                <a:gd name="T106" fmla="*/ 78 w 2464"/>
                <a:gd name="T107" fmla="*/ 60 h 4267"/>
                <a:gd name="T108" fmla="*/ 86 w 2464"/>
                <a:gd name="T109" fmla="*/ 66 h 4267"/>
                <a:gd name="T110" fmla="*/ 94 w 2464"/>
                <a:gd name="T111" fmla="*/ 73 h 4267"/>
                <a:gd name="T112" fmla="*/ 110 w 2464"/>
                <a:gd name="T113" fmla="*/ 87 h 4267"/>
                <a:gd name="T114" fmla="*/ 114 w 2464"/>
                <a:gd name="T115" fmla="*/ 90 h 4267"/>
                <a:gd name="T116" fmla="*/ 126 w 2464"/>
                <a:gd name="T117" fmla="*/ 100 h 426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464"/>
                <a:gd name="T178" fmla="*/ 0 h 4267"/>
                <a:gd name="T179" fmla="*/ 2464 w 2464"/>
                <a:gd name="T180" fmla="*/ 4267 h 426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464" h="4267">
                  <a:moveTo>
                    <a:pt x="2365" y="3399"/>
                  </a:moveTo>
                  <a:lnTo>
                    <a:pt x="2356" y="3454"/>
                  </a:lnTo>
                  <a:lnTo>
                    <a:pt x="2384" y="3512"/>
                  </a:lnTo>
                  <a:lnTo>
                    <a:pt x="2402" y="3608"/>
                  </a:lnTo>
                  <a:lnTo>
                    <a:pt x="2400" y="3628"/>
                  </a:lnTo>
                  <a:lnTo>
                    <a:pt x="2464" y="3700"/>
                  </a:lnTo>
                  <a:lnTo>
                    <a:pt x="2450" y="3718"/>
                  </a:lnTo>
                  <a:lnTo>
                    <a:pt x="2416" y="3742"/>
                  </a:lnTo>
                  <a:lnTo>
                    <a:pt x="2351" y="3764"/>
                  </a:lnTo>
                  <a:lnTo>
                    <a:pt x="2337" y="3796"/>
                  </a:lnTo>
                  <a:lnTo>
                    <a:pt x="2320" y="3806"/>
                  </a:lnTo>
                  <a:lnTo>
                    <a:pt x="2299" y="3907"/>
                  </a:lnTo>
                  <a:lnTo>
                    <a:pt x="2237" y="3999"/>
                  </a:lnTo>
                  <a:lnTo>
                    <a:pt x="2207" y="4016"/>
                  </a:lnTo>
                  <a:lnTo>
                    <a:pt x="2183" y="4122"/>
                  </a:lnTo>
                  <a:lnTo>
                    <a:pt x="2214" y="4159"/>
                  </a:lnTo>
                  <a:lnTo>
                    <a:pt x="2242" y="4171"/>
                  </a:lnTo>
                  <a:lnTo>
                    <a:pt x="2208" y="4267"/>
                  </a:lnTo>
                  <a:lnTo>
                    <a:pt x="2147" y="4266"/>
                  </a:lnTo>
                  <a:lnTo>
                    <a:pt x="2137" y="4265"/>
                  </a:lnTo>
                  <a:lnTo>
                    <a:pt x="1690" y="4203"/>
                  </a:lnTo>
                  <a:lnTo>
                    <a:pt x="1353" y="4156"/>
                  </a:lnTo>
                  <a:lnTo>
                    <a:pt x="1357" y="4121"/>
                  </a:lnTo>
                  <a:lnTo>
                    <a:pt x="1333" y="4063"/>
                  </a:lnTo>
                  <a:lnTo>
                    <a:pt x="1343" y="3915"/>
                  </a:lnTo>
                  <a:lnTo>
                    <a:pt x="1308" y="3824"/>
                  </a:lnTo>
                  <a:lnTo>
                    <a:pt x="1284" y="3793"/>
                  </a:lnTo>
                  <a:lnTo>
                    <a:pt x="1214" y="3695"/>
                  </a:lnTo>
                  <a:lnTo>
                    <a:pt x="1180" y="3660"/>
                  </a:lnTo>
                  <a:lnTo>
                    <a:pt x="1150" y="3618"/>
                  </a:lnTo>
                  <a:lnTo>
                    <a:pt x="1101" y="3618"/>
                  </a:lnTo>
                  <a:lnTo>
                    <a:pt x="1070" y="3596"/>
                  </a:lnTo>
                  <a:lnTo>
                    <a:pt x="1073" y="3533"/>
                  </a:lnTo>
                  <a:lnTo>
                    <a:pt x="1058" y="3485"/>
                  </a:lnTo>
                  <a:lnTo>
                    <a:pt x="1021" y="3462"/>
                  </a:lnTo>
                  <a:lnTo>
                    <a:pt x="921" y="3433"/>
                  </a:lnTo>
                  <a:lnTo>
                    <a:pt x="860" y="3384"/>
                  </a:lnTo>
                  <a:lnTo>
                    <a:pt x="841" y="3329"/>
                  </a:lnTo>
                  <a:lnTo>
                    <a:pt x="789" y="3264"/>
                  </a:lnTo>
                  <a:lnTo>
                    <a:pt x="747" y="3234"/>
                  </a:lnTo>
                  <a:lnTo>
                    <a:pt x="668" y="3216"/>
                  </a:lnTo>
                  <a:lnTo>
                    <a:pt x="635" y="3186"/>
                  </a:lnTo>
                  <a:lnTo>
                    <a:pt x="517" y="3153"/>
                  </a:lnTo>
                  <a:lnTo>
                    <a:pt x="451" y="3095"/>
                  </a:lnTo>
                  <a:lnTo>
                    <a:pt x="483" y="2974"/>
                  </a:lnTo>
                  <a:lnTo>
                    <a:pt x="488" y="2934"/>
                  </a:lnTo>
                  <a:lnTo>
                    <a:pt x="510" y="2879"/>
                  </a:lnTo>
                  <a:lnTo>
                    <a:pt x="477" y="2857"/>
                  </a:lnTo>
                  <a:lnTo>
                    <a:pt x="443" y="2809"/>
                  </a:lnTo>
                  <a:lnTo>
                    <a:pt x="467" y="2765"/>
                  </a:lnTo>
                  <a:lnTo>
                    <a:pt x="464" y="2740"/>
                  </a:lnTo>
                  <a:lnTo>
                    <a:pt x="424" y="2702"/>
                  </a:lnTo>
                  <a:lnTo>
                    <a:pt x="404" y="2645"/>
                  </a:lnTo>
                  <a:lnTo>
                    <a:pt x="368" y="2603"/>
                  </a:lnTo>
                  <a:lnTo>
                    <a:pt x="366" y="2564"/>
                  </a:lnTo>
                  <a:lnTo>
                    <a:pt x="342" y="2525"/>
                  </a:lnTo>
                  <a:lnTo>
                    <a:pt x="342" y="2475"/>
                  </a:lnTo>
                  <a:lnTo>
                    <a:pt x="290" y="2372"/>
                  </a:lnTo>
                  <a:lnTo>
                    <a:pt x="267" y="2350"/>
                  </a:lnTo>
                  <a:lnTo>
                    <a:pt x="262" y="2212"/>
                  </a:lnTo>
                  <a:lnTo>
                    <a:pt x="284" y="2197"/>
                  </a:lnTo>
                  <a:lnTo>
                    <a:pt x="297" y="2214"/>
                  </a:lnTo>
                  <a:lnTo>
                    <a:pt x="319" y="2198"/>
                  </a:lnTo>
                  <a:lnTo>
                    <a:pt x="345" y="2128"/>
                  </a:lnTo>
                  <a:lnTo>
                    <a:pt x="333" y="2080"/>
                  </a:lnTo>
                  <a:lnTo>
                    <a:pt x="285" y="2069"/>
                  </a:lnTo>
                  <a:lnTo>
                    <a:pt x="249" y="2035"/>
                  </a:lnTo>
                  <a:lnTo>
                    <a:pt x="230" y="1988"/>
                  </a:lnTo>
                  <a:lnTo>
                    <a:pt x="220" y="1976"/>
                  </a:lnTo>
                  <a:lnTo>
                    <a:pt x="209" y="1924"/>
                  </a:lnTo>
                  <a:lnTo>
                    <a:pt x="227" y="1878"/>
                  </a:lnTo>
                  <a:lnTo>
                    <a:pt x="222" y="1825"/>
                  </a:lnTo>
                  <a:lnTo>
                    <a:pt x="214" y="1823"/>
                  </a:lnTo>
                  <a:lnTo>
                    <a:pt x="237" y="1746"/>
                  </a:lnTo>
                  <a:lnTo>
                    <a:pt x="241" y="1717"/>
                  </a:lnTo>
                  <a:lnTo>
                    <a:pt x="251" y="1717"/>
                  </a:lnTo>
                  <a:lnTo>
                    <a:pt x="257" y="1704"/>
                  </a:lnTo>
                  <a:lnTo>
                    <a:pt x="242" y="1703"/>
                  </a:lnTo>
                  <a:lnTo>
                    <a:pt x="218" y="1662"/>
                  </a:lnTo>
                  <a:lnTo>
                    <a:pt x="190" y="1638"/>
                  </a:lnTo>
                  <a:lnTo>
                    <a:pt x="168" y="1595"/>
                  </a:lnTo>
                  <a:lnTo>
                    <a:pt x="150" y="1586"/>
                  </a:lnTo>
                  <a:lnTo>
                    <a:pt x="135" y="1598"/>
                  </a:lnTo>
                  <a:lnTo>
                    <a:pt x="154" y="1547"/>
                  </a:lnTo>
                  <a:lnTo>
                    <a:pt x="155" y="1502"/>
                  </a:lnTo>
                  <a:lnTo>
                    <a:pt x="165" y="1501"/>
                  </a:lnTo>
                  <a:lnTo>
                    <a:pt x="159" y="1482"/>
                  </a:lnTo>
                  <a:lnTo>
                    <a:pt x="144" y="1475"/>
                  </a:lnTo>
                  <a:lnTo>
                    <a:pt x="140" y="1418"/>
                  </a:lnTo>
                  <a:lnTo>
                    <a:pt x="113" y="1378"/>
                  </a:lnTo>
                  <a:lnTo>
                    <a:pt x="60" y="1255"/>
                  </a:lnTo>
                  <a:lnTo>
                    <a:pt x="38" y="1204"/>
                  </a:lnTo>
                  <a:lnTo>
                    <a:pt x="52" y="1004"/>
                  </a:lnTo>
                  <a:lnTo>
                    <a:pt x="93" y="916"/>
                  </a:lnTo>
                  <a:lnTo>
                    <a:pt x="93" y="864"/>
                  </a:lnTo>
                  <a:lnTo>
                    <a:pt x="72" y="754"/>
                  </a:lnTo>
                  <a:lnTo>
                    <a:pt x="57" y="703"/>
                  </a:lnTo>
                  <a:lnTo>
                    <a:pt x="0" y="621"/>
                  </a:lnTo>
                  <a:lnTo>
                    <a:pt x="21" y="583"/>
                  </a:lnTo>
                  <a:lnTo>
                    <a:pt x="30" y="535"/>
                  </a:lnTo>
                  <a:lnTo>
                    <a:pt x="141" y="419"/>
                  </a:lnTo>
                  <a:lnTo>
                    <a:pt x="169" y="378"/>
                  </a:lnTo>
                  <a:lnTo>
                    <a:pt x="170" y="357"/>
                  </a:lnTo>
                  <a:lnTo>
                    <a:pt x="164" y="357"/>
                  </a:lnTo>
                  <a:lnTo>
                    <a:pt x="166" y="322"/>
                  </a:lnTo>
                  <a:lnTo>
                    <a:pt x="178" y="322"/>
                  </a:lnTo>
                  <a:lnTo>
                    <a:pt x="227" y="242"/>
                  </a:lnTo>
                  <a:lnTo>
                    <a:pt x="238" y="209"/>
                  </a:lnTo>
                  <a:lnTo>
                    <a:pt x="249" y="113"/>
                  </a:lnTo>
                  <a:lnTo>
                    <a:pt x="226" y="81"/>
                  </a:lnTo>
                  <a:lnTo>
                    <a:pt x="264" y="0"/>
                  </a:lnTo>
                  <a:lnTo>
                    <a:pt x="289" y="9"/>
                  </a:lnTo>
                  <a:lnTo>
                    <a:pt x="323" y="20"/>
                  </a:lnTo>
                  <a:lnTo>
                    <a:pt x="372" y="36"/>
                  </a:lnTo>
                  <a:lnTo>
                    <a:pt x="418" y="52"/>
                  </a:lnTo>
                  <a:lnTo>
                    <a:pt x="428" y="53"/>
                  </a:lnTo>
                  <a:lnTo>
                    <a:pt x="457" y="63"/>
                  </a:lnTo>
                  <a:lnTo>
                    <a:pt x="480" y="69"/>
                  </a:lnTo>
                  <a:lnTo>
                    <a:pt x="504" y="78"/>
                  </a:lnTo>
                  <a:lnTo>
                    <a:pt x="536" y="87"/>
                  </a:lnTo>
                  <a:lnTo>
                    <a:pt x="560" y="92"/>
                  </a:lnTo>
                  <a:lnTo>
                    <a:pt x="587" y="103"/>
                  </a:lnTo>
                  <a:lnTo>
                    <a:pt x="796" y="168"/>
                  </a:lnTo>
                  <a:lnTo>
                    <a:pt x="829" y="178"/>
                  </a:lnTo>
                  <a:lnTo>
                    <a:pt x="876" y="194"/>
                  </a:lnTo>
                  <a:lnTo>
                    <a:pt x="1029" y="244"/>
                  </a:lnTo>
                  <a:lnTo>
                    <a:pt x="1070" y="255"/>
                  </a:lnTo>
                  <a:lnTo>
                    <a:pt x="1134" y="275"/>
                  </a:lnTo>
                  <a:lnTo>
                    <a:pt x="1187" y="292"/>
                  </a:lnTo>
                  <a:lnTo>
                    <a:pt x="1362" y="342"/>
                  </a:lnTo>
                  <a:lnTo>
                    <a:pt x="1375" y="346"/>
                  </a:lnTo>
                  <a:lnTo>
                    <a:pt x="1432" y="362"/>
                  </a:lnTo>
                  <a:lnTo>
                    <a:pt x="1409" y="446"/>
                  </a:lnTo>
                  <a:lnTo>
                    <a:pt x="1363" y="604"/>
                  </a:lnTo>
                  <a:lnTo>
                    <a:pt x="1346" y="666"/>
                  </a:lnTo>
                  <a:lnTo>
                    <a:pt x="1275" y="922"/>
                  </a:lnTo>
                  <a:lnTo>
                    <a:pt x="1217" y="1124"/>
                  </a:lnTo>
                  <a:lnTo>
                    <a:pt x="1192" y="1213"/>
                  </a:lnTo>
                  <a:lnTo>
                    <a:pt x="1182" y="1249"/>
                  </a:lnTo>
                  <a:lnTo>
                    <a:pt x="1168" y="1295"/>
                  </a:lnTo>
                  <a:lnTo>
                    <a:pt x="1161" y="1316"/>
                  </a:lnTo>
                  <a:lnTo>
                    <a:pt x="1154" y="1341"/>
                  </a:lnTo>
                  <a:lnTo>
                    <a:pt x="1147" y="1364"/>
                  </a:lnTo>
                  <a:lnTo>
                    <a:pt x="1141" y="1388"/>
                  </a:lnTo>
                  <a:lnTo>
                    <a:pt x="1131" y="1420"/>
                  </a:lnTo>
                  <a:lnTo>
                    <a:pt x="1127" y="1436"/>
                  </a:lnTo>
                  <a:lnTo>
                    <a:pt x="1126" y="1440"/>
                  </a:lnTo>
                  <a:lnTo>
                    <a:pt x="1122" y="1458"/>
                  </a:lnTo>
                  <a:lnTo>
                    <a:pt x="1115" y="1483"/>
                  </a:lnTo>
                  <a:lnTo>
                    <a:pt x="1129" y="1503"/>
                  </a:lnTo>
                  <a:lnTo>
                    <a:pt x="1136" y="1516"/>
                  </a:lnTo>
                  <a:lnTo>
                    <a:pt x="1150" y="1537"/>
                  </a:lnTo>
                  <a:lnTo>
                    <a:pt x="1195" y="1605"/>
                  </a:lnTo>
                  <a:lnTo>
                    <a:pt x="1207" y="1624"/>
                  </a:lnTo>
                  <a:lnTo>
                    <a:pt x="1226" y="1652"/>
                  </a:lnTo>
                  <a:lnTo>
                    <a:pt x="1264" y="1712"/>
                  </a:lnTo>
                  <a:lnTo>
                    <a:pt x="1275" y="1729"/>
                  </a:lnTo>
                  <a:lnTo>
                    <a:pt x="1281" y="1738"/>
                  </a:lnTo>
                  <a:lnTo>
                    <a:pt x="1302" y="1771"/>
                  </a:lnTo>
                  <a:lnTo>
                    <a:pt x="1355" y="1852"/>
                  </a:lnTo>
                  <a:lnTo>
                    <a:pt x="1394" y="1911"/>
                  </a:lnTo>
                  <a:lnTo>
                    <a:pt x="1467" y="2024"/>
                  </a:lnTo>
                  <a:lnTo>
                    <a:pt x="1553" y="2156"/>
                  </a:lnTo>
                  <a:lnTo>
                    <a:pt x="1592" y="2216"/>
                  </a:lnTo>
                  <a:lnTo>
                    <a:pt x="1602" y="2232"/>
                  </a:lnTo>
                  <a:lnTo>
                    <a:pt x="1654" y="2312"/>
                  </a:lnTo>
                  <a:lnTo>
                    <a:pt x="1670" y="2336"/>
                  </a:lnTo>
                  <a:lnTo>
                    <a:pt x="1756" y="2468"/>
                  </a:lnTo>
                  <a:lnTo>
                    <a:pt x="1904" y="2694"/>
                  </a:lnTo>
                  <a:lnTo>
                    <a:pt x="1972" y="2801"/>
                  </a:lnTo>
                  <a:lnTo>
                    <a:pt x="2057" y="2929"/>
                  </a:lnTo>
                  <a:lnTo>
                    <a:pt x="2058" y="2931"/>
                  </a:lnTo>
                  <a:lnTo>
                    <a:pt x="2092" y="2984"/>
                  </a:lnTo>
                  <a:lnTo>
                    <a:pt x="2121" y="3028"/>
                  </a:lnTo>
                  <a:lnTo>
                    <a:pt x="2213" y="3168"/>
                  </a:lnTo>
                  <a:lnTo>
                    <a:pt x="2294" y="3291"/>
                  </a:lnTo>
                  <a:lnTo>
                    <a:pt x="2365" y="3399"/>
                  </a:lnTo>
                  <a:close/>
                </a:path>
              </a:pathLst>
            </a:custGeom>
            <a:solidFill>
              <a:schemeClr val="bg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74" name="Freeform 373"/>
            <p:cNvSpPr>
              <a:spLocks noChangeAspect="1"/>
            </p:cNvSpPr>
            <p:nvPr/>
          </p:nvSpPr>
          <p:spPr bwMode="auto">
            <a:xfrm>
              <a:off x="1946" y="5398"/>
              <a:ext cx="63" cy="32"/>
            </a:xfrm>
            <a:custGeom>
              <a:avLst/>
              <a:gdLst>
                <a:gd name="T0" fmla="*/ 0 w 112"/>
                <a:gd name="T1" fmla="*/ 0 h 62"/>
                <a:gd name="T2" fmla="*/ 5 w 112"/>
                <a:gd name="T3" fmla="*/ 2 h 62"/>
                <a:gd name="T4" fmla="*/ 6 w 112"/>
                <a:gd name="T5" fmla="*/ 2 h 62"/>
                <a:gd name="T6" fmla="*/ 6 w 112"/>
                <a:gd name="T7" fmla="*/ 2 h 62"/>
                <a:gd name="T8" fmla="*/ 6 w 112"/>
                <a:gd name="T9" fmla="*/ 3 h 62"/>
                <a:gd name="T10" fmla="*/ 1 w 112"/>
                <a:gd name="T11" fmla="*/ 2 h 62"/>
                <a:gd name="T12" fmla="*/ 0 w 112"/>
                <a:gd name="T13" fmla="*/ 0 h 62"/>
                <a:gd name="T14" fmla="*/ 0 60000 65536"/>
                <a:gd name="T15" fmla="*/ 0 60000 65536"/>
                <a:gd name="T16" fmla="*/ 0 60000 65536"/>
                <a:gd name="T17" fmla="*/ 0 60000 65536"/>
                <a:gd name="T18" fmla="*/ 0 60000 65536"/>
                <a:gd name="T19" fmla="*/ 0 60000 65536"/>
                <a:gd name="T20" fmla="*/ 0 60000 65536"/>
                <a:gd name="T21" fmla="*/ 0 w 112"/>
                <a:gd name="T22" fmla="*/ 0 h 62"/>
                <a:gd name="T23" fmla="*/ 112 w 112"/>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 h="62">
                  <a:moveTo>
                    <a:pt x="0" y="0"/>
                  </a:moveTo>
                  <a:lnTo>
                    <a:pt x="81" y="49"/>
                  </a:lnTo>
                  <a:lnTo>
                    <a:pt x="102" y="39"/>
                  </a:lnTo>
                  <a:lnTo>
                    <a:pt x="112" y="54"/>
                  </a:lnTo>
                  <a:lnTo>
                    <a:pt x="96" y="62"/>
                  </a:lnTo>
                  <a:lnTo>
                    <a:pt x="10" y="48"/>
                  </a:lnTo>
                  <a:lnTo>
                    <a:pt x="0" y="0"/>
                  </a:lnTo>
                  <a:close/>
                </a:path>
              </a:pathLst>
            </a:custGeom>
            <a:no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75" name="Freeform 374"/>
            <p:cNvSpPr>
              <a:spLocks noChangeAspect="1"/>
            </p:cNvSpPr>
            <p:nvPr/>
          </p:nvSpPr>
          <p:spPr bwMode="auto">
            <a:xfrm>
              <a:off x="2120" y="5649"/>
              <a:ext cx="29" cy="48"/>
            </a:xfrm>
            <a:custGeom>
              <a:avLst/>
              <a:gdLst>
                <a:gd name="T0" fmla="*/ 0 w 53"/>
                <a:gd name="T1" fmla="*/ 0 h 96"/>
                <a:gd name="T2" fmla="*/ 3 w 53"/>
                <a:gd name="T3" fmla="*/ 3 h 96"/>
                <a:gd name="T4" fmla="*/ 1 w 53"/>
                <a:gd name="T5" fmla="*/ 3 h 96"/>
                <a:gd name="T6" fmla="*/ 0 w 53"/>
                <a:gd name="T7" fmla="*/ 0 h 96"/>
                <a:gd name="T8" fmla="*/ 0 60000 65536"/>
                <a:gd name="T9" fmla="*/ 0 60000 65536"/>
                <a:gd name="T10" fmla="*/ 0 60000 65536"/>
                <a:gd name="T11" fmla="*/ 0 60000 65536"/>
                <a:gd name="T12" fmla="*/ 0 w 53"/>
                <a:gd name="T13" fmla="*/ 0 h 96"/>
                <a:gd name="T14" fmla="*/ 53 w 53"/>
                <a:gd name="T15" fmla="*/ 96 h 96"/>
              </a:gdLst>
              <a:ahLst/>
              <a:cxnLst>
                <a:cxn ang="T8">
                  <a:pos x="T0" y="T1"/>
                </a:cxn>
                <a:cxn ang="T9">
                  <a:pos x="T2" y="T3"/>
                </a:cxn>
                <a:cxn ang="T10">
                  <a:pos x="T4" y="T5"/>
                </a:cxn>
                <a:cxn ang="T11">
                  <a:pos x="T6" y="T7"/>
                </a:cxn>
              </a:cxnLst>
              <a:rect l="T12" t="T13" r="T14" b="T15"/>
              <a:pathLst>
                <a:path w="53" h="96">
                  <a:moveTo>
                    <a:pt x="0" y="0"/>
                  </a:moveTo>
                  <a:lnTo>
                    <a:pt x="53" y="96"/>
                  </a:lnTo>
                  <a:lnTo>
                    <a:pt x="23" y="91"/>
                  </a:lnTo>
                  <a:lnTo>
                    <a:pt x="0" y="0"/>
                  </a:lnTo>
                  <a:close/>
                </a:path>
              </a:pathLst>
            </a:custGeom>
            <a:no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76" name="Freeform 375"/>
            <p:cNvSpPr>
              <a:spLocks noChangeAspect="1"/>
            </p:cNvSpPr>
            <p:nvPr/>
          </p:nvSpPr>
          <p:spPr bwMode="auto">
            <a:xfrm>
              <a:off x="2147" y="5568"/>
              <a:ext cx="38" cy="36"/>
            </a:xfrm>
            <a:custGeom>
              <a:avLst/>
              <a:gdLst>
                <a:gd name="T0" fmla="*/ 1 w 67"/>
                <a:gd name="T1" fmla="*/ 0 h 72"/>
                <a:gd name="T2" fmla="*/ 3 w 67"/>
                <a:gd name="T3" fmla="*/ 1 h 72"/>
                <a:gd name="T4" fmla="*/ 4 w 67"/>
                <a:gd name="T5" fmla="*/ 2 h 72"/>
                <a:gd name="T6" fmla="*/ 2 w 67"/>
                <a:gd name="T7" fmla="*/ 2 h 72"/>
                <a:gd name="T8" fmla="*/ 1 w 67"/>
                <a:gd name="T9" fmla="*/ 1 h 72"/>
                <a:gd name="T10" fmla="*/ 0 w 67"/>
                <a:gd name="T11" fmla="*/ 1 h 72"/>
                <a:gd name="T12" fmla="*/ 1 w 67"/>
                <a:gd name="T13" fmla="*/ 0 h 72"/>
                <a:gd name="T14" fmla="*/ 0 60000 65536"/>
                <a:gd name="T15" fmla="*/ 0 60000 65536"/>
                <a:gd name="T16" fmla="*/ 0 60000 65536"/>
                <a:gd name="T17" fmla="*/ 0 60000 65536"/>
                <a:gd name="T18" fmla="*/ 0 60000 65536"/>
                <a:gd name="T19" fmla="*/ 0 60000 65536"/>
                <a:gd name="T20" fmla="*/ 0 60000 65536"/>
                <a:gd name="T21" fmla="*/ 0 w 67"/>
                <a:gd name="T22" fmla="*/ 0 h 72"/>
                <a:gd name="T23" fmla="*/ 67 w 67"/>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72">
                  <a:moveTo>
                    <a:pt x="1" y="0"/>
                  </a:moveTo>
                  <a:lnTo>
                    <a:pt x="57" y="41"/>
                  </a:lnTo>
                  <a:lnTo>
                    <a:pt x="67" y="68"/>
                  </a:lnTo>
                  <a:lnTo>
                    <a:pt x="30" y="72"/>
                  </a:lnTo>
                  <a:lnTo>
                    <a:pt x="19" y="26"/>
                  </a:lnTo>
                  <a:lnTo>
                    <a:pt x="0" y="16"/>
                  </a:lnTo>
                  <a:lnTo>
                    <a:pt x="1" y="0"/>
                  </a:lnTo>
                  <a:close/>
                </a:path>
              </a:pathLst>
            </a:custGeom>
            <a:no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77" name="Freeform 376"/>
            <p:cNvSpPr>
              <a:spLocks noChangeAspect="1"/>
            </p:cNvSpPr>
            <p:nvPr/>
          </p:nvSpPr>
          <p:spPr bwMode="auto">
            <a:xfrm>
              <a:off x="1888" y="5402"/>
              <a:ext cx="42" cy="20"/>
            </a:xfrm>
            <a:custGeom>
              <a:avLst/>
              <a:gdLst>
                <a:gd name="T0" fmla="*/ 0 w 75"/>
                <a:gd name="T1" fmla="*/ 0 h 42"/>
                <a:gd name="T2" fmla="*/ 3 w 75"/>
                <a:gd name="T3" fmla="*/ 0 h 42"/>
                <a:gd name="T4" fmla="*/ 3 w 75"/>
                <a:gd name="T5" fmla="*/ 0 h 42"/>
                <a:gd name="T6" fmla="*/ 4 w 75"/>
                <a:gd name="T7" fmla="*/ 1 h 42"/>
                <a:gd name="T8" fmla="*/ 1 w 75"/>
                <a:gd name="T9" fmla="*/ 1 h 42"/>
                <a:gd name="T10" fmla="*/ 0 w 75"/>
                <a:gd name="T11" fmla="*/ 0 h 42"/>
                <a:gd name="T12" fmla="*/ 0 60000 65536"/>
                <a:gd name="T13" fmla="*/ 0 60000 65536"/>
                <a:gd name="T14" fmla="*/ 0 60000 65536"/>
                <a:gd name="T15" fmla="*/ 0 60000 65536"/>
                <a:gd name="T16" fmla="*/ 0 60000 65536"/>
                <a:gd name="T17" fmla="*/ 0 60000 65536"/>
                <a:gd name="T18" fmla="*/ 0 w 75"/>
                <a:gd name="T19" fmla="*/ 0 h 42"/>
                <a:gd name="T20" fmla="*/ 75 w 75"/>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75" h="42">
                  <a:moveTo>
                    <a:pt x="0" y="7"/>
                  </a:moveTo>
                  <a:lnTo>
                    <a:pt x="61" y="0"/>
                  </a:lnTo>
                  <a:lnTo>
                    <a:pt x="56" y="15"/>
                  </a:lnTo>
                  <a:lnTo>
                    <a:pt x="75" y="42"/>
                  </a:lnTo>
                  <a:lnTo>
                    <a:pt x="9" y="34"/>
                  </a:lnTo>
                  <a:lnTo>
                    <a:pt x="0" y="7"/>
                  </a:lnTo>
                  <a:close/>
                </a:path>
              </a:pathLst>
            </a:custGeom>
            <a:no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78" name="Freeform 377"/>
            <p:cNvSpPr>
              <a:spLocks noChangeAspect="1"/>
            </p:cNvSpPr>
            <p:nvPr/>
          </p:nvSpPr>
          <p:spPr bwMode="auto">
            <a:xfrm>
              <a:off x="3963" y="4449"/>
              <a:ext cx="1268" cy="880"/>
            </a:xfrm>
            <a:custGeom>
              <a:avLst/>
              <a:gdLst>
                <a:gd name="T0" fmla="*/ 120 w 2277"/>
                <a:gd name="T1" fmla="*/ 23 h 1782"/>
                <a:gd name="T2" fmla="*/ 120 w 2277"/>
                <a:gd name="T3" fmla="*/ 25 h 1782"/>
                <a:gd name="T4" fmla="*/ 119 w 2277"/>
                <a:gd name="T5" fmla="*/ 28 h 1782"/>
                <a:gd name="T6" fmla="*/ 119 w 2277"/>
                <a:gd name="T7" fmla="*/ 29 h 1782"/>
                <a:gd name="T8" fmla="*/ 119 w 2277"/>
                <a:gd name="T9" fmla="*/ 32 h 1782"/>
                <a:gd name="T10" fmla="*/ 119 w 2277"/>
                <a:gd name="T11" fmla="*/ 34 h 1782"/>
                <a:gd name="T12" fmla="*/ 119 w 2277"/>
                <a:gd name="T13" fmla="*/ 36 h 1782"/>
                <a:gd name="T14" fmla="*/ 118 w 2277"/>
                <a:gd name="T15" fmla="*/ 38 h 1782"/>
                <a:gd name="T16" fmla="*/ 118 w 2277"/>
                <a:gd name="T17" fmla="*/ 40 h 1782"/>
                <a:gd name="T18" fmla="*/ 118 w 2277"/>
                <a:gd name="T19" fmla="*/ 44 h 1782"/>
                <a:gd name="T20" fmla="*/ 117 w 2277"/>
                <a:gd name="T21" fmla="*/ 45 h 1782"/>
                <a:gd name="T22" fmla="*/ 117 w 2277"/>
                <a:gd name="T23" fmla="*/ 48 h 1782"/>
                <a:gd name="T24" fmla="*/ 116 w 2277"/>
                <a:gd name="T25" fmla="*/ 51 h 1782"/>
                <a:gd name="T26" fmla="*/ 107 w 2277"/>
                <a:gd name="T27" fmla="*/ 52 h 1782"/>
                <a:gd name="T28" fmla="*/ 100 w 2277"/>
                <a:gd name="T29" fmla="*/ 51 h 1782"/>
                <a:gd name="T30" fmla="*/ 95 w 2277"/>
                <a:gd name="T31" fmla="*/ 51 h 1782"/>
                <a:gd name="T32" fmla="*/ 84 w 2277"/>
                <a:gd name="T33" fmla="*/ 51 h 1782"/>
                <a:gd name="T34" fmla="*/ 68 w 2277"/>
                <a:gd name="T35" fmla="*/ 50 h 1782"/>
                <a:gd name="T36" fmla="*/ 63 w 2277"/>
                <a:gd name="T37" fmla="*/ 50 h 1782"/>
                <a:gd name="T38" fmla="*/ 55 w 2277"/>
                <a:gd name="T39" fmla="*/ 49 h 1782"/>
                <a:gd name="T40" fmla="*/ 50 w 2277"/>
                <a:gd name="T41" fmla="*/ 49 h 1782"/>
                <a:gd name="T42" fmla="*/ 27 w 2277"/>
                <a:gd name="T43" fmla="*/ 47 h 1782"/>
                <a:gd name="T44" fmla="*/ 26 w 2277"/>
                <a:gd name="T45" fmla="*/ 47 h 1782"/>
                <a:gd name="T46" fmla="*/ 15 w 2277"/>
                <a:gd name="T47" fmla="*/ 46 h 1782"/>
                <a:gd name="T48" fmla="*/ 6 w 2277"/>
                <a:gd name="T49" fmla="*/ 46 h 1782"/>
                <a:gd name="T50" fmla="*/ 0 w 2277"/>
                <a:gd name="T51" fmla="*/ 45 h 1782"/>
                <a:gd name="T52" fmla="*/ 2 w 2277"/>
                <a:gd name="T53" fmla="*/ 40 h 1782"/>
                <a:gd name="T54" fmla="*/ 3 w 2277"/>
                <a:gd name="T55" fmla="*/ 36 h 1782"/>
                <a:gd name="T56" fmla="*/ 4 w 2277"/>
                <a:gd name="T57" fmla="*/ 32 h 1782"/>
                <a:gd name="T58" fmla="*/ 4 w 2277"/>
                <a:gd name="T59" fmla="*/ 31 h 1782"/>
                <a:gd name="T60" fmla="*/ 5 w 2277"/>
                <a:gd name="T61" fmla="*/ 25 h 1782"/>
                <a:gd name="T62" fmla="*/ 7 w 2277"/>
                <a:gd name="T63" fmla="*/ 19 h 1782"/>
                <a:gd name="T64" fmla="*/ 8 w 2277"/>
                <a:gd name="T65" fmla="*/ 17 h 1782"/>
                <a:gd name="T66" fmla="*/ 8 w 2277"/>
                <a:gd name="T67" fmla="*/ 16 h 1782"/>
                <a:gd name="T68" fmla="*/ 9 w 2277"/>
                <a:gd name="T69" fmla="*/ 13 h 1782"/>
                <a:gd name="T70" fmla="*/ 10 w 2277"/>
                <a:gd name="T71" fmla="*/ 9 h 1782"/>
                <a:gd name="T72" fmla="*/ 11 w 2277"/>
                <a:gd name="T73" fmla="*/ 4 h 1782"/>
                <a:gd name="T74" fmla="*/ 12 w 2277"/>
                <a:gd name="T75" fmla="*/ 2 h 1782"/>
                <a:gd name="T76" fmla="*/ 12 w 2277"/>
                <a:gd name="T77" fmla="*/ 0 h 1782"/>
                <a:gd name="T78" fmla="*/ 26 w 2277"/>
                <a:gd name="T79" fmla="*/ 1 h 1782"/>
                <a:gd name="T80" fmla="*/ 35 w 2277"/>
                <a:gd name="T81" fmla="*/ 1 h 1782"/>
                <a:gd name="T82" fmla="*/ 40 w 2277"/>
                <a:gd name="T83" fmla="*/ 2 h 1782"/>
                <a:gd name="T84" fmla="*/ 47 w 2277"/>
                <a:gd name="T85" fmla="*/ 2 h 1782"/>
                <a:gd name="T86" fmla="*/ 54 w 2277"/>
                <a:gd name="T87" fmla="*/ 3 h 1782"/>
                <a:gd name="T88" fmla="*/ 56 w 2277"/>
                <a:gd name="T89" fmla="*/ 3 h 1782"/>
                <a:gd name="T90" fmla="*/ 57 w 2277"/>
                <a:gd name="T91" fmla="*/ 3 h 1782"/>
                <a:gd name="T92" fmla="*/ 68 w 2277"/>
                <a:gd name="T93" fmla="*/ 4 h 1782"/>
                <a:gd name="T94" fmla="*/ 72 w 2277"/>
                <a:gd name="T95" fmla="*/ 4 h 1782"/>
                <a:gd name="T96" fmla="*/ 77 w 2277"/>
                <a:gd name="T97" fmla="*/ 4 h 1782"/>
                <a:gd name="T98" fmla="*/ 81 w 2277"/>
                <a:gd name="T99" fmla="*/ 5 h 1782"/>
                <a:gd name="T100" fmla="*/ 97 w 2277"/>
                <a:gd name="T101" fmla="*/ 5 h 1782"/>
                <a:gd name="T102" fmla="*/ 98 w 2277"/>
                <a:gd name="T103" fmla="*/ 5 h 1782"/>
                <a:gd name="T104" fmla="*/ 112 w 2277"/>
                <a:gd name="T105" fmla="*/ 6 h 1782"/>
                <a:gd name="T106" fmla="*/ 113 w 2277"/>
                <a:gd name="T107" fmla="*/ 6 h 1782"/>
                <a:gd name="T108" fmla="*/ 122 w 2277"/>
                <a:gd name="T109" fmla="*/ 6 h 1782"/>
                <a:gd name="T110" fmla="*/ 121 w 2277"/>
                <a:gd name="T111" fmla="*/ 10 h 1782"/>
                <a:gd name="T112" fmla="*/ 121 w 2277"/>
                <a:gd name="T113" fmla="*/ 12 h 1782"/>
                <a:gd name="T114" fmla="*/ 121 w 2277"/>
                <a:gd name="T115" fmla="*/ 14 h 1782"/>
                <a:gd name="T116" fmla="*/ 120 w 2277"/>
                <a:gd name="T117" fmla="*/ 23 h 178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77"/>
                <a:gd name="T178" fmla="*/ 0 h 1782"/>
                <a:gd name="T179" fmla="*/ 2277 w 2277"/>
                <a:gd name="T180" fmla="*/ 1782 h 178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77" h="1782">
                  <a:moveTo>
                    <a:pt x="2240" y="780"/>
                  </a:moveTo>
                  <a:lnTo>
                    <a:pt x="2240" y="781"/>
                  </a:lnTo>
                  <a:lnTo>
                    <a:pt x="2238" y="808"/>
                  </a:lnTo>
                  <a:lnTo>
                    <a:pt x="2234" y="857"/>
                  </a:lnTo>
                  <a:lnTo>
                    <a:pt x="2229" y="950"/>
                  </a:lnTo>
                  <a:lnTo>
                    <a:pt x="2228" y="954"/>
                  </a:lnTo>
                  <a:lnTo>
                    <a:pt x="2227" y="972"/>
                  </a:lnTo>
                  <a:lnTo>
                    <a:pt x="2227" y="983"/>
                  </a:lnTo>
                  <a:lnTo>
                    <a:pt x="2226" y="1002"/>
                  </a:lnTo>
                  <a:lnTo>
                    <a:pt x="2221" y="1081"/>
                  </a:lnTo>
                  <a:lnTo>
                    <a:pt x="2218" y="1120"/>
                  </a:lnTo>
                  <a:lnTo>
                    <a:pt x="2216" y="1147"/>
                  </a:lnTo>
                  <a:lnTo>
                    <a:pt x="2216" y="1151"/>
                  </a:lnTo>
                  <a:lnTo>
                    <a:pt x="2210" y="1218"/>
                  </a:lnTo>
                  <a:lnTo>
                    <a:pt x="2209" y="1245"/>
                  </a:lnTo>
                  <a:lnTo>
                    <a:pt x="2207" y="1286"/>
                  </a:lnTo>
                  <a:lnTo>
                    <a:pt x="2207" y="1289"/>
                  </a:lnTo>
                  <a:lnTo>
                    <a:pt x="2203" y="1342"/>
                  </a:lnTo>
                  <a:lnTo>
                    <a:pt x="2199" y="1390"/>
                  </a:lnTo>
                  <a:lnTo>
                    <a:pt x="2193" y="1492"/>
                  </a:lnTo>
                  <a:lnTo>
                    <a:pt x="2190" y="1529"/>
                  </a:lnTo>
                  <a:lnTo>
                    <a:pt x="2190" y="1535"/>
                  </a:lnTo>
                  <a:lnTo>
                    <a:pt x="2187" y="1585"/>
                  </a:lnTo>
                  <a:lnTo>
                    <a:pt x="2183" y="1628"/>
                  </a:lnTo>
                  <a:lnTo>
                    <a:pt x="2179" y="1682"/>
                  </a:lnTo>
                  <a:lnTo>
                    <a:pt x="2176" y="1730"/>
                  </a:lnTo>
                  <a:lnTo>
                    <a:pt x="2173" y="1782"/>
                  </a:lnTo>
                  <a:lnTo>
                    <a:pt x="1991" y="1768"/>
                  </a:lnTo>
                  <a:lnTo>
                    <a:pt x="1949" y="1763"/>
                  </a:lnTo>
                  <a:lnTo>
                    <a:pt x="1875" y="1756"/>
                  </a:lnTo>
                  <a:lnTo>
                    <a:pt x="1848" y="1754"/>
                  </a:lnTo>
                  <a:lnTo>
                    <a:pt x="1776" y="1749"/>
                  </a:lnTo>
                  <a:lnTo>
                    <a:pt x="1757" y="1746"/>
                  </a:lnTo>
                  <a:lnTo>
                    <a:pt x="1560" y="1731"/>
                  </a:lnTo>
                  <a:lnTo>
                    <a:pt x="1447" y="1721"/>
                  </a:lnTo>
                  <a:lnTo>
                    <a:pt x="1272" y="1703"/>
                  </a:lnTo>
                  <a:lnTo>
                    <a:pt x="1204" y="1696"/>
                  </a:lnTo>
                  <a:lnTo>
                    <a:pt x="1184" y="1693"/>
                  </a:lnTo>
                  <a:lnTo>
                    <a:pt x="1030" y="1677"/>
                  </a:lnTo>
                  <a:lnTo>
                    <a:pt x="1020" y="1676"/>
                  </a:lnTo>
                  <a:lnTo>
                    <a:pt x="981" y="1672"/>
                  </a:lnTo>
                  <a:lnTo>
                    <a:pt x="940" y="1667"/>
                  </a:lnTo>
                  <a:lnTo>
                    <a:pt x="794" y="1650"/>
                  </a:lnTo>
                  <a:lnTo>
                    <a:pt x="502" y="1611"/>
                  </a:lnTo>
                  <a:lnTo>
                    <a:pt x="493" y="1610"/>
                  </a:lnTo>
                  <a:lnTo>
                    <a:pt x="483" y="1609"/>
                  </a:lnTo>
                  <a:lnTo>
                    <a:pt x="480" y="1607"/>
                  </a:lnTo>
                  <a:lnTo>
                    <a:pt x="284" y="1581"/>
                  </a:lnTo>
                  <a:lnTo>
                    <a:pt x="206" y="1571"/>
                  </a:lnTo>
                  <a:lnTo>
                    <a:pt x="115" y="1557"/>
                  </a:lnTo>
                  <a:lnTo>
                    <a:pt x="91" y="1554"/>
                  </a:lnTo>
                  <a:lnTo>
                    <a:pt x="0" y="1540"/>
                  </a:lnTo>
                  <a:lnTo>
                    <a:pt x="29" y="1353"/>
                  </a:lnTo>
                  <a:lnTo>
                    <a:pt x="29" y="1347"/>
                  </a:lnTo>
                  <a:lnTo>
                    <a:pt x="44" y="1251"/>
                  </a:lnTo>
                  <a:lnTo>
                    <a:pt x="52" y="1201"/>
                  </a:lnTo>
                  <a:lnTo>
                    <a:pt x="58" y="1155"/>
                  </a:lnTo>
                  <a:lnTo>
                    <a:pt x="68" y="1096"/>
                  </a:lnTo>
                  <a:lnTo>
                    <a:pt x="68" y="1092"/>
                  </a:lnTo>
                  <a:lnTo>
                    <a:pt x="69" y="1048"/>
                  </a:lnTo>
                  <a:lnTo>
                    <a:pt x="82" y="962"/>
                  </a:lnTo>
                  <a:lnTo>
                    <a:pt x="97" y="866"/>
                  </a:lnTo>
                  <a:lnTo>
                    <a:pt x="113" y="770"/>
                  </a:lnTo>
                  <a:lnTo>
                    <a:pt x="135" y="628"/>
                  </a:lnTo>
                  <a:lnTo>
                    <a:pt x="136" y="626"/>
                  </a:lnTo>
                  <a:lnTo>
                    <a:pt x="142" y="579"/>
                  </a:lnTo>
                  <a:lnTo>
                    <a:pt x="142" y="578"/>
                  </a:lnTo>
                  <a:lnTo>
                    <a:pt x="150" y="530"/>
                  </a:lnTo>
                  <a:lnTo>
                    <a:pt x="153" y="516"/>
                  </a:lnTo>
                  <a:lnTo>
                    <a:pt x="165" y="434"/>
                  </a:lnTo>
                  <a:lnTo>
                    <a:pt x="171" y="386"/>
                  </a:lnTo>
                  <a:lnTo>
                    <a:pt x="184" y="300"/>
                  </a:lnTo>
                  <a:lnTo>
                    <a:pt x="198" y="216"/>
                  </a:lnTo>
                  <a:lnTo>
                    <a:pt x="209" y="144"/>
                  </a:lnTo>
                  <a:lnTo>
                    <a:pt x="211" y="134"/>
                  </a:lnTo>
                  <a:lnTo>
                    <a:pt x="216" y="96"/>
                  </a:lnTo>
                  <a:lnTo>
                    <a:pt x="223" y="48"/>
                  </a:lnTo>
                  <a:lnTo>
                    <a:pt x="230" y="0"/>
                  </a:lnTo>
                  <a:lnTo>
                    <a:pt x="303" y="12"/>
                  </a:lnTo>
                  <a:lnTo>
                    <a:pt x="483" y="37"/>
                  </a:lnTo>
                  <a:lnTo>
                    <a:pt x="560" y="47"/>
                  </a:lnTo>
                  <a:lnTo>
                    <a:pt x="644" y="59"/>
                  </a:lnTo>
                  <a:lnTo>
                    <a:pt x="718" y="69"/>
                  </a:lnTo>
                  <a:lnTo>
                    <a:pt x="736" y="71"/>
                  </a:lnTo>
                  <a:lnTo>
                    <a:pt x="860" y="86"/>
                  </a:lnTo>
                  <a:lnTo>
                    <a:pt x="870" y="88"/>
                  </a:lnTo>
                  <a:lnTo>
                    <a:pt x="974" y="101"/>
                  </a:lnTo>
                  <a:lnTo>
                    <a:pt x="1011" y="107"/>
                  </a:lnTo>
                  <a:lnTo>
                    <a:pt x="1026" y="109"/>
                  </a:lnTo>
                  <a:lnTo>
                    <a:pt x="1038" y="110"/>
                  </a:lnTo>
                  <a:lnTo>
                    <a:pt x="1059" y="113"/>
                  </a:lnTo>
                  <a:lnTo>
                    <a:pt x="1064" y="114"/>
                  </a:lnTo>
                  <a:lnTo>
                    <a:pt x="1099" y="118"/>
                  </a:lnTo>
                  <a:lnTo>
                    <a:pt x="1281" y="138"/>
                  </a:lnTo>
                  <a:lnTo>
                    <a:pt x="1332" y="143"/>
                  </a:lnTo>
                  <a:lnTo>
                    <a:pt x="1339" y="144"/>
                  </a:lnTo>
                  <a:lnTo>
                    <a:pt x="1376" y="148"/>
                  </a:lnTo>
                  <a:lnTo>
                    <a:pt x="1429" y="153"/>
                  </a:lnTo>
                  <a:lnTo>
                    <a:pt x="1449" y="156"/>
                  </a:lnTo>
                  <a:lnTo>
                    <a:pt x="1520" y="162"/>
                  </a:lnTo>
                  <a:lnTo>
                    <a:pt x="1690" y="177"/>
                  </a:lnTo>
                  <a:lnTo>
                    <a:pt x="1815" y="189"/>
                  </a:lnTo>
                  <a:lnTo>
                    <a:pt x="1833" y="190"/>
                  </a:lnTo>
                  <a:lnTo>
                    <a:pt x="1830" y="190"/>
                  </a:lnTo>
                  <a:lnTo>
                    <a:pt x="1887" y="195"/>
                  </a:lnTo>
                  <a:lnTo>
                    <a:pt x="2101" y="213"/>
                  </a:lnTo>
                  <a:lnTo>
                    <a:pt x="2109" y="213"/>
                  </a:lnTo>
                  <a:lnTo>
                    <a:pt x="2111" y="213"/>
                  </a:lnTo>
                  <a:lnTo>
                    <a:pt x="2277" y="225"/>
                  </a:lnTo>
                  <a:lnTo>
                    <a:pt x="2277" y="227"/>
                  </a:lnTo>
                  <a:lnTo>
                    <a:pt x="2271" y="323"/>
                  </a:lnTo>
                  <a:lnTo>
                    <a:pt x="2270" y="344"/>
                  </a:lnTo>
                  <a:lnTo>
                    <a:pt x="2267" y="372"/>
                  </a:lnTo>
                  <a:lnTo>
                    <a:pt x="2265" y="420"/>
                  </a:lnTo>
                  <a:lnTo>
                    <a:pt x="2262" y="444"/>
                  </a:lnTo>
                  <a:lnTo>
                    <a:pt x="2260" y="478"/>
                  </a:lnTo>
                  <a:lnTo>
                    <a:pt x="2251" y="613"/>
                  </a:lnTo>
                  <a:lnTo>
                    <a:pt x="2240" y="780"/>
                  </a:lnTo>
                  <a:close/>
                </a:path>
              </a:pathLst>
            </a:custGeom>
            <a:solidFill>
              <a:schemeClr val="bg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79" name="Freeform 378"/>
            <p:cNvSpPr>
              <a:spLocks noChangeAspect="1"/>
            </p:cNvSpPr>
            <p:nvPr/>
          </p:nvSpPr>
          <p:spPr bwMode="auto">
            <a:xfrm>
              <a:off x="2863" y="2723"/>
              <a:ext cx="1033" cy="1489"/>
            </a:xfrm>
            <a:custGeom>
              <a:avLst/>
              <a:gdLst>
                <a:gd name="T0" fmla="*/ 12 w 1860"/>
                <a:gd name="T1" fmla="*/ 55 h 3012"/>
                <a:gd name="T2" fmla="*/ 9 w 1860"/>
                <a:gd name="T3" fmla="*/ 58 h 3012"/>
                <a:gd name="T4" fmla="*/ 6 w 1860"/>
                <a:gd name="T5" fmla="*/ 65 h 3012"/>
                <a:gd name="T6" fmla="*/ 14 w 1860"/>
                <a:gd name="T7" fmla="*/ 81 h 3012"/>
                <a:gd name="T8" fmla="*/ 37 w 1860"/>
                <a:gd name="T9" fmla="*/ 84 h 3012"/>
                <a:gd name="T10" fmla="*/ 42 w 1860"/>
                <a:gd name="T11" fmla="*/ 84 h 3012"/>
                <a:gd name="T12" fmla="*/ 57 w 1860"/>
                <a:gd name="T13" fmla="*/ 86 h 3012"/>
                <a:gd name="T14" fmla="*/ 73 w 1860"/>
                <a:gd name="T15" fmla="*/ 87 h 3012"/>
                <a:gd name="T16" fmla="*/ 74 w 1860"/>
                <a:gd name="T17" fmla="*/ 87 h 3012"/>
                <a:gd name="T18" fmla="*/ 83 w 1860"/>
                <a:gd name="T19" fmla="*/ 88 h 3012"/>
                <a:gd name="T20" fmla="*/ 89 w 1860"/>
                <a:gd name="T21" fmla="*/ 89 h 3012"/>
                <a:gd name="T22" fmla="*/ 92 w 1860"/>
                <a:gd name="T23" fmla="*/ 83 h 3012"/>
                <a:gd name="T24" fmla="*/ 93 w 1860"/>
                <a:gd name="T25" fmla="*/ 78 h 3012"/>
                <a:gd name="T26" fmla="*/ 94 w 1860"/>
                <a:gd name="T27" fmla="*/ 74 h 3012"/>
                <a:gd name="T28" fmla="*/ 95 w 1860"/>
                <a:gd name="T29" fmla="*/ 72 h 3012"/>
                <a:gd name="T30" fmla="*/ 97 w 1860"/>
                <a:gd name="T31" fmla="*/ 66 h 3012"/>
                <a:gd name="T32" fmla="*/ 98 w 1860"/>
                <a:gd name="T33" fmla="*/ 61 h 3012"/>
                <a:gd name="T34" fmla="*/ 97 w 1860"/>
                <a:gd name="T35" fmla="*/ 61 h 3012"/>
                <a:gd name="T36" fmla="*/ 94 w 1860"/>
                <a:gd name="T37" fmla="*/ 57 h 3012"/>
                <a:gd name="T38" fmla="*/ 92 w 1860"/>
                <a:gd name="T39" fmla="*/ 60 h 3012"/>
                <a:gd name="T40" fmla="*/ 82 w 1860"/>
                <a:gd name="T41" fmla="*/ 58 h 3012"/>
                <a:gd name="T42" fmla="*/ 74 w 1860"/>
                <a:gd name="T43" fmla="*/ 58 h 3012"/>
                <a:gd name="T44" fmla="*/ 72 w 1860"/>
                <a:gd name="T45" fmla="*/ 60 h 3012"/>
                <a:gd name="T46" fmla="*/ 65 w 1860"/>
                <a:gd name="T47" fmla="*/ 53 h 3012"/>
                <a:gd name="T48" fmla="*/ 57 w 1860"/>
                <a:gd name="T49" fmla="*/ 44 h 3012"/>
                <a:gd name="T50" fmla="*/ 59 w 1860"/>
                <a:gd name="T51" fmla="*/ 33 h 3012"/>
                <a:gd name="T52" fmla="*/ 60 w 1860"/>
                <a:gd name="T53" fmla="*/ 31 h 3012"/>
                <a:gd name="T54" fmla="*/ 57 w 1860"/>
                <a:gd name="T55" fmla="*/ 31 h 3012"/>
                <a:gd name="T56" fmla="*/ 56 w 1860"/>
                <a:gd name="T57" fmla="*/ 30 h 3012"/>
                <a:gd name="T58" fmla="*/ 54 w 1860"/>
                <a:gd name="T59" fmla="*/ 29 h 3012"/>
                <a:gd name="T60" fmla="*/ 49 w 1860"/>
                <a:gd name="T61" fmla="*/ 23 h 3012"/>
                <a:gd name="T62" fmla="*/ 46 w 1860"/>
                <a:gd name="T63" fmla="*/ 20 h 3012"/>
                <a:gd name="T64" fmla="*/ 43 w 1860"/>
                <a:gd name="T65" fmla="*/ 13 h 3012"/>
                <a:gd name="T66" fmla="*/ 45 w 1860"/>
                <a:gd name="T67" fmla="*/ 8 h 3012"/>
                <a:gd name="T68" fmla="*/ 47 w 1860"/>
                <a:gd name="T69" fmla="*/ 3 h 3012"/>
                <a:gd name="T70" fmla="*/ 34 w 1860"/>
                <a:gd name="T71" fmla="*/ 0 h 3012"/>
                <a:gd name="T72" fmla="*/ 34 w 1860"/>
                <a:gd name="T73" fmla="*/ 1 h 3012"/>
                <a:gd name="T74" fmla="*/ 29 w 1860"/>
                <a:gd name="T75" fmla="*/ 11 h 3012"/>
                <a:gd name="T76" fmla="*/ 29 w 1860"/>
                <a:gd name="T77" fmla="*/ 11 h 3012"/>
                <a:gd name="T78" fmla="*/ 26 w 1860"/>
                <a:gd name="T79" fmla="*/ 18 h 3012"/>
                <a:gd name="T80" fmla="*/ 25 w 1860"/>
                <a:gd name="T81" fmla="*/ 21 h 3012"/>
                <a:gd name="T82" fmla="*/ 22 w 1860"/>
                <a:gd name="T83" fmla="*/ 28 h 3012"/>
                <a:gd name="T84" fmla="*/ 21 w 1860"/>
                <a:gd name="T85" fmla="*/ 30 h 3012"/>
                <a:gd name="T86" fmla="*/ 22 w 1860"/>
                <a:gd name="T87" fmla="*/ 35 h 3012"/>
                <a:gd name="T88" fmla="*/ 26 w 1860"/>
                <a:gd name="T89" fmla="*/ 38 h 3012"/>
                <a:gd name="T90" fmla="*/ 21 w 1860"/>
                <a:gd name="T91" fmla="*/ 43 h 3012"/>
                <a:gd name="T92" fmla="*/ 17 w 1860"/>
                <a:gd name="T93" fmla="*/ 45 h 3012"/>
                <a:gd name="T94" fmla="*/ 9 w 1860"/>
                <a:gd name="T95" fmla="*/ 51 h 3012"/>
                <a:gd name="T96" fmla="*/ 12 w 1860"/>
                <a:gd name="T97" fmla="*/ 53 h 301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60"/>
                <a:gd name="T148" fmla="*/ 0 h 3012"/>
                <a:gd name="T149" fmla="*/ 1860 w 1860"/>
                <a:gd name="T150" fmla="*/ 3012 h 301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60" h="3012">
                  <a:moveTo>
                    <a:pt x="235" y="1851"/>
                  </a:moveTo>
                  <a:lnTo>
                    <a:pt x="227" y="1860"/>
                  </a:lnTo>
                  <a:lnTo>
                    <a:pt x="224" y="1862"/>
                  </a:lnTo>
                  <a:lnTo>
                    <a:pt x="186" y="1948"/>
                  </a:lnTo>
                  <a:lnTo>
                    <a:pt x="181" y="1953"/>
                  </a:lnTo>
                  <a:lnTo>
                    <a:pt x="168" y="1973"/>
                  </a:lnTo>
                  <a:lnTo>
                    <a:pt x="155" y="2020"/>
                  </a:lnTo>
                  <a:lnTo>
                    <a:pt x="147" y="2059"/>
                  </a:lnTo>
                  <a:lnTo>
                    <a:pt x="107" y="2217"/>
                  </a:lnTo>
                  <a:lnTo>
                    <a:pt x="0" y="2656"/>
                  </a:lnTo>
                  <a:lnTo>
                    <a:pt x="17" y="2661"/>
                  </a:lnTo>
                  <a:lnTo>
                    <a:pt x="275" y="2724"/>
                  </a:lnTo>
                  <a:lnTo>
                    <a:pt x="563" y="2790"/>
                  </a:lnTo>
                  <a:lnTo>
                    <a:pt x="643" y="2806"/>
                  </a:lnTo>
                  <a:lnTo>
                    <a:pt x="686" y="2817"/>
                  </a:lnTo>
                  <a:lnTo>
                    <a:pt x="775" y="2836"/>
                  </a:lnTo>
                  <a:lnTo>
                    <a:pt x="784" y="2838"/>
                  </a:lnTo>
                  <a:lnTo>
                    <a:pt x="789" y="2839"/>
                  </a:lnTo>
                  <a:lnTo>
                    <a:pt x="843" y="2850"/>
                  </a:lnTo>
                  <a:lnTo>
                    <a:pt x="926" y="2869"/>
                  </a:lnTo>
                  <a:lnTo>
                    <a:pt x="1068" y="2896"/>
                  </a:lnTo>
                  <a:lnTo>
                    <a:pt x="1139" y="2910"/>
                  </a:lnTo>
                  <a:lnTo>
                    <a:pt x="1370" y="2953"/>
                  </a:lnTo>
                  <a:lnTo>
                    <a:pt x="1375" y="2955"/>
                  </a:lnTo>
                  <a:lnTo>
                    <a:pt x="1378" y="2956"/>
                  </a:lnTo>
                  <a:lnTo>
                    <a:pt x="1389" y="2958"/>
                  </a:lnTo>
                  <a:lnTo>
                    <a:pt x="1393" y="2959"/>
                  </a:lnTo>
                  <a:lnTo>
                    <a:pt x="1424" y="2964"/>
                  </a:lnTo>
                  <a:lnTo>
                    <a:pt x="1495" y="2977"/>
                  </a:lnTo>
                  <a:lnTo>
                    <a:pt x="1564" y="2989"/>
                  </a:lnTo>
                  <a:lnTo>
                    <a:pt x="1578" y="2992"/>
                  </a:lnTo>
                  <a:lnTo>
                    <a:pt x="1588" y="2993"/>
                  </a:lnTo>
                  <a:lnTo>
                    <a:pt x="1697" y="3012"/>
                  </a:lnTo>
                  <a:lnTo>
                    <a:pt x="1705" y="2964"/>
                  </a:lnTo>
                  <a:lnTo>
                    <a:pt x="1729" y="2830"/>
                  </a:lnTo>
                  <a:lnTo>
                    <a:pt x="1731" y="2816"/>
                  </a:lnTo>
                  <a:lnTo>
                    <a:pt x="1747" y="2725"/>
                  </a:lnTo>
                  <a:lnTo>
                    <a:pt x="1764" y="2629"/>
                  </a:lnTo>
                  <a:lnTo>
                    <a:pt x="1765" y="2622"/>
                  </a:lnTo>
                  <a:lnTo>
                    <a:pt x="1769" y="2605"/>
                  </a:lnTo>
                  <a:lnTo>
                    <a:pt x="1780" y="2533"/>
                  </a:lnTo>
                  <a:lnTo>
                    <a:pt x="1785" y="2508"/>
                  </a:lnTo>
                  <a:lnTo>
                    <a:pt x="1794" y="2456"/>
                  </a:lnTo>
                  <a:lnTo>
                    <a:pt x="1797" y="2437"/>
                  </a:lnTo>
                  <a:lnTo>
                    <a:pt x="1798" y="2437"/>
                  </a:lnTo>
                  <a:lnTo>
                    <a:pt x="1813" y="2341"/>
                  </a:lnTo>
                  <a:lnTo>
                    <a:pt x="1822" y="2293"/>
                  </a:lnTo>
                  <a:lnTo>
                    <a:pt x="1830" y="2251"/>
                  </a:lnTo>
                  <a:lnTo>
                    <a:pt x="1838" y="2195"/>
                  </a:lnTo>
                  <a:lnTo>
                    <a:pt x="1846" y="2149"/>
                  </a:lnTo>
                  <a:lnTo>
                    <a:pt x="1860" y="2063"/>
                  </a:lnTo>
                  <a:lnTo>
                    <a:pt x="1850" y="2057"/>
                  </a:lnTo>
                  <a:lnTo>
                    <a:pt x="1848" y="2057"/>
                  </a:lnTo>
                  <a:lnTo>
                    <a:pt x="1841" y="2049"/>
                  </a:lnTo>
                  <a:lnTo>
                    <a:pt x="1817" y="1987"/>
                  </a:lnTo>
                  <a:lnTo>
                    <a:pt x="1790" y="1941"/>
                  </a:lnTo>
                  <a:lnTo>
                    <a:pt x="1785" y="1941"/>
                  </a:lnTo>
                  <a:lnTo>
                    <a:pt x="1760" y="1952"/>
                  </a:lnTo>
                  <a:lnTo>
                    <a:pt x="1745" y="1976"/>
                  </a:lnTo>
                  <a:lnTo>
                    <a:pt x="1741" y="2016"/>
                  </a:lnTo>
                  <a:lnTo>
                    <a:pt x="1711" y="2006"/>
                  </a:lnTo>
                  <a:lnTo>
                    <a:pt x="1569" y="1989"/>
                  </a:lnTo>
                  <a:lnTo>
                    <a:pt x="1539" y="1967"/>
                  </a:lnTo>
                  <a:lnTo>
                    <a:pt x="1504" y="1987"/>
                  </a:lnTo>
                  <a:lnTo>
                    <a:pt x="1462" y="1995"/>
                  </a:lnTo>
                  <a:lnTo>
                    <a:pt x="1402" y="1968"/>
                  </a:lnTo>
                  <a:lnTo>
                    <a:pt x="1366" y="1991"/>
                  </a:lnTo>
                  <a:lnTo>
                    <a:pt x="1370" y="2011"/>
                  </a:lnTo>
                  <a:lnTo>
                    <a:pt x="1360" y="2016"/>
                  </a:lnTo>
                  <a:lnTo>
                    <a:pt x="1325" y="1973"/>
                  </a:lnTo>
                  <a:lnTo>
                    <a:pt x="1311" y="1848"/>
                  </a:lnTo>
                  <a:lnTo>
                    <a:pt x="1232" y="1785"/>
                  </a:lnTo>
                  <a:lnTo>
                    <a:pt x="1245" y="1738"/>
                  </a:lnTo>
                  <a:lnTo>
                    <a:pt x="1167" y="1445"/>
                  </a:lnTo>
                  <a:lnTo>
                    <a:pt x="1069" y="1495"/>
                  </a:lnTo>
                  <a:lnTo>
                    <a:pt x="1032" y="1495"/>
                  </a:lnTo>
                  <a:lnTo>
                    <a:pt x="989" y="1462"/>
                  </a:lnTo>
                  <a:lnTo>
                    <a:pt x="1109" y="1112"/>
                  </a:lnTo>
                  <a:lnTo>
                    <a:pt x="1116" y="1112"/>
                  </a:lnTo>
                  <a:lnTo>
                    <a:pt x="1140" y="1068"/>
                  </a:lnTo>
                  <a:lnTo>
                    <a:pt x="1140" y="1054"/>
                  </a:lnTo>
                  <a:lnTo>
                    <a:pt x="1129" y="1049"/>
                  </a:lnTo>
                  <a:lnTo>
                    <a:pt x="1095" y="1053"/>
                  </a:lnTo>
                  <a:lnTo>
                    <a:pt x="1069" y="1050"/>
                  </a:lnTo>
                  <a:lnTo>
                    <a:pt x="1063" y="1039"/>
                  </a:lnTo>
                  <a:lnTo>
                    <a:pt x="1067" y="1017"/>
                  </a:lnTo>
                  <a:lnTo>
                    <a:pt x="1057" y="1006"/>
                  </a:lnTo>
                  <a:lnTo>
                    <a:pt x="1029" y="1016"/>
                  </a:lnTo>
                  <a:lnTo>
                    <a:pt x="1024" y="1008"/>
                  </a:lnTo>
                  <a:lnTo>
                    <a:pt x="1033" y="996"/>
                  </a:lnTo>
                  <a:lnTo>
                    <a:pt x="999" y="915"/>
                  </a:lnTo>
                  <a:lnTo>
                    <a:pt x="976" y="882"/>
                  </a:lnTo>
                  <a:lnTo>
                    <a:pt x="929" y="773"/>
                  </a:lnTo>
                  <a:lnTo>
                    <a:pt x="891" y="751"/>
                  </a:lnTo>
                  <a:lnTo>
                    <a:pt x="836" y="675"/>
                  </a:lnTo>
                  <a:lnTo>
                    <a:pt x="871" y="666"/>
                  </a:lnTo>
                  <a:lnTo>
                    <a:pt x="845" y="636"/>
                  </a:lnTo>
                  <a:lnTo>
                    <a:pt x="860" y="569"/>
                  </a:lnTo>
                  <a:lnTo>
                    <a:pt x="807" y="451"/>
                  </a:lnTo>
                  <a:lnTo>
                    <a:pt x="809" y="442"/>
                  </a:lnTo>
                  <a:lnTo>
                    <a:pt x="828" y="360"/>
                  </a:lnTo>
                  <a:lnTo>
                    <a:pt x="851" y="265"/>
                  </a:lnTo>
                  <a:lnTo>
                    <a:pt x="854" y="252"/>
                  </a:lnTo>
                  <a:lnTo>
                    <a:pt x="854" y="250"/>
                  </a:lnTo>
                  <a:lnTo>
                    <a:pt x="888" y="108"/>
                  </a:lnTo>
                  <a:lnTo>
                    <a:pt x="897" y="70"/>
                  </a:lnTo>
                  <a:lnTo>
                    <a:pt x="898" y="60"/>
                  </a:lnTo>
                  <a:lnTo>
                    <a:pt x="650" y="0"/>
                  </a:lnTo>
                  <a:lnTo>
                    <a:pt x="648" y="15"/>
                  </a:lnTo>
                  <a:lnTo>
                    <a:pt x="644" y="32"/>
                  </a:lnTo>
                  <a:lnTo>
                    <a:pt x="636" y="60"/>
                  </a:lnTo>
                  <a:lnTo>
                    <a:pt x="582" y="274"/>
                  </a:lnTo>
                  <a:lnTo>
                    <a:pt x="567" y="334"/>
                  </a:lnTo>
                  <a:lnTo>
                    <a:pt x="559" y="364"/>
                  </a:lnTo>
                  <a:lnTo>
                    <a:pt x="557" y="375"/>
                  </a:lnTo>
                  <a:lnTo>
                    <a:pt x="554" y="382"/>
                  </a:lnTo>
                  <a:lnTo>
                    <a:pt x="553" y="389"/>
                  </a:lnTo>
                  <a:lnTo>
                    <a:pt x="532" y="476"/>
                  </a:lnTo>
                  <a:lnTo>
                    <a:pt x="520" y="524"/>
                  </a:lnTo>
                  <a:lnTo>
                    <a:pt x="496" y="623"/>
                  </a:lnTo>
                  <a:lnTo>
                    <a:pt x="486" y="663"/>
                  </a:lnTo>
                  <a:lnTo>
                    <a:pt x="485" y="667"/>
                  </a:lnTo>
                  <a:lnTo>
                    <a:pt x="474" y="714"/>
                  </a:lnTo>
                  <a:lnTo>
                    <a:pt x="438" y="857"/>
                  </a:lnTo>
                  <a:lnTo>
                    <a:pt x="434" y="876"/>
                  </a:lnTo>
                  <a:lnTo>
                    <a:pt x="419" y="936"/>
                  </a:lnTo>
                  <a:lnTo>
                    <a:pt x="415" y="951"/>
                  </a:lnTo>
                  <a:lnTo>
                    <a:pt x="408" y="980"/>
                  </a:lnTo>
                  <a:lnTo>
                    <a:pt x="400" y="998"/>
                  </a:lnTo>
                  <a:lnTo>
                    <a:pt x="412" y="1051"/>
                  </a:lnTo>
                  <a:lnTo>
                    <a:pt x="400" y="1151"/>
                  </a:lnTo>
                  <a:lnTo>
                    <a:pt x="408" y="1170"/>
                  </a:lnTo>
                  <a:lnTo>
                    <a:pt x="417" y="1204"/>
                  </a:lnTo>
                  <a:lnTo>
                    <a:pt x="419" y="1212"/>
                  </a:lnTo>
                  <a:lnTo>
                    <a:pt x="476" y="1269"/>
                  </a:lnTo>
                  <a:lnTo>
                    <a:pt x="484" y="1320"/>
                  </a:lnTo>
                  <a:lnTo>
                    <a:pt x="394" y="1442"/>
                  </a:lnTo>
                  <a:lnTo>
                    <a:pt x="393" y="1444"/>
                  </a:lnTo>
                  <a:lnTo>
                    <a:pt x="364" y="1493"/>
                  </a:lnTo>
                  <a:lnTo>
                    <a:pt x="351" y="1507"/>
                  </a:lnTo>
                  <a:lnTo>
                    <a:pt x="327" y="1534"/>
                  </a:lnTo>
                  <a:lnTo>
                    <a:pt x="298" y="1591"/>
                  </a:lnTo>
                  <a:lnTo>
                    <a:pt x="254" y="1616"/>
                  </a:lnTo>
                  <a:lnTo>
                    <a:pt x="164" y="1745"/>
                  </a:lnTo>
                  <a:lnTo>
                    <a:pt x="162" y="1773"/>
                  </a:lnTo>
                  <a:lnTo>
                    <a:pt x="195" y="1802"/>
                  </a:lnTo>
                  <a:lnTo>
                    <a:pt x="216" y="1809"/>
                  </a:lnTo>
                  <a:lnTo>
                    <a:pt x="235" y="1851"/>
                  </a:lnTo>
                  <a:close/>
                </a:path>
              </a:pathLst>
            </a:custGeom>
            <a:solidFill>
              <a:schemeClr val="bg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80" name="Freeform 379"/>
            <p:cNvSpPr>
              <a:spLocks noChangeAspect="1"/>
            </p:cNvSpPr>
            <p:nvPr/>
          </p:nvSpPr>
          <p:spPr bwMode="auto">
            <a:xfrm>
              <a:off x="3310" y="2752"/>
              <a:ext cx="1753" cy="1019"/>
            </a:xfrm>
            <a:custGeom>
              <a:avLst/>
              <a:gdLst>
                <a:gd name="T0" fmla="*/ 14 w 3152"/>
                <a:gd name="T1" fmla="*/ 43 h 2057"/>
                <a:gd name="T2" fmla="*/ 9 w 3152"/>
                <a:gd name="T3" fmla="*/ 42 h 2057"/>
                <a:gd name="T4" fmla="*/ 16 w 3152"/>
                <a:gd name="T5" fmla="*/ 31 h 2057"/>
                <a:gd name="T6" fmla="*/ 18 w 3152"/>
                <a:gd name="T7" fmla="*/ 30 h 2057"/>
                <a:gd name="T8" fmla="*/ 15 w 3152"/>
                <a:gd name="T9" fmla="*/ 30 h 2057"/>
                <a:gd name="T10" fmla="*/ 13 w 3152"/>
                <a:gd name="T11" fmla="*/ 29 h 2057"/>
                <a:gd name="T12" fmla="*/ 13 w 3152"/>
                <a:gd name="T13" fmla="*/ 28 h 2057"/>
                <a:gd name="T14" fmla="*/ 12 w 3152"/>
                <a:gd name="T15" fmla="*/ 28 h 2057"/>
                <a:gd name="T16" fmla="*/ 10 w 3152"/>
                <a:gd name="T17" fmla="*/ 26 h 2057"/>
                <a:gd name="T18" fmla="*/ 7 w 3152"/>
                <a:gd name="T19" fmla="*/ 21 h 2057"/>
                <a:gd name="T20" fmla="*/ 2 w 3152"/>
                <a:gd name="T21" fmla="*/ 18 h 2057"/>
                <a:gd name="T22" fmla="*/ 2 w 3152"/>
                <a:gd name="T23" fmla="*/ 17 h 2057"/>
                <a:gd name="T24" fmla="*/ 0 w 3152"/>
                <a:gd name="T25" fmla="*/ 12 h 2057"/>
                <a:gd name="T26" fmla="*/ 1 w 3152"/>
                <a:gd name="T27" fmla="*/ 9 h 2057"/>
                <a:gd name="T28" fmla="*/ 2 w 3152"/>
                <a:gd name="T29" fmla="*/ 5 h 2057"/>
                <a:gd name="T30" fmla="*/ 4 w 3152"/>
                <a:gd name="T31" fmla="*/ 1 h 2057"/>
                <a:gd name="T32" fmla="*/ 5 w 3152"/>
                <a:gd name="T33" fmla="*/ 0 h 2057"/>
                <a:gd name="T34" fmla="*/ 32 w 3152"/>
                <a:gd name="T35" fmla="*/ 3 h 2057"/>
                <a:gd name="T36" fmla="*/ 70 w 3152"/>
                <a:gd name="T37" fmla="*/ 7 h 2057"/>
                <a:gd name="T38" fmla="*/ 87 w 3152"/>
                <a:gd name="T39" fmla="*/ 9 h 2057"/>
                <a:gd name="T40" fmla="*/ 111 w 3152"/>
                <a:gd name="T41" fmla="*/ 11 h 2057"/>
                <a:gd name="T42" fmla="*/ 140 w 3152"/>
                <a:gd name="T43" fmla="*/ 13 h 2057"/>
                <a:gd name="T44" fmla="*/ 167 w 3152"/>
                <a:gd name="T45" fmla="*/ 15 h 2057"/>
                <a:gd name="T46" fmla="*/ 167 w 3152"/>
                <a:gd name="T47" fmla="*/ 19 h 2057"/>
                <a:gd name="T48" fmla="*/ 167 w 3152"/>
                <a:gd name="T49" fmla="*/ 19 h 2057"/>
                <a:gd name="T50" fmla="*/ 166 w 3152"/>
                <a:gd name="T51" fmla="*/ 22 h 2057"/>
                <a:gd name="T52" fmla="*/ 166 w 3152"/>
                <a:gd name="T53" fmla="*/ 27 h 2057"/>
                <a:gd name="T54" fmla="*/ 166 w 3152"/>
                <a:gd name="T55" fmla="*/ 28 h 2057"/>
                <a:gd name="T56" fmla="*/ 165 w 3152"/>
                <a:gd name="T57" fmla="*/ 34 h 2057"/>
                <a:gd name="T58" fmla="*/ 165 w 3152"/>
                <a:gd name="T59" fmla="*/ 34 h 2057"/>
                <a:gd name="T60" fmla="*/ 164 w 3152"/>
                <a:gd name="T61" fmla="*/ 41 h 2057"/>
                <a:gd name="T62" fmla="*/ 163 w 3152"/>
                <a:gd name="T63" fmla="*/ 44 h 2057"/>
                <a:gd name="T64" fmla="*/ 163 w 3152"/>
                <a:gd name="T65" fmla="*/ 47 h 2057"/>
                <a:gd name="T66" fmla="*/ 162 w 3152"/>
                <a:gd name="T67" fmla="*/ 49 h 2057"/>
                <a:gd name="T68" fmla="*/ 162 w 3152"/>
                <a:gd name="T69" fmla="*/ 52 h 2057"/>
                <a:gd name="T70" fmla="*/ 161 w 3152"/>
                <a:gd name="T71" fmla="*/ 58 h 2057"/>
                <a:gd name="T72" fmla="*/ 160 w 3152"/>
                <a:gd name="T73" fmla="*/ 61 h 2057"/>
                <a:gd name="T74" fmla="*/ 150 w 3152"/>
                <a:gd name="T75" fmla="*/ 61 h 2057"/>
                <a:gd name="T76" fmla="*/ 146 w 3152"/>
                <a:gd name="T77" fmla="*/ 60 h 2057"/>
                <a:gd name="T78" fmla="*/ 133 w 3152"/>
                <a:gd name="T79" fmla="*/ 59 h 2057"/>
                <a:gd name="T80" fmla="*/ 131 w 3152"/>
                <a:gd name="T81" fmla="*/ 59 h 2057"/>
                <a:gd name="T82" fmla="*/ 128 w 3152"/>
                <a:gd name="T83" fmla="*/ 59 h 2057"/>
                <a:gd name="T84" fmla="*/ 117 w 3152"/>
                <a:gd name="T85" fmla="*/ 58 h 2057"/>
                <a:gd name="T86" fmla="*/ 103 w 3152"/>
                <a:gd name="T87" fmla="*/ 57 h 2057"/>
                <a:gd name="T88" fmla="*/ 97 w 3152"/>
                <a:gd name="T89" fmla="*/ 57 h 2057"/>
                <a:gd name="T90" fmla="*/ 93 w 3152"/>
                <a:gd name="T91" fmla="*/ 57 h 2057"/>
                <a:gd name="T92" fmla="*/ 86 w 3152"/>
                <a:gd name="T93" fmla="*/ 56 h 2057"/>
                <a:gd name="T94" fmla="*/ 75 w 3152"/>
                <a:gd name="T95" fmla="*/ 55 h 2057"/>
                <a:gd name="T96" fmla="*/ 73 w 3152"/>
                <a:gd name="T97" fmla="*/ 55 h 2057"/>
                <a:gd name="T98" fmla="*/ 58 w 3152"/>
                <a:gd name="T99" fmla="*/ 54 h 2057"/>
                <a:gd name="T100" fmla="*/ 56 w 3152"/>
                <a:gd name="T101" fmla="*/ 59 h 2057"/>
                <a:gd name="T102" fmla="*/ 56 w 3152"/>
                <a:gd name="T103" fmla="*/ 59 h 2057"/>
                <a:gd name="T104" fmla="*/ 55 w 3152"/>
                <a:gd name="T105" fmla="*/ 59 h 2057"/>
                <a:gd name="T106" fmla="*/ 52 w 3152"/>
                <a:gd name="T107" fmla="*/ 56 h 2057"/>
                <a:gd name="T108" fmla="*/ 51 w 3152"/>
                <a:gd name="T109" fmla="*/ 56 h 2057"/>
                <a:gd name="T110" fmla="*/ 50 w 3152"/>
                <a:gd name="T111" fmla="*/ 58 h 2057"/>
                <a:gd name="T112" fmla="*/ 41 w 3152"/>
                <a:gd name="T113" fmla="*/ 57 h 2057"/>
                <a:gd name="T114" fmla="*/ 37 w 3152"/>
                <a:gd name="T115" fmla="*/ 57 h 2057"/>
                <a:gd name="T116" fmla="*/ 32 w 3152"/>
                <a:gd name="T117" fmla="*/ 57 h 2057"/>
                <a:gd name="T118" fmla="*/ 30 w 3152"/>
                <a:gd name="T119" fmla="*/ 58 h 2057"/>
                <a:gd name="T120" fmla="*/ 27 w 3152"/>
                <a:gd name="T121" fmla="*/ 57 h 2057"/>
                <a:gd name="T122" fmla="*/ 23 w 3152"/>
                <a:gd name="T123" fmla="*/ 52 h 2057"/>
                <a:gd name="T124" fmla="*/ 19 w 3152"/>
                <a:gd name="T125" fmla="*/ 41 h 205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152"/>
                <a:gd name="T190" fmla="*/ 0 h 2057"/>
                <a:gd name="T191" fmla="*/ 3152 w 3152"/>
                <a:gd name="T192" fmla="*/ 2057 h 205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152" h="2057">
                  <a:moveTo>
                    <a:pt x="360" y="1385"/>
                  </a:moveTo>
                  <a:lnTo>
                    <a:pt x="262" y="1435"/>
                  </a:lnTo>
                  <a:lnTo>
                    <a:pt x="225" y="1435"/>
                  </a:lnTo>
                  <a:lnTo>
                    <a:pt x="182" y="1402"/>
                  </a:lnTo>
                  <a:lnTo>
                    <a:pt x="302" y="1052"/>
                  </a:lnTo>
                  <a:lnTo>
                    <a:pt x="309" y="1052"/>
                  </a:lnTo>
                  <a:lnTo>
                    <a:pt x="333" y="1008"/>
                  </a:lnTo>
                  <a:lnTo>
                    <a:pt x="333" y="994"/>
                  </a:lnTo>
                  <a:lnTo>
                    <a:pt x="322" y="989"/>
                  </a:lnTo>
                  <a:lnTo>
                    <a:pt x="288" y="993"/>
                  </a:lnTo>
                  <a:lnTo>
                    <a:pt x="262" y="990"/>
                  </a:lnTo>
                  <a:lnTo>
                    <a:pt x="256" y="979"/>
                  </a:lnTo>
                  <a:lnTo>
                    <a:pt x="260" y="957"/>
                  </a:lnTo>
                  <a:lnTo>
                    <a:pt x="250" y="946"/>
                  </a:lnTo>
                  <a:lnTo>
                    <a:pt x="222" y="956"/>
                  </a:lnTo>
                  <a:lnTo>
                    <a:pt x="217" y="948"/>
                  </a:lnTo>
                  <a:lnTo>
                    <a:pt x="226" y="936"/>
                  </a:lnTo>
                  <a:lnTo>
                    <a:pt x="192" y="855"/>
                  </a:lnTo>
                  <a:lnTo>
                    <a:pt x="169" y="822"/>
                  </a:lnTo>
                  <a:lnTo>
                    <a:pt x="122" y="713"/>
                  </a:lnTo>
                  <a:lnTo>
                    <a:pt x="84" y="691"/>
                  </a:lnTo>
                  <a:lnTo>
                    <a:pt x="29" y="615"/>
                  </a:lnTo>
                  <a:lnTo>
                    <a:pt x="64" y="606"/>
                  </a:lnTo>
                  <a:lnTo>
                    <a:pt x="38" y="576"/>
                  </a:lnTo>
                  <a:lnTo>
                    <a:pt x="53" y="509"/>
                  </a:lnTo>
                  <a:lnTo>
                    <a:pt x="0" y="391"/>
                  </a:lnTo>
                  <a:lnTo>
                    <a:pt x="2" y="382"/>
                  </a:lnTo>
                  <a:lnTo>
                    <a:pt x="21" y="300"/>
                  </a:lnTo>
                  <a:lnTo>
                    <a:pt x="44" y="205"/>
                  </a:lnTo>
                  <a:lnTo>
                    <a:pt x="47" y="192"/>
                  </a:lnTo>
                  <a:lnTo>
                    <a:pt x="47" y="190"/>
                  </a:lnTo>
                  <a:lnTo>
                    <a:pt x="81" y="48"/>
                  </a:lnTo>
                  <a:lnTo>
                    <a:pt x="90" y="10"/>
                  </a:lnTo>
                  <a:lnTo>
                    <a:pt x="91" y="0"/>
                  </a:lnTo>
                  <a:lnTo>
                    <a:pt x="425" y="75"/>
                  </a:lnTo>
                  <a:lnTo>
                    <a:pt x="591" y="111"/>
                  </a:lnTo>
                  <a:lnTo>
                    <a:pt x="1067" y="205"/>
                  </a:lnTo>
                  <a:lnTo>
                    <a:pt x="1302" y="250"/>
                  </a:lnTo>
                  <a:lnTo>
                    <a:pt x="1437" y="272"/>
                  </a:lnTo>
                  <a:lnTo>
                    <a:pt x="1629" y="304"/>
                  </a:lnTo>
                  <a:lnTo>
                    <a:pt x="1756" y="324"/>
                  </a:lnTo>
                  <a:lnTo>
                    <a:pt x="2077" y="372"/>
                  </a:lnTo>
                  <a:lnTo>
                    <a:pt x="2346" y="408"/>
                  </a:lnTo>
                  <a:lnTo>
                    <a:pt x="2621" y="442"/>
                  </a:lnTo>
                  <a:lnTo>
                    <a:pt x="2892" y="472"/>
                  </a:lnTo>
                  <a:lnTo>
                    <a:pt x="3152" y="497"/>
                  </a:lnTo>
                  <a:lnTo>
                    <a:pt x="3144" y="596"/>
                  </a:lnTo>
                  <a:lnTo>
                    <a:pt x="3141" y="629"/>
                  </a:lnTo>
                  <a:lnTo>
                    <a:pt x="3140" y="640"/>
                  </a:lnTo>
                  <a:lnTo>
                    <a:pt x="3139" y="644"/>
                  </a:lnTo>
                  <a:lnTo>
                    <a:pt x="3135" y="693"/>
                  </a:lnTo>
                  <a:lnTo>
                    <a:pt x="3131" y="736"/>
                  </a:lnTo>
                  <a:lnTo>
                    <a:pt x="3122" y="840"/>
                  </a:lnTo>
                  <a:lnTo>
                    <a:pt x="3117" y="889"/>
                  </a:lnTo>
                  <a:lnTo>
                    <a:pt x="3117" y="890"/>
                  </a:lnTo>
                  <a:lnTo>
                    <a:pt x="3113" y="938"/>
                  </a:lnTo>
                  <a:lnTo>
                    <a:pt x="3108" y="986"/>
                  </a:lnTo>
                  <a:lnTo>
                    <a:pt x="3096" y="1124"/>
                  </a:lnTo>
                  <a:lnTo>
                    <a:pt x="3094" y="1133"/>
                  </a:lnTo>
                  <a:lnTo>
                    <a:pt x="3093" y="1150"/>
                  </a:lnTo>
                  <a:lnTo>
                    <a:pt x="3086" y="1230"/>
                  </a:lnTo>
                  <a:lnTo>
                    <a:pt x="3072" y="1377"/>
                  </a:lnTo>
                  <a:lnTo>
                    <a:pt x="3068" y="1418"/>
                  </a:lnTo>
                  <a:lnTo>
                    <a:pt x="3064" y="1457"/>
                  </a:lnTo>
                  <a:lnTo>
                    <a:pt x="3063" y="1474"/>
                  </a:lnTo>
                  <a:lnTo>
                    <a:pt x="3055" y="1558"/>
                  </a:lnTo>
                  <a:lnTo>
                    <a:pt x="3054" y="1571"/>
                  </a:lnTo>
                  <a:lnTo>
                    <a:pt x="3049" y="1630"/>
                  </a:lnTo>
                  <a:lnTo>
                    <a:pt x="3043" y="1690"/>
                  </a:lnTo>
                  <a:lnTo>
                    <a:pt x="3041" y="1715"/>
                  </a:lnTo>
                  <a:lnTo>
                    <a:pt x="3036" y="1766"/>
                  </a:lnTo>
                  <a:lnTo>
                    <a:pt x="3019" y="1960"/>
                  </a:lnTo>
                  <a:lnTo>
                    <a:pt x="3019" y="1974"/>
                  </a:lnTo>
                  <a:lnTo>
                    <a:pt x="3011" y="2057"/>
                  </a:lnTo>
                  <a:lnTo>
                    <a:pt x="3006" y="2057"/>
                  </a:lnTo>
                  <a:lnTo>
                    <a:pt x="2820" y="2040"/>
                  </a:lnTo>
                  <a:lnTo>
                    <a:pt x="2793" y="2036"/>
                  </a:lnTo>
                  <a:lnTo>
                    <a:pt x="2736" y="2030"/>
                  </a:lnTo>
                  <a:lnTo>
                    <a:pt x="2722" y="2028"/>
                  </a:lnTo>
                  <a:lnTo>
                    <a:pt x="2495" y="2003"/>
                  </a:lnTo>
                  <a:lnTo>
                    <a:pt x="2471" y="2003"/>
                  </a:lnTo>
                  <a:lnTo>
                    <a:pt x="2468" y="2003"/>
                  </a:lnTo>
                  <a:lnTo>
                    <a:pt x="2437" y="1999"/>
                  </a:lnTo>
                  <a:lnTo>
                    <a:pt x="2402" y="1996"/>
                  </a:lnTo>
                  <a:lnTo>
                    <a:pt x="2399" y="1996"/>
                  </a:lnTo>
                  <a:lnTo>
                    <a:pt x="2197" y="1969"/>
                  </a:lnTo>
                  <a:lnTo>
                    <a:pt x="2163" y="1964"/>
                  </a:lnTo>
                  <a:lnTo>
                    <a:pt x="1947" y="1935"/>
                  </a:lnTo>
                  <a:lnTo>
                    <a:pt x="1853" y="1922"/>
                  </a:lnTo>
                  <a:lnTo>
                    <a:pt x="1819" y="1917"/>
                  </a:lnTo>
                  <a:lnTo>
                    <a:pt x="1785" y="1912"/>
                  </a:lnTo>
                  <a:lnTo>
                    <a:pt x="1752" y="1907"/>
                  </a:lnTo>
                  <a:lnTo>
                    <a:pt x="1649" y="1892"/>
                  </a:lnTo>
                  <a:lnTo>
                    <a:pt x="1615" y="1884"/>
                  </a:lnTo>
                  <a:lnTo>
                    <a:pt x="1430" y="1858"/>
                  </a:lnTo>
                  <a:lnTo>
                    <a:pt x="1414" y="1854"/>
                  </a:lnTo>
                  <a:lnTo>
                    <a:pt x="1376" y="1848"/>
                  </a:lnTo>
                  <a:lnTo>
                    <a:pt x="1375" y="1848"/>
                  </a:lnTo>
                  <a:lnTo>
                    <a:pt x="1265" y="1834"/>
                  </a:lnTo>
                  <a:lnTo>
                    <a:pt x="1088" y="1801"/>
                  </a:lnTo>
                  <a:lnTo>
                    <a:pt x="1065" y="1930"/>
                  </a:lnTo>
                  <a:lnTo>
                    <a:pt x="1055" y="1993"/>
                  </a:lnTo>
                  <a:lnTo>
                    <a:pt x="1053" y="2003"/>
                  </a:lnTo>
                  <a:lnTo>
                    <a:pt x="1043" y="1997"/>
                  </a:lnTo>
                  <a:lnTo>
                    <a:pt x="1041" y="1997"/>
                  </a:lnTo>
                  <a:lnTo>
                    <a:pt x="1034" y="1989"/>
                  </a:lnTo>
                  <a:lnTo>
                    <a:pt x="1010" y="1927"/>
                  </a:lnTo>
                  <a:lnTo>
                    <a:pt x="983" y="1881"/>
                  </a:lnTo>
                  <a:lnTo>
                    <a:pt x="978" y="1881"/>
                  </a:lnTo>
                  <a:lnTo>
                    <a:pt x="953" y="1892"/>
                  </a:lnTo>
                  <a:lnTo>
                    <a:pt x="938" y="1916"/>
                  </a:lnTo>
                  <a:lnTo>
                    <a:pt x="934" y="1956"/>
                  </a:lnTo>
                  <a:lnTo>
                    <a:pt x="904" y="1946"/>
                  </a:lnTo>
                  <a:lnTo>
                    <a:pt x="762" y="1929"/>
                  </a:lnTo>
                  <a:lnTo>
                    <a:pt x="732" y="1907"/>
                  </a:lnTo>
                  <a:lnTo>
                    <a:pt x="697" y="1927"/>
                  </a:lnTo>
                  <a:lnTo>
                    <a:pt x="655" y="1935"/>
                  </a:lnTo>
                  <a:lnTo>
                    <a:pt x="595" y="1908"/>
                  </a:lnTo>
                  <a:lnTo>
                    <a:pt x="559" y="1931"/>
                  </a:lnTo>
                  <a:lnTo>
                    <a:pt x="563" y="1951"/>
                  </a:lnTo>
                  <a:lnTo>
                    <a:pt x="553" y="1956"/>
                  </a:lnTo>
                  <a:lnTo>
                    <a:pt x="518" y="1913"/>
                  </a:lnTo>
                  <a:lnTo>
                    <a:pt x="504" y="1788"/>
                  </a:lnTo>
                  <a:lnTo>
                    <a:pt x="425" y="1725"/>
                  </a:lnTo>
                  <a:lnTo>
                    <a:pt x="438" y="1678"/>
                  </a:lnTo>
                  <a:lnTo>
                    <a:pt x="360" y="1385"/>
                  </a:lnTo>
                  <a:close/>
                </a:path>
              </a:pathLst>
            </a:custGeom>
            <a:solidFill>
              <a:schemeClr val="tx2">
                <a:lumMod val="60000"/>
                <a:lumOff val="40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81" name="Freeform 380"/>
            <p:cNvSpPr>
              <a:spLocks noChangeAspect="1"/>
            </p:cNvSpPr>
            <p:nvPr/>
          </p:nvSpPr>
          <p:spPr bwMode="auto">
            <a:xfrm>
              <a:off x="2222" y="3929"/>
              <a:ext cx="1108" cy="1501"/>
            </a:xfrm>
            <a:custGeom>
              <a:avLst/>
              <a:gdLst>
                <a:gd name="T0" fmla="*/ 1 w 1994"/>
                <a:gd name="T1" fmla="*/ 32 h 3037"/>
                <a:gd name="T2" fmla="*/ 1 w 1994"/>
                <a:gd name="T3" fmla="*/ 34 h 3037"/>
                <a:gd name="T4" fmla="*/ 2 w 1994"/>
                <a:gd name="T5" fmla="*/ 35 h 3037"/>
                <a:gd name="T6" fmla="*/ 5 w 1994"/>
                <a:gd name="T7" fmla="*/ 37 h 3037"/>
                <a:gd name="T8" fmla="*/ 8 w 1994"/>
                <a:gd name="T9" fmla="*/ 40 h 3037"/>
                <a:gd name="T10" fmla="*/ 9 w 1994"/>
                <a:gd name="T11" fmla="*/ 41 h 3037"/>
                <a:gd name="T12" fmla="*/ 13 w 1994"/>
                <a:gd name="T13" fmla="*/ 44 h 3037"/>
                <a:gd name="T14" fmla="*/ 19 w 1994"/>
                <a:gd name="T15" fmla="*/ 49 h 3037"/>
                <a:gd name="T16" fmla="*/ 26 w 1994"/>
                <a:gd name="T17" fmla="*/ 55 h 3037"/>
                <a:gd name="T18" fmla="*/ 29 w 1994"/>
                <a:gd name="T19" fmla="*/ 57 h 3037"/>
                <a:gd name="T20" fmla="*/ 34 w 1994"/>
                <a:gd name="T21" fmla="*/ 62 h 3037"/>
                <a:gd name="T22" fmla="*/ 46 w 1994"/>
                <a:gd name="T23" fmla="*/ 72 h 3037"/>
                <a:gd name="T24" fmla="*/ 50 w 1994"/>
                <a:gd name="T25" fmla="*/ 76 h 3037"/>
                <a:gd name="T26" fmla="*/ 53 w 1994"/>
                <a:gd name="T27" fmla="*/ 79 h 3037"/>
                <a:gd name="T28" fmla="*/ 62 w 1994"/>
                <a:gd name="T29" fmla="*/ 86 h 3037"/>
                <a:gd name="T30" fmla="*/ 68 w 1994"/>
                <a:gd name="T31" fmla="*/ 87 h 3037"/>
                <a:gd name="T32" fmla="*/ 69 w 1994"/>
                <a:gd name="T33" fmla="*/ 80 h 3037"/>
                <a:gd name="T34" fmla="*/ 73 w 1994"/>
                <a:gd name="T35" fmla="*/ 77 h 3037"/>
                <a:gd name="T36" fmla="*/ 81 w 1994"/>
                <a:gd name="T37" fmla="*/ 78 h 3037"/>
                <a:gd name="T38" fmla="*/ 84 w 1994"/>
                <a:gd name="T39" fmla="*/ 68 h 3037"/>
                <a:gd name="T40" fmla="*/ 86 w 1994"/>
                <a:gd name="T41" fmla="*/ 63 h 3037"/>
                <a:gd name="T42" fmla="*/ 87 w 1994"/>
                <a:gd name="T43" fmla="*/ 60 h 3037"/>
                <a:gd name="T44" fmla="*/ 89 w 1994"/>
                <a:gd name="T45" fmla="*/ 55 h 3037"/>
                <a:gd name="T46" fmla="*/ 91 w 1994"/>
                <a:gd name="T47" fmla="*/ 51 h 3037"/>
                <a:gd name="T48" fmla="*/ 91 w 1994"/>
                <a:gd name="T49" fmla="*/ 50 h 3037"/>
                <a:gd name="T50" fmla="*/ 92 w 1994"/>
                <a:gd name="T51" fmla="*/ 47 h 3037"/>
                <a:gd name="T52" fmla="*/ 95 w 1994"/>
                <a:gd name="T53" fmla="*/ 40 h 3037"/>
                <a:gd name="T54" fmla="*/ 97 w 1994"/>
                <a:gd name="T55" fmla="*/ 36 h 3037"/>
                <a:gd name="T56" fmla="*/ 98 w 1994"/>
                <a:gd name="T57" fmla="*/ 33 h 3037"/>
                <a:gd name="T58" fmla="*/ 99 w 1994"/>
                <a:gd name="T59" fmla="*/ 28 h 3037"/>
                <a:gd name="T60" fmla="*/ 103 w 1994"/>
                <a:gd name="T61" fmla="*/ 20 h 3037"/>
                <a:gd name="T62" fmla="*/ 106 w 1994"/>
                <a:gd name="T63" fmla="*/ 12 h 3037"/>
                <a:gd name="T64" fmla="*/ 102 w 1994"/>
                <a:gd name="T65" fmla="*/ 12 h 3037"/>
                <a:gd name="T66" fmla="*/ 97 w 1994"/>
                <a:gd name="T67" fmla="*/ 11 h 3037"/>
                <a:gd name="T68" fmla="*/ 91 w 1994"/>
                <a:gd name="T69" fmla="*/ 10 h 3037"/>
                <a:gd name="T70" fmla="*/ 62 w 1994"/>
                <a:gd name="T71" fmla="*/ 6 h 3037"/>
                <a:gd name="T72" fmla="*/ 58 w 1994"/>
                <a:gd name="T73" fmla="*/ 6 h 3037"/>
                <a:gd name="T74" fmla="*/ 43 w 1994"/>
                <a:gd name="T75" fmla="*/ 4 h 3037"/>
                <a:gd name="T76" fmla="*/ 36 w 1994"/>
                <a:gd name="T77" fmla="*/ 3 h 3037"/>
                <a:gd name="T78" fmla="*/ 26 w 1994"/>
                <a:gd name="T79" fmla="*/ 1 h 3037"/>
                <a:gd name="T80" fmla="*/ 19 w 1994"/>
                <a:gd name="T81" fmla="*/ 0 h 3037"/>
                <a:gd name="T82" fmla="*/ 16 w 1994"/>
                <a:gd name="T83" fmla="*/ 2 h 3037"/>
                <a:gd name="T84" fmla="*/ 12 w 1994"/>
                <a:gd name="T85" fmla="*/ 9 h 3037"/>
                <a:gd name="T86" fmla="*/ 6 w 1994"/>
                <a:gd name="T87" fmla="*/ 22 h 3037"/>
                <a:gd name="T88" fmla="*/ 4 w 1994"/>
                <a:gd name="T89" fmla="*/ 26 h 3037"/>
                <a:gd name="T90" fmla="*/ 2 w 1994"/>
                <a:gd name="T91" fmla="*/ 28 h 3037"/>
                <a:gd name="T92" fmla="*/ 2 w 1994"/>
                <a:gd name="T93" fmla="*/ 30 h 3037"/>
                <a:gd name="T94" fmla="*/ 1 w 1994"/>
                <a:gd name="T95" fmla="*/ 31 h 3037"/>
                <a:gd name="T96" fmla="*/ 1 w 1994"/>
                <a:gd name="T97" fmla="*/ 32 h 30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94"/>
                <a:gd name="T148" fmla="*/ 0 h 3037"/>
                <a:gd name="T149" fmla="*/ 1994 w 1994"/>
                <a:gd name="T150" fmla="*/ 3037 h 30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94" h="3037">
                  <a:moveTo>
                    <a:pt x="11" y="1078"/>
                  </a:moveTo>
                  <a:lnTo>
                    <a:pt x="7" y="1096"/>
                  </a:lnTo>
                  <a:lnTo>
                    <a:pt x="0" y="1121"/>
                  </a:lnTo>
                  <a:lnTo>
                    <a:pt x="14" y="1141"/>
                  </a:lnTo>
                  <a:lnTo>
                    <a:pt x="21" y="1154"/>
                  </a:lnTo>
                  <a:lnTo>
                    <a:pt x="35" y="1175"/>
                  </a:lnTo>
                  <a:lnTo>
                    <a:pt x="80" y="1243"/>
                  </a:lnTo>
                  <a:lnTo>
                    <a:pt x="92" y="1262"/>
                  </a:lnTo>
                  <a:lnTo>
                    <a:pt x="111" y="1290"/>
                  </a:lnTo>
                  <a:lnTo>
                    <a:pt x="149" y="1350"/>
                  </a:lnTo>
                  <a:lnTo>
                    <a:pt x="160" y="1367"/>
                  </a:lnTo>
                  <a:lnTo>
                    <a:pt x="166" y="1376"/>
                  </a:lnTo>
                  <a:lnTo>
                    <a:pt x="187" y="1409"/>
                  </a:lnTo>
                  <a:lnTo>
                    <a:pt x="240" y="1490"/>
                  </a:lnTo>
                  <a:lnTo>
                    <a:pt x="279" y="1549"/>
                  </a:lnTo>
                  <a:lnTo>
                    <a:pt x="352" y="1662"/>
                  </a:lnTo>
                  <a:lnTo>
                    <a:pt x="438" y="1794"/>
                  </a:lnTo>
                  <a:lnTo>
                    <a:pt x="477" y="1854"/>
                  </a:lnTo>
                  <a:lnTo>
                    <a:pt x="487" y="1870"/>
                  </a:lnTo>
                  <a:lnTo>
                    <a:pt x="539" y="1950"/>
                  </a:lnTo>
                  <a:lnTo>
                    <a:pt x="555" y="1974"/>
                  </a:lnTo>
                  <a:lnTo>
                    <a:pt x="641" y="2106"/>
                  </a:lnTo>
                  <a:lnTo>
                    <a:pt x="789" y="2332"/>
                  </a:lnTo>
                  <a:lnTo>
                    <a:pt x="857" y="2439"/>
                  </a:lnTo>
                  <a:lnTo>
                    <a:pt x="942" y="2567"/>
                  </a:lnTo>
                  <a:lnTo>
                    <a:pt x="943" y="2569"/>
                  </a:lnTo>
                  <a:lnTo>
                    <a:pt x="977" y="2622"/>
                  </a:lnTo>
                  <a:lnTo>
                    <a:pt x="1006" y="2666"/>
                  </a:lnTo>
                  <a:lnTo>
                    <a:pt x="1098" y="2806"/>
                  </a:lnTo>
                  <a:lnTo>
                    <a:pt x="1179" y="2929"/>
                  </a:lnTo>
                  <a:lnTo>
                    <a:pt x="1250" y="3037"/>
                  </a:lnTo>
                  <a:lnTo>
                    <a:pt x="1285" y="2945"/>
                  </a:lnTo>
                  <a:lnTo>
                    <a:pt x="1291" y="2747"/>
                  </a:lnTo>
                  <a:lnTo>
                    <a:pt x="1311" y="2701"/>
                  </a:lnTo>
                  <a:lnTo>
                    <a:pt x="1304" y="2613"/>
                  </a:lnTo>
                  <a:lnTo>
                    <a:pt x="1385" y="2610"/>
                  </a:lnTo>
                  <a:lnTo>
                    <a:pt x="1452" y="2675"/>
                  </a:lnTo>
                  <a:lnTo>
                    <a:pt x="1526" y="2622"/>
                  </a:lnTo>
                  <a:lnTo>
                    <a:pt x="1580" y="2373"/>
                  </a:lnTo>
                  <a:lnTo>
                    <a:pt x="1593" y="2313"/>
                  </a:lnTo>
                  <a:lnTo>
                    <a:pt x="1601" y="2274"/>
                  </a:lnTo>
                  <a:lnTo>
                    <a:pt x="1627" y="2149"/>
                  </a:lnTo>
                  <a:lnTo>
                    <a:pt x="1641" y="2084"/>
                  </a:lnTo>
                  <a:lnTo>
                    <a:pt x="1652" y="2028"/>
                  </a:lnTo>
                  <a:lnTo>
                    <a:pt x="1655" y="2019"/>
                  </a:lnTo>
                  <a:lnTo>
                    <a:pt x="1685" y="1876"/>
                  </a:lnTo>
                  <a:lnTo>
                    <a:pt x="1697" y="1821"/>
                  </a:lnTo>
                  <a:lnTo>
                    <a:pt x="1713" y="1742"/>
                  </a:lnTo>
                  <a:lnTo>
                    <a:pt x="1719" y="1715"/>
                  </a:lnTo>
                  <a:lnTo>
                    <a:pt x="1723" y="1694"/>
                  </a:lnTo>
                  <a:lnTo>
                    <a:pt x="1727" y="1674"/>
                  </a:lnTo>
                  <a:lnTo>
                    <a:pt x="1742" y="1605"/>
                  </a:lnTo>
                  <a:lnTo>
                    <a:pt x="1794" y="1362"/>
                  </a:lnTo>
                  <a:lnTo>
                    <a:pt x="1796" y="1346"/>
                  </a:lnTo>
                  <a:lnTo>
                    <a:pt x="1814" y="1266"/>
                  </a:lnTo>
                  <a:lnTo>
                    <a:pt x="1827" y="1207"/>
                  </a:lnTo>
                  <a:lnTo>
                    <a:pt x="1834" y="1171"/>
                  </a:lnTo>
                  <a:lnTo>
                    <a:pt x="1843" y="1127"/>
                  </a:lnTo>
                  <a:lnTo>
                    <a:pt x="1862" y="1039"/>
                  </a:lnTo>
                  <a:lnTo>
                    <a:pt x="1885" y="934"/>
                  </a:lnTo>
                  <a:lnTo>
                    <a:pt x="1915" y="791"/>
                  </a:lnTo>
                  <a:lnTo>
                    <a:pt x="1941" y="666"/>
                  </a:lnTo>
                  <a:lnTo>
                    <a:pt x="1986" y="454"/>
                  </a:lnTo>
                  <a:lnTo>
                    <a:pt x="1994" y="412"/>
                  </a:lnTo>
                  <a:lnTo>
                    <a:pt x="1940" y="401"/>
                  </a:lnTo>
                  <a:lnTo>
                    <a:pt x="1935" y="400"/>
                  </a:lnTo>
                  <a:lnTo>
                    <a:pt x="1926" y="398"/>
                  </a:lnTo>
                  <a:lnTo>
                    <a:pt x="1837" y="379"/>
                  </a:lnTo>
                  <a:lnTo>
                    <a:pt x="1794" y="368"/>
                  </a:lnTo>
                  <a:lnTo>
                    <a:pt x="1714" y="352"/>
                  </a:lnTo>
                  <a:lnTo>
                    <a:pt x="1426" y="286"/>
                  </a:lnTo>
                  <a:lnTo>
                    <a:pt x="1168" y="223"/>
                  </a:lnTo>
                  <a:lnTo>
                    <a:pt x="1151" y="218"/>
                  </a:lnTo>
                  <a:lnTo>
                    <a:pt x="1088" y="202"/>
                  </a:lnTo>
                  <a:lnTo>
                    <a:pt x="1074" y="199"/>
                  </a:lnTo>
                  <a:lnTo>
                    <a:pt x="822" y="136"/>
                  </a:lnTo>
                  <a:lnTo>
                    <a:pt x="736" y="114"/>
                  </a:lnTo>
                  <a:lnTo>
                    <a:pt x="681" y="101"/>
                  </a:lnTo>
                  <a:lnTo>
                    <a:pt x="506" y="52"/>
                  </a:lnTo>
                  <a:lnTo>
                    <a:pt x="496" y="50"/>
                  </a:lnTo>
                  <a:lnTo>
                    <a:pt x="457" y="38"/>
                  </a:lnTo>
                  <a:lnTo>
                    <a:pt x="352" y="8"/>
                  </a:lnTo>
                  <a:lnTo>
                    <a:pt x="317" y="0"/>
                  </a:lnTo>
                  <a:lnTo>
                    <a:pt x="294" y="84"/>
                  </a:lnTo>
                  <a:lnTo>
                    <a:pt x="248" y="242"/>
                  </a:lnTo>
                  <a:lnTo>
                    <a:pt x="231" y="304"/>
                  </a:lnTo>
                  <a:lnTo>
                    <a:pt x="160" y="560"/>
                  </a:lnTo>
                  <a:lnTo>
                    <a:pt x="102" y="762"/>
                  </a:lnTo>
                  <a:lnTo>
                    <a:pt x="77" y="851"/>
                  </a:lnTo>
                  <a:lnTo>
                    <a:pt x="67" y="887"/>
                  </a:lnTo>
                  <a:lnTo>
                    <a:pt x="53" y="933"/>
                  </a:lnTo>
                  <a:lnTo>
                    <a:pt x="46" y="954"/>
                  </a:lnTo>
                  <a:lnTo>
                    <a:pt x="39" y="979"/>
                  </a:lnTo>
                  <a:lnTo>
                    <a:pt x="32" y="1002"/>
                  </a:lnTo>
                  <a:lnTo>
                    <a:pt x="26" y="1026"/>
                  </a:lnTo>
                  <a:lnTo>
                    <a:pt x="16" y="1058"/>
                  </a:lnTo>
                  <a:lnTo>
                    <a:pt x="12" y="1074"/>
                  </a:lnTo>
                  <a:lnTo>
                    <a:pt x="11" y="1078"/>
                  </a:lnTo>
                  <a:close/>
                </a:path>
              </a:pathLst>
            </a:custGeom>
            <a:solidFill>
              <a:schemeClr val="tx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82" name="Freeform 381"/>
            <p:cNvSpPr>
              <a:spLocks noChangeAspect="1"/>
            </p:cNvSpPr>
            <p:nvPr/>
          </p:nvSpPr>
          <p:spPr bwMode="auto">
            <a:xfrm>
              <a:off x="1732" y="2984"/>
              <a:ext cx="1398" cy="1052"/>
            </a:xfrm>
            <a:custGeom>
              <a:avLst/>
              <a:gdLst>
                <a:gd name="T0" fmla="*/ 120 w 2514"/>
                <a:gd name="T1" fmla="*/ 38 h 2128"/>
                <a:gd name="T2" fmla="*/ 120 w 2514"/>
                <a:gd name="T3" fmla="*/ 40 h 2128"/>
                <a:gd name="T4" fmla="*/ 117 w 2514"/>
                <a:gd name="T5" fmla="*/ 43 h 2128"/>
                <a:gd name="T6" fmla="*/ 114 w 2514"/>
                <a:gd name="T7" fmla="*/ 50 h 2128"/>
                <a:gd name="T8" fmla="*/ 104 w 2514"/>
                <a:gd name="T9" fmla="*/ 62 h 2128"/>
                <a:gd name="T10" fmla="*/ 83 w 2514"/>
                <a:gd name="T11" fmla="*/ 59 h 2128"/>
                <a:gd name="T12" fmla="*/ 71 w 2514"/>
                <a:gd name="T13" fmla="*/ 57 h 2128"/>
                <a:gd name="T14" fmla="*/ 61 w 2514"/>
                <a:gd name="T15" fmla="*/ 56 h 2128"/>
                <a:gd name="T16" fmla="*/ 48 w 2514"/>
                <a:gd name="T17" fmla="*/ 54 h 2128"/>
                <a:gd name="T18" fmla="*/ 34 w 2514"/>
                <a:gd name="T19" fmla="*/ 51 h 2128"/>
                <a:gd name="T20" fmla="*/ 18 w 2514"/>
                <a:gd name="T21" fmla="*/ 48 h 2128"/>
                <a:gd name="T22" fmla="*/ 14 w 2514"/>
                <a:gd name="T23" fmla="*/ 48 h 2128"/>
                <a:gd name="T24" fmla="*/ 10 w 2514"/>
                <a:gd name="T25" fmla="*/ 47 h 2128"/>
                <a:gd name="T26" fmla="*/ 4 w 2514"/>
                <a:gd name="T27" fmla="*/ 46 h 2128"/>
                <a:gd name="T28" fmla="*/ 0 w 2514"/>
                <a:gd name="T29" fmla="*/ 44 h 2128"/>
                <a:gd name="T30" fmla="*/ 4 w 2514"/>
                <a:gd name="T31" fmla="*/ 35 h 2128"/>
                <a:gd name="T32" fmla="*/ 12 w 2514"/>
                <a:gd name="T33" fmla="*/ 28 h 2128"/>
                <a:gd name="T34" fmla="*/ 14 w 2514"/>
                <a:gd name="T35" fmla="*/ 25 h 2128"/>
                <a:gd name="T36" fmla="*/ 24 w 2514"/>
                <a:gd name="T37" fmla="*/ 13 h 2128"/>
                <a:gd name="T38" fmla="*/ 29 w 2514"/>
                <a:gd name="T39" fmla="*/ 5 h 2128"/>
                <a:gd name="T40" fmla="*/ 32 w 2514"/>
                <a:gd name="T41" fmla="*/ 0 h 2128"/>
                <a:gd name="T42" fmla="*/ 36 w 2514"/>
                <a:gd name="T43" fmla="*/ 1 h 2128"/>
                <a:gd name="T44" fmla="*/ 40 w 2514"/>
                <a:gd name="T45" fmla="*/ 1 h 2128"/>
                <a:gd name="T46" fmla="*/ 43 w 2514"/>
                <a:gd name="T47" fmla="*/ 2 h 2128"/>
                <a:gd name="T48" fmla="*/ 47 w 2514"/>
                <a:gd name="T49" fmla="*/ 7 h 2128"/>
                <a:gd name="T50" fmla="*/ 46 w 2514"/>
                <a:gd name="T51" fmla="*/ 9 h 2128"/>
                <a:gd name="T52" fmla="*/ 52 w 2514"/>
                <a:gd name="T53" fmla="*/ 12 h 2128"/>
                <a:gd name="T54" fmla="*/ 57 w 2514"/>
                <a:gd name="T55" fmla="*/ 11 h 2128"/>
                <a:gd name="T56" fmla="*/ 63 w 2514"/>
                <a:gd name="T57" fmla="*/ 11 h 2128"/>
                <a:gd name="T58" fmla="*/ 65 w 2514"/>
                <a:gd name="T59" fmla="*/ 12 h 2128"/>
                <a:gd name="T60" fmla="*/ 71 w 2514"/>
                <a:gd name="T61" fmla="*/ 14 h 2128"/>
                <a:gd name="T62" fmla="*/ 76 w 2514"/>
                <a:gd name="T63" fmla="*/ 13 h 2128"/>
                <a:gd name="T64" fmla="*/ 85 w 2514"/>
                <a:gd name="T65" fmla="*/ 14 h 2128"/>
                <a:gd name="T66" fmla="*/ 87 w 2514"/>
                <a:gd name="T67" fmla="*/ 14 h 2128"/>
                <a:gd name="T68" fmla="*/ 93 w 2514"/>
                <a:gd name="T69" fmla="*/ 14 h 2128"/>
                <a:gd name="T70" fmla="*/ 100 w 2514"/>
                <a:gd name="T71" fmla="*/ 14 h 2128"/>
                <a:gd name="T72" fmla="*/ 114 w 2514"/>
                <a:gd name="T73" fmla="*/ 16 h 2128"/>
                <a:gd name="T74" fmla="*/ 119 w 2514"/>
                <a:gd name="T75" fmla="*/ 17 h 2128"/>
                <a:gd name="T76" fmla="*/ 121 w 2514"/>
                <a:gd name="T77" fmla="*/ 17 h 2128"/>
                <a:gd name="T78" fmla="*/ 123 w 2514"/>
                <a:gd name="T79" fmla="*/ 18 h 2128"/>
                <a:gd name="T80" fmla="*/ 130 w 2514"/>
                <a:gd name="T81" fmla="*/ 20 h 2128"/>
                <a:gd name="T82" fmla="*/ 133 w 2514"/>
                <a:gd name="T83" fmla="*/ 23 h 2128"/>
                <a:gd name="T84" fmla="*/ 127 w 2514"/>
                <a:gd name="T85" fmla="*/ 29 h 2128"/>
                <a:gd name="T86" fmla="*/ 123 w 2514"/>
                <a:gd name="T87" fmla="*/ 32 h 2128"/>
                <a:gd name="T88" fmla="*/ 117 w 2514"/>
                <a:gd name="T89" fmla="*/ 37 h 21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14"/>
                <a:gd name="T136" fmla="*/ 0 h 2128"/>
                <a:gd name="T137" fmla="*/ 2514 w 2514"/>
                <a:gd name="T138" fmla="*/ 2128 h 21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14" h="2128">
                  <a:moveTo>
                    <a:pt x="2192" y="1245"/>
                  </a:moveTo>
                  <a:lnTo>
                    <a:pt x="2225" y="1274"/>
                  </a:lnTo>
                  <a:lnTo>
                    <a:pt x="2246" y="1281"/>
                  </a:lnTo>
                  <a:lnTo>
                    <a:pt x="2265" y="1323"/>
                  </a:lnTo>
                  <a:lnTo>
                    <a:pt x="2257" y="1332"/>
                  </a:lnTo>
                  <a:lnTo>
                    <a:pt x="2254" y="1334"/>
                  </a:lnTo>
                  <a:lnTo>
                    <a:pt x="2216" y="1420"/>
                  </a:lnTo>
                  <a:lnTo>
                    <a:pt x="2211" y="1425"/>
                  </a:lnTo>
                  <a:lnTo>
                    <a:pt x="2198" y="1445"/>
                  </a:lnTo>
                  <a:lnTo>
                    <a:pt x="2185" y="1492"/>
                  </a:lnTo>
                  <a:lnTo>
                    <a:pt x="2177" y="1531"/>
                  </a:lnTo>
                  <a:lnTo>
                    <a:pt x="2137" y="1689"/>
                  </a:lnTo>
                  <a:lnTo>
                    <a:pt x="2030" y="2128"/>
                  </a:lnTo>
                  <a:lnTo>
                    <a:pt x="1967" y="2112"/>
                  </a:lnTo>
                  <a:lnTo>
                    <a:pt x="1953" y="2109"/>
                  </a:lnTo>
                  <a:lnTo>
                    <a:pt x="1701" y="2046"/>
                  </a:lnTo>
                  <a:lnTo>
                    <a:pt x="1615" y="2024"/>
                  </a:lnTo>
                  <a:lnTo>
                    <a:pt x="1560" y="2011"/>
                  </a:lnTo>
                  <a:lnTo>
                    <a:pt x="1385" y="1962"/>
                  </a:lnTo>
                  <a:lnTo>
                    <a:pt x="1375" y="1960"/>
                  </a:lnTo>
                  <a:lnTo>
                    <a:pt x="1336" y="1948"/>
                  </a:lnTo>
                  <a:lnTo>
                    <a:pt x="1231" y="1918"/>
                  </a:lnTo>
                  <a:lnTo>
                    <a:pt x="1196" y="1910"/>
                  </a:lnTo>
                  <a:lnTo>
                    <a:pt x="1139" y="1894"/>
                  </a:lnTo>
                  <a:lnTo>
                    <a:pt x="1126" y="1890"/>
                  </a:lnTo>
                  <a:lnTo>
                    <a:pt x="951" y="1840"/>
                  </a:lnTo>
                  <a:lnTo>
                    <a:pt x="898" y="1823"/>
                  </a:lnTo>
                  <a:lnTo>
                    <a:pt x="834" y="1803"/>
                  </a:lnTo>
                  <a:lnTo>
                    <a:pt x="793" y="1792"/>
                  </a:lnTo>
                  <a:lnTo>
                    <a:pt x="640" y="1742"/>
                  </a:lnTo>
                  <a:lnTo>
                    <a:pt x="593" y="1726"/>
                  </a:lnTo>
                  <a:lnTo>
                    <a:pt x="560" y="1716"/>
                  </a:lnTo>
                  <a:lnTo>
                    <a:pt x="351" y="1651"/>
                  </a:lnTo>
                  <a:lnTo>
                    <a:pt x="324" y="1640"/>
                  </a:lnTo>
                  <a:lnTo>
                    <a:pt x="300" y="1635"/>
                  </a:lnTo>
                  <a:lnTo>
                    <a:pt x="268" y="1626"/>
                  </a:lnTo>
                  <a:lnTo>
                    <a:pt x="244" y="1617"/>
                  </a:lnTo>
                  <a:lnTo>
                    <a:pt x="221" y="1611"/>
                  </a:lnTo>
                  <a:lnTo>
                    <a:pt x="192" y="1601"/>
                  </a:lnTo>
                  <a:lnTo>
                    <a:pt x="182" y="1600"/>
                  </a:lnTo>
                  <a:lnTo>
                    <a:pt x="136" y="1584"/>
                  </a:lnTo>
                  <a:lnTo>
                    <a:pt x="87" y="1568"/>
                  </a:lnTo>
                  <a:lnTo>
                    <a:pt x="53" y="1557"/>
                  </a:lnTo>
                  <a:lnTo>
                    <a:pt x="28" y="1548"/>
                  </a:lnTo>
                  <a:lnTo>
                    <a:pt x="0" y="1493"/>
                  </a:lnTo>
                  <a:lnTo>
                    <a:pt x="53" y="1293"/>
                  </a:lnTo>
                  <a:lnTo>
                    <a:pt x="31" y="1205"/>
                  </a:lnTo>
                  <a:lnTo>
                    <a:pt x="74" y="1171"/>
                  </a:lnTo>
                  <a:lnTo>
                    <a:pt x="151" y="1036"/>
                  </a:lnTo>
                  <a:lnTo>
                    <a:pt x="169" y="1030"/>
                  </a:lnTo>
                  <a:lnTo>
                    <a:pt x="227" y="953"/>
                  </a:lnTo>
                  <a:lnTo>
                    <a:pt x="227" y="951"/>
                  </a:lnTo>
                  <a:lnTo>
                    <a:pt x="273" y="866"/>
                  </a:lnTo>
                  <a:lnTo>
                    <a:pt x="274" y="864"/>
                  </a:lnTo>
                  <a:lnTo>
                    <a:pt x="337" y="715"/>
                  </a:lnTo>
                  <a:lnTo>
                    <a:pt x="456" y="447"/>
                  </a:lnTo>
                  <a:lnTo>
                    <a:pt x="457" y="445"/>
                  </a:lnTo>
                  <a:lnTo>
                    <a:pt x="458" y="440"/>
                  </a:lnTo>
                  <a:lnTo>
                    <a:pt x="495" y="369"/>
                  </a:lnTo>
                  <a:lnTo>
                    <a:pt x="558" y="186"/>
                  </a:lnTo>
                  <a:lnTo>
                    <a:pt x="559" y="171"/>
                  </a:lnTo>
                  <a:lnTo>
                    <a:pt x="608" y="46"/>
                  </a:lnTo>
                  <a:lnTo>
                    <a:pt x="601" y="2"/>
                  </a:lnTo>
                  <a:lnTo>
                    <a:pt x="608" y="0"/>
                  </a:lnTo>
                  <a:lnTo>
                    <a:pt x="632" y="34"/>
                  </a:lnTo>
                  <a:lnTo>
                    <a:pt x="669" y="33"/>
                  </a:lnTo>
                  <a:lnTo>
                    <a:pt x="698" y="19"/>
                  </a:lnTo>
                  <a:lnTo>
                    <a:pt x="746" y="32"/>
                  </a:lnTo>
                  <a:lnTo>
                    <a:pt x="752" y="42"/>
                  </a:lnTo>
                  <a:lnTo>
                    <a:pt x="761" y="87"/>
                  </a:lnTo>
                  <a:lnTo>
                    <a:pt x="792" y="95"/>
                  </a:lnTo>
                  <a:lnTo>
                    <a:pt x="803" y="92"/>
                  </a:lnTo>
                  <a:lnTo>
                    <a:pt x="853" y="123"/>
                  </a:lnTo>
                  <a:lnTo>
                    <a:pt x="881" y="202"/>
                  </a:lnTo>
                  <a:lnTo>
                    <a:pt x="876" y="245"/>
                  </a:lnTo>
                  <a:lnTo>
                    <a:pt x="871" y="286"/>
                  </a:lnTo>
                  <a:lnTo>
                    <a:pt x="869" y="291"/>
                  </a:lnTo>
                  <a:lnTo>
                    <a:pt x="867" y="293"/>
                  </a:lnTo>
                  <a:lnTo>
                    <a:pt x="858" y="320"/>
                  </a:lnTo>
                  <a:lnTo>
                    <a:pt x="933" y="382"/>
                  </a:lnTo>
                  <a:lnTo>
                    <a:pt x="981" y="402"/>
                  </a:lnTo>
                  <a:lnTo>
                    <a:pt x="1001" y="397"/>
                  </a:lnTo>
                  <a:lnTo>
                    <a:pt x="1024" y="401"/>
                  </a:lnTo>
                  <a:lnTo>
                    <a:pt x="1078" y="391"/>
                  </a:lnTo>
                  <a:lnTo>
                    <a:pt x="1113" y="378"/>
                  </a:lnTo>
                  <a:lnTo>
                    <a:pt x="1131" y="389"/>
                  </a:lnTo>
                  <a:lnTo>
                    <a:pt x="1191" y="394"/>
                  </a:lnTo>
                  <a:lnTo>
                    <a:pt x="1197" y="398"/>
                  </a:lnTo>
                  <a:lnTo>
                    <a:pt x="1204" y="408"/>
                  </a:lnTo>
                  <a:lnTo>
                    <a:pt x="1209" y="411"/>
                  </a:lnTo>
                  <a:lnTo>
                    <a:pt x="1265" y="439"/>
                  </a:lnTo>
                  <a:lnTo>
                    <a:pt x="1266" y="465"/>
                  </a:lnTo>
                  <a:lnTo>
                    <a:pt x="1341" y="473"/>
                  </a:lnTo>
                  <a:lnTo>
                    <a:pt x="1360" y="466"/>
                  </a:lnTo>
                  <a:lnTo>
                    <a:pt x="1409" y="463"/>
                  </a:lnTo>
                  <a:lnTo>
                    <a:pt x="1420" y="458"/>
                  </a:lnTo>
                  <a:lnTo>
                    <a:pt x="1461" y="487"/>
                  </a:lnTo>
                  <a:lnTo>
                    <a:pt x="1535" y="495"/>
                  </a:lnTo>
                  <a:lnTo>
                    <a:pt x="1600" y="478"/>
                  </a:lnTo>
                  <a:lnTo>
                    <a:pt x="1610" y="477"/>
                  </a:lnTo>
                  <a:lnTo>
                    <a:pt x="1626" y="479"/>
                  </a:lnTo>
                  <a:lnTo>
                    <a:pt x="1637" y="479"/>
                  </a:lnTo>
                  <a:lnTo>
                    <a:pt x="1692" y="485"/>
                  </a:lnTo>
                  <a:lnTo>
                    <a:pt x="1725" y="468"/>
                  </a:lnTo>
                  <a:lnTo>
                    <a:pt x="1760" y="480"/>
                  </a:lnTo>
                  <a:lnTo>
                    <a:pt x="1808" y="484"/>
                  </a:lnTo>
                  <a:lnTo>
                    <a:pt x="1842" y="497"/>
                  </a:lnTo>
                  <a:lnTo>
                    <a:pt x="1885" y="482"/>
                  </a:lnTo>
                  <a:lnTo>
                    <a:pt x="1939" y="495"/>
                  </a:lnTo>
                  <a:lnTo>
                    <a:pt x="2079" y="532"/>
                  </a:lnTo>
                  <a:lnTo>
                    <a:pt x="2146" y="550"/>
                  </a:lnTo>
                  <a:lnTo>
                    <a:pt x="2151" y="551"/>
                  </a:lnTo>
                  <a:lnTo>
                    <a:pt x="2221" y="569"/>
                  </a:lnTo>
                  <a:lnTo>
                    <a:pt x="2243" y="575"/>
                  </a:lnTo>
                  <a:lnTo>
                    <a:pt x="2250" y="576"/>
                  </a:lnTo>
                  <a:lnTo>
                    <a:pt x="2276" y="584"/>
                  </a:lnTo>
                  <a:lnTo>
                    <a:pt x="2279" y="585"/>
                  </a:lnTo>
                  <a:lnTo>
                    <a:pt x="2283" y="585"/>
                  </a:lnTo>
                  <a:lnTo>
                    <a:pt x="2315" y="594"/>
                  </a:lnTo>
                  <a:lnTo>
                    <a:pt x="2319" y="594"/>
                  </a:lnTo>
                  <a:lnTo>
                    <a:pt x="2430" y="623"/>
                  </a:lnTo>
                  <a:lnTo>
                    <a:pt x="2438" y="642"/>
                  </a:lnTo>
                  <a:lnTo>
                    <a:pt x="2447" y="676"/>
                  </a:lnTo>
                  <a:lnTo>
                    <a:pt x="2449" y="684"/>
                  </a:lnTo>
                  <a:lnTo>
                    <a:pt x="2506" y="741"/>
                  </a:lnTo>
                  <a:lnTo>
                    <a:pt x="2514" y="792"/>
                  </a:lnTo>
                  <a:lnTo>
                    <a:pt x="2424" y="914"/>
                  </a:lnTo>
                  <a:lnTo>
                    <a:pt x="2423" y="916"/>
                  </a:lnTo>
                  <a:lnTo>
                    <a:pt x="2394" y="965"/>
                  </a:lnTo>
                  <a:lnTo>
                    <a:pt x="2381" y="979"/>
                  </a:lnTo>
                  <a:lnTo>
                    <a:pt x="2357" y="1006"/>
                  </a:lnTo>
                  <a:lnTo>
                    <a:pt x="2328" y="1063"/>
                  </a:lnTo>
                  <a:lnTo>
                    <a:pt x="2284" y="1088"/>
                  </a:lnTo>
                  <a:lnTo>
                    <a:pt x="2194" y="1217"/>
                  </a:lnTo>
                  <a:lnTo>
                    <a:pt x="2192" y="1245"/>
                  </a:lnTo>
                  <a:close/>
                </a:path>
              </a:pathLst>
            </a:custGeom>
            <a:solidFill>
              <a:schemeClr val="bg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83" name="Freeform 382"/>
            <p:cNvSpPr>
              <a:spLocks noChangeAspect="1"/>
            </p:cNvSpPr>
            <p:nvPr/>
          </p:nvSpPr>
          <p:spPr bwMode="auto">
            <a:xfrm>
              <a:off x="3108" y="4133"/>
              <a:ext cx="983" cy="1077"/>
            </a:xfrm>
            <a:custGeom>
              <a:avLst/>
              <a:gdLst>
                <a:gd name="T0" fmla="*/ 3 w 1768"/>
                <a:gd name="T1" fmla="*/ 47 h 2179"/>
                <a:gd name="T2" fmla="*/ 2 w 1768"/>
                <a:gd name="T3" fmla="*/ 49 h 2179"/>
                <a:gd name="T4" fmla="*/ 1 w 1768"/>
                <a:gd name="T5" fmla="*/ 55 h 2179"/>
                <a:gd name="T6" fmla="*/ 5 w 1768"/>
                <a:gd name="T7" fmla="*/ 57 h 2179"/>
                <a:gd name="T8" fmla="*/ 19 w 1768"/>
                <a:gd name="T9" fmla="*/ 58 h 2179"/>
                <a:gd name="T10" fmla="*/ 21 w 1768"/>
                <a:gd name="T11" fmla="*/ 58 h 2179"/>
                <a:gd name="T12" fmla="*/ 37 w 1768"/>
                <a:gd name="T13" fmla="*/ 60 h 2179"/>
                <a:gd name="T14" fmla="*/ 43 w 1768"/>
                <a:gd name="T15" fmla="*/ 61 h 2179"/>
                <a:gd name="T16" fmla="*/ 50 w 1768"/>
                <a:gd name="T17" fmla="*/ 61 h 2179"/>
                <a:gd name="T18" fmla="*/ 58 w 1768"/>
                <a:gd name="T19" fmla="*/ 62 h 2179"/>
                <a:gd name="T20" fmla="*/ 66 w 1768"/>
                <a:gd name="T21" fmla="*/ 63 h 2179"/>
                <a:gd name="T22" fmla="*/ 74 w 1768"/>
                <a:gd name="T23" fmla="*/ 64 h 2179"/>
                <a:gd name="T24" fmla="*/ 83 w 1768"/>
                <a:gd name="T25" fmla="*/ 59 h 2179"/>
                <a:gd name="T26" fmla="*/ 84 w 1768"/>
                <a:gd name="T27" fmla="*/ 56 h 2179"/>
                <a:gd name="T28" fmla="*/ 85 w 1768"/>
                <a:gd name="T29" fmla="*/ 53 h 2179"/>
                <a:gd name="T30" fmla="*/ 85 w 1768"/>
                <a:gd name="T31" fmla="*/ 51 h 2179"/>
                <a:gd name="T32" fmla="*/ 86 w 1768"/>
                <a:gd name="T33" fmla="*/ 47 h 2179"/>
                <a:gd name="T34" fmla="*/ 88 w 1768"/>
                <a:gd name="T35" fmla="*/ 42 h 2179"/>
                <a:gd name="T36" fmla="*/ 89 w 1768"/>
                <a:gd name="T37" fmla="*/ 38 h 2179"/>
                <a:gd name="T38" fmla="*/ 90 w 1768"/>
                <a:gd name="T39" fmla="*/ 36 h 2179"/>
                <a:gd name="T40" fmla="*/ 90 w 1768"/>
                <a:gd name="T41" fmla="*/ 34 h 2179"/>
                <a:gd name="T42" fmla="*/ 91 w 1768"/>
                <a:gd name="T43" fmla="*/ 30 h 2179"/>
                <a:gd name="T44" fmla="*/ 92 w 1768"/>
                <a:gd name="T45" fmla="*/ 25 h 2179"/>
                <a:gd name="T46" fmla="*/ 93 w 1768"/>
                <a:gd name="T47" fmla="*/ 23 h 2179"/>
                <a:gd name="T48" fmla="*/ 93 w 1768"/>
                <a:gd name="T49" fmla="*/ 20 h 2179"/>
                <a:gd name="T50" fmla="*/ 87 w 1768"/>
                <a:gd name="T51" fmla="*/ 18 h 2179"/>
                <a:gd name="T52" fmla="*/ 79 w 1768"/>
                <a:gd name="T53" fmla="*/ 18 h 2179"/>
                <a:gd name="T54" fmla="*/ 75 w 1768"/>
                <a:gd name="T55" fmla="*/ 17 h 2179"/>
                <a:gd name="T56" fmla="*/ 64 w 1768"/>
                <a:gd name="T57" fmla="*/ 13 h 2179"/>
                <a:gd name="T58" fmla="*/ 65 w 1768"/>
                <a:gd name="T59" fmla="*/ 10 h 2179"/>
                <a:gd name="T60" fmla="*/ 66 w 1768"/>
                <a:gd name="T61" fmla="*/ 7 h 2179"/>
                <a:gd name="T62" fmla="*/ 67 w 1768"/>
                <a:gd name="T63" fmla="*/ 5 h 2179"/>
                <a:gd name="T64" fmla="*/ 60 w 1768"/>
                <a:gd name="T65" fmla="*/ 4 h 2179"/>
                <a:gd name="T66" fmla="*/ 56 w 1768"/>
                <a:gd name="T67" fmla="*/ 3 h 2179"/>
                <a:gd name="T68" fmla="*/ 51 w 1768"/>
                <a:gd name="T69" fmla="*/ 3 h 2179"/>
                <a:gd name="T70" fmla="*/ 50 w 1768"/>
                <a:gd name="T71" fmla="*/ 3 h 2179"/>
                <a:gd name="T72" fmla="*/ 49 w 1768"/>
                <a:gd name="T73" fmla="*/ 3 h 2179"/>
                <a:gd name="T74" fmla="*/ 33 w 1768"/>
                <a:gd name="T75" fmla="*/ 1 h 2179"/>
                <a:gd name="T76" fmla="*/ 21 w 1768"/>
                <a:gd name="T77" fmla="*/ 0 h 2179"/>
                <a:gd name="T78" fmla="*/ 18 w 1768"/>
                <a:gd name="T79" fmla="*/ 7 h 2179"/>
                <a:gd name="T80" fmla="*/ 16 w 1768"/>
                <a:gd name="T81" fmla="*/ 15 h 2179"/>
                <a:gd name="T82" fmla="*/ 13 w 1768"/>
                <a:gd name="T83" fmla="*/ 21 h 2179"/>
                <a:gd name="T84" fmla="*/ 12 w 1768"/>
                <a:gd name="T85" fmla="*/ 23 h 2179"/>
                <a:gd name="T86" fmla="*/ 11 w 1768"/>
                <a:gd name="T87" fmla="*/ 28 h 2179"/>
                <a:gd name="T88" fmla="*/ 8 w 1768"/>
                <a:gd name="T89" fmla="*/ 35 h 2179"/>
                <a:gd name="T90" fmla="*/ 7 w 1768"/>
                <a:gd name="T91" fmla="*/ 38 h 2179"/>
                <a:gd name="T92" fmla="*/ 7 w 1768"/>
                <a:gd name="T93" fmla="*/ 40 h 2179"/>
                <a:gd name="T94" fmla="*/ 5 w 1768"/>
                <a:gd name="T95" fmla="*/ 43 h 21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68"/>
                <a:gd name="T145" fmla="*/ 0 h 2179"/>
                <a:gd name="T146" fmla="*/ 1768 w 1768"/>
                <a:gd name="T147" fmla="*/ 2179 h 217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68" h="2179">
                  <a:moveTo>
                    <a:pt x="92" y="1464"/>
                  </a:moveTo>
                  <a:lnTo>
                    <a:pt x="62" y="1607"/>
                  </a:lnTo>
                  <a:lnTo>
                    <a:pt x="59" y="1616"/>
                  </a:lnTo>
                  <a:lnTo>
                    <a:pt x="48" y="1672"/>
                  </a:lnTo>
                  <a:lnTo>
                    <a:pt x="34" y="1737"/>
                  </a:lnTo>
                  <a:lnTo>
                    <a:pt x="8" y="1862"/>
                  </a:lnTo>
                  <a:lnTo>
                    <a:pt x="0" y="1901"/>
                  </a:lnTo>
                  <a:lnTo>
                    <a:pt x="98" y="1923"/>
                  </a:lnTo>
                  <a:lnTo>
                    <a:pt x="201" y="1943"/>
                  </a:lnTo>
                  <a:lnTo>
                    <a:pt x="352" y="1973"/>
                  </a:lnTo>
                  <a:lnTo>
                    <a:pt x="360" y="1975"/>
                  </a:lnTo>
                  <a:lnTo>
                    <a:pt x="398" y="1982"/>
                  </a:lnTo>
                  <a:lnTo>
                    <a:pt x="462" y="1994"/>
                  </a:lnTo>
                  <a:lnTo>
                    <a:pt x="704" y="2039"/>
                  </a:lnTo>
                  <a:lnTo>
                    <a:pt x="782" y="2053"/>
                  </a:lnTo>
                  <a:lnTo>
                    <a:pt x="808" y="2058"/>
                  </a:lnTo>
                  <a:lnTo>
                    <a:pt x="859" y="2067"/>
                  </a:lnTo>
                  <a:lnTo>
                    <a:pt x="936" y="2080"/>
                  </a:lnTo>
                  <a:lnTo>
                    <a:pt x="1011" y="2093"/>
                  </a:lnTo>
                  <a:lnTo>
                    <a:pt x="1092" y="2106"/>
                  </a:lnTo>
                  <a:lnTo>
                    <a:pt x="1098" y="2110"/>
                  </a:lnTo>
                  <a:lnTo>
                    <a:pt x="1242" y="2134"/>
                  </a:lnTo>
                  <a:lnTo>
                    <a:pt x="1358" y="2152"/>
                  </a:lnTo>
                  <a:lnTo>
                    <a:pt x="1398" y="2158"/>
                  </a:lnTo>
                  <a:lnTo>
                    <a:pt x="1538" y="2179"/>
                  </a:lnTo>
                  <a:lnTo>
                    <a:pt x="1567" y="1992"/>
                  </a:lnTo>
                  <a:lnTo>
                    <a:pt x="1567" y="1986"/>
                  </a:lnTo>
                  <a:lnTo>
                    <a:pt x="1582" y="1890"/>
                  </a:lnTo>
                  <a:lnTo>
                    <a:pt x="1590" y="1840"/>
                  </a:lnTo>
                  <a:lnTo>
                    <a:pt x="1596" y="1794"/>
                  </a:lnTo>
                  <a:lnTo>
                    <a:pt x="1606" y="1735"/>
                  </a:lnTo>
                  <a:lnTo>
                    <a:pt x="1606" y="1731"/>
                  </a:lnTo>
                  <a:lnTo>
                    <a:pt x="1607" y="1687"/>
                  </a:lnTo>
                  <a:lnTo>
                    <a:pt x="1620" y="1601"/>
                  </a:lnTo>
                  <a:lnTo>
                    <a:pt x="1635" y="1505"/>
                  </a:lnTo>
                  <a:lnTo>
                    <a:pt x="1651" y="1409"/>
                  </a:lnTo>
                  <a:lnTo>
                    <a:pt x="1673" y="1267"/>
                  </a:lnTo>
                  <a:lnTo>
                    <a:pt x="1674" y="1265"/>
                  </a:lnTo>
                  <a:lnTo>
                    <a:pt x="1680" y="1218"/>
                  </a:lnTo>
                  <a:lnTo>
                    <a:pt x="1680" y="1217"/>
                  </a:lnTo>
                  <a:lnTo>
                    <a:pt x="1688" y="1169"/>
                  </a:lnTo>
                  <a:lnTo>
                    <a:pt x="1691" y="1155"/>
                  </a:lnTo>
                  <a:lnTo>
                    <a:pt x="1703" y="1073"/>
                  </a:lnTo>
                  <a:lnTo>
                    <a:pt x="1709" y="1025"/>
                  </a:lnTo>
                  <a:lnTo>
                    <a:pt x="1722" y="939"/>
                  </a:lnTo>
                  <a:lnTo>
                    <a:pt x="1736" y="855"/>
                  </a:lnTo>
                  <a:lnTo>
                    <a:pt x="1747" y="783"/>
                  </a:lnTo>
                  <a:lnTo>
                    <a:pt x="1749" y="773"/>
                  </a:lnTo>
                  <a:lnTo>
                    <a:pt x="1754" y="735"/>
                  </a:lnTo>
                  <a:lnTo>
                    <a:pt x="1761" y="687"/>
                  </a:lnTo>
                  <a:lnTo>
                    <a:pt x="1768" y="639"/>
                  </a:lnTo>
                  <a:lnTo>
                    <a:pt x="1636" y="619"/>
                  </a:lnTo>
                  <a:lnTo>
                    <a:pt x="1626" y="619"/>
                  </a:lnTo>
                  <a:lnTo>
                    <a:pt x="1491" y="598"/>
                  </a:lnTo>
                  <a:lnTo>
                    <a:pt x="1477" y="595"/>
                  </a:lnTo>
                  <a:lnTo>
                    <a:pt x="1412" y="585"/>
                  </a:lnTo>
                  <a:lnTo>
                    <a:pt x="1188" y="546"/>
                  </a:lnTo>
                  <a:lnTo>
                    <a:pt x="1204" y="450"/>
                  </a:lnTo>
                  <a:lnTo>
                    <a:pt x="1217" y="375"/>
                  </a:lnTo>
                  <a:lnTo>
                    <a:pt x="1221" y="354"/>
                  </a:lnTo>
                  <a:lnTo>
                    <a:pt x="1227" y="324"/>
                  </a:lnTo>
                  <a:lnTo>
                    <a:pt x="1239" y="258"/>
                  </a:lnTo>
                  <a:lnTo>
                    <a:pt x="1244" y="225"/>
                  </a:lnTo>
                  <a:lnTo>
                    <a:pt x="1255" y="162"/>
                  </a:lnTo>
                  <a:lnTo>
                    <a:pt x="1146" y="143"/>
                  </a:lnTo>
                  <a:lnTo>
                    <a:pt x="1136" y="142"/>
                  </a:lnTo>
                  <a:lnTo>
                    <a:pt x="1122" y="139"/>
                  </a:lnTo>
                  <a:lnTo>
                    <a:pt x="1053" y="127"/>
                  </a:lnTo>
                  <a:lnTo>
                    <a:pt x="982" y="114"/>
                  </a:lnTo>
                  <a:lnTo>
                    <a:pt x="951" y="109"/>
                  </a:lnTo>
                  <a:lnTo>
                    <a:pt x="947" y="108"/>
                  </a:lnTo>
                  <a:lnTo>
                    <a:pt x="936" y="106"/>
                  </a:lnTo>
                  <a:lnTo>
                    <a:pt x="933" y="105"/>
                  </a:lnTo>
                  <a:lnTo>
                    <a:pt x="928" y="103"/>
                  </a:lnTo>
                  <a:lnTo>
                    <a:pt x="697" y="60"/>
                  </a:lnTo>
                  <a:lnTo>
                    <a:pt x="626" y="46"/>
                  </a:lnTo>
                  <a:lnTo>
                    <a:pt x="484" y="19"/>
                  </a:lnTo>
                  <a:lnTo>
                    <a:pt x="401" y="0"/>
                  </a:lnTo>
                  <a:lnTo>
                    <a:pt x="393" y="42"/>
                  </a:lnTo>
                  <a:lnTo>
                    <a:pt x="348" y="254"/>
                  </a:lnTo>
                  <a:lnTo>
                    <a:pt x="322" y="379"/>
                  </a:lnTo>
                  <a:lnTo>
                    <a:pt x="292" y="522"/>
                  </a:lnTo>
                  <a:lnTo>
                    <a:pt x="269" y="627"/>
                  </a:lnTo>
                  <a:lnTo>
                    <a:pt x="250" y="715"/>
                  </a:lnTo>
                  <a:lnTo>
                    <a:pt x="241" y="759"/>
                  </a:lnTo>
                  <a:lnTo>
                    <a:pt x="234" y="795"/>
                  </a:lnTo>
                  <a:lnTo>
                    <a:pt x="221" y="854"/>
                  </a:lnTo>
                  <a:lnTo>
                    <a:pt x="203" y="934"/>
                  </a:lnTo>
                  <a:lnTo>
                    <a:pt x="201" y="950"/>
                  </a:lnTo>
                  <a:lnTo>
                    <a:pt x="149" y="1193"/>
                  </a:lnTo>
                  <a:lnTo>
                    <a:pt x="134" y="1262"/>
                  </a:lnTo>
                  <a:lnTo>
                    <a:pt x="130" y="1282"/>
                  </a:lnTo>
                  <a:lnTo>
                    <a:pt x="126" y="1303"/>
                  </a:lnTo>
                  <a:lnTo>
                    <a:pt x="120" y="1330"/>
                  </a:lnTo>
                  <a:lnTo>
                    <a:pt x="104" y="1409"/>
                  </a:lnTo>
                  <a:lnTo>
                    <a:pt x="92" y="1464"/>
                  </a:lnTo>
                  <a:close/>
                </a:path>
              </a:pathLst>
            </a:custGeom>
            <a:solidFill>
              <a:schemeClr val="tx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84" name="Freeform 383"/>
            <p:cNvSpPr>
              <a:spLocks noChangeAspect="1"/>
            </p:cNvSpPr>
            <p:nvPr/>
          </p:nvSpPr>
          <p:spPr bwMode="auto">
            <a:xfrm>
              <a:off x="2062" y="2525"/>
              <a:ext cx="1161" cy="767"/>
            </a:xfrm>
            <a:custGeom>
              <a:avLst/>
              <a:gdLst>
                <a:gd name="T0" fmla="*/ 98 w 2088"/>
                <a:gd name="T1" fmla="*/ 43 h 1550"/>
                <a:gd name="T2" fmla="*/ 92 w 2088"/>
                <a:gd name="T3" fmla="*/ 46 h 1550"/>
                <a:gd name="T4" fmla="*/ 90 w 2088"/>
                <a:gd name="T5" fmla="*/ 45 h 1550"/>
                <a:gd name="T6" fmla="*/ 87 w 2088"/>
                <a:gd name="T7" fmla="*/ 45 h 1550"/>
                <a:gd name="T8" fmla="*/ 79 w 2088"/>
                <a:gd name="T9" fmla="*/ 44 h 1550"/>
                <a:gd name="T10" fmla="*/ 67 w 2088"/>
                <a:gd name="T11" fmla="*/ 43 h 1550"/>
                <a:gd name="T12" fmla="*/ 60 w 2088"/>
                <a:gd name="T13" fmla="*/ 42 h 1550"/>
                <a:gd name="T14" fmla="*/ 55 w 2088"/>
                <a:gd name="T15" fmla="*/ 42 h 1550"/>
                <a:gd name="T16" fmla="*/ 50 w 2088"/>
                <a:gd name="T17" fmla="*/ 42 h 1550"/>
                <a:gd name="T18" fmla="*/ 43 w 2088"/>
                <a:gd name="T19" fmla="*/ 41 h 1550"/>
                <a:gd name="T20" fmla="*/ 36 w 2088"/>
                <a:gd name="T21" fmla="*/ 42 h 1550"/>
                <a:gd name="T22" fmla="*/ 32 w 2088"/>
                <a:gd name="T23" fmla="*/ 40 h 1550"/>
                <a:gd name="T24" fmla="*/ 29 w 2088"/>
                <a:gd name="T25" fmla="*/ 39 h 1550"/>
                <a:gd name="T26" fmla="*/ 23 w 2088"/>
                <a:gd name="T27" fmla="*/ 40 h 1550"/>
                <a:gd name="T28" fmla="*/ 18 w 2088"/>
                <a:gd name="T29" fmla="*/ 39 h 1550"/>
                <a:gd name="T30" fmla="*/ 15 w 2088"/>
                <a:gd name="T31" fmla="*/ 36 h 1550"/>
                <a:gd name="T32" fmla="*/ 16 w 2088"/>
                <a:gd name="T33" fmla="*/ 34 h 1550"/>
                <a:gd name="T34" fmla="*/ 11 w 2088"/>
                <a:gd name="T35" fmla="*/ 30 h 1550"/>
                <a:gd name="T36" fmla="*/ 8 w 2088"/>
                <a:gd name="T37" fmla="*/ 28 h 1550"/>
                <a:gd name="T38" fmla="*/ 2 w 2088"/>
                <a:gd name="T39" fmla="*/ 28 h 1550"/>
                <a:gd name="T40" fmla="*/ 1 w 2088"/>
                <a:gd name="T41" fmla="*/ 27 h 1550"/>
                <a:gd name="T42" fmla="*/ 2 w 2088"/>
                <a:gd name="T43" fmla="*/ 25 h 1550"/>
                <a:gd name="T44" fmla="*/ 4 w 2088"/>
                <a:gd name="T45" fmla="*/ 23 h 1550"/>
                <a:gd name="T46" fmla="*/ 4 w 2088"/>
                <a:gd name="T47" fmla="*/ 23 h 1550"/>
                <a:gd name="T48" fmla="*/ 3 w 2088"/>
                <a:gd name="T49" fmla="*/ 20 h 1550"/>
                <a:gd name="T50" fmla="*/ 7 w 2088"/>
                <a:gd name="T51" fmla="*/ 20 h 1550"/>
                <a:gd name="T52" fmla="*/ 4 w 2088"/>
                <a:gd name="T53" fmla="*/ 18 h 1550"/>
                <a:gd name="T54" fmla="*/ 4 w 2088"/>
                <a:gd name="T55" fmla="*/ 16 h 1550"/>
                <a:gd name="T56" fmla="*/ 4 w 2088"/>
                <a:gd name="T57" fmla="*/ 12 h 1550"/>
                <a:gd name="T58" fmla="*/ 3 w 2088"/>
                <a:gd name="T59" fmla="*/ 8 h 1550"/>
                <a:gd name="T60" fmla="*/ 4 w 2088"/>
                <a:gd name="T61" fmla="*/ 4 h 1550"/>
                <a:gd name="T62" fmla="*/ 6 w 2088"/>
                <a:gd name="T63" fmla="*/ 2 h 1550"/>
                <a:gd name="T64" fmla="*/ 21 w 2088"/>
                <a:gd name="T65" fmla="*/ 8 h 1550"/>
                <a:gd name="T66" fmla="*/ 28 w 2088"/>
                <a:gd name="T67" fmla="*/ 10 h 1550"/>
                <a:gd name="T68" fmla="*/ 29 w 2088"/>
                <a:gd name="T69" fmla="*/ 10 h 1550"/>
                <a:gd name="T70" fmla="*/ 29 w 2088"/>
                <a:gd name="T71" fmla="*/ 13 h 1550"/>
                <a:gd name="T72" fmla="*/ 31 w 2088"/>
                <a:gd name="T73" fmla="*/ 13 h 1550"/>
                <a:gd name="T74" fmla="*/ 31 w 2088"/>
                <a:gd name="T75" fmla="*/ 14 h 1550"/>
                <a:gd name="T76" fmla="*/ 29 w 2088"/>
                <a:gd name="T77" fmla="*/ 18 h 1550"/>
                <a:gd name="T78" fmla="*/ 28 w 2088"/>
                <a:gd name="T79" fmla="*/ 19 h 1550"/>
                <a:gd name="T80" fmla="*/ 29 w 2088"/>
                <a:gd name="T81" fmla="*/ 19 h 1550"/>
                <a:gd name="T82" fmla="*/ 32 w 2088"/>
                <a:gd name="T83" fmla="*/ 14 h 1550"/>
                <a:gd name="T84" fmla="*/ 36 w 2088"/>
                <a:gd name="T85" fmla="*/ 12 h 1550"/>
                <a:gd name="T86" fmla="*/ 34 w 2088"/>
                <a:gd name="T87" fmla="*/ 10 h 1550"/>
                <a:gd name="T88" fmla="*/ 33 w 2088"/>
                <a:gd name="T89" fmla="*/ 10 h 1550"/>
                <a:gd name="T90" fmla="*/ 36 w 2088"/>
                <a:gd name="T91" fmla="*/ 9 h 1550"/>
                <a:gd name="T92" fmla="*/ 34 w 2088"/>
                <a:gd name="T93" fmla="*/ 7 h 1550"/>
                <a:gd name="T94" fmla="*/ 32 w 2088"/>
                <a:gd name="T95" fmla="*/ 11 h 1550"/>
                <a:gd name="T96" fmla="*/ 33 w 2088"/>
                <a:gd name="T97" fmla="*/ 13 h 1550"/>
                <a:gd name="T98" fmla="*/ 32 w 2088"/>
                <a:gd name="T99" fmla="*/ 9 h 1550"/>
                <a:gd name="T100" fmla="*/ 34 w 2088"/>
                <a:gd name="T101" fmla="*/ 4 h 1550"/>
                <a:gd name="T102" fmla="*/ 37 w 2088"/>
                <a:gd name="T103" fmla="*/ 3 h 1550"/>
                <a:gd name="T104" fmla="*/ 34 w 2088"/>
                <a:gd name="T105" fmla="*/ 1 h 1550"/>
                <a:gd name="T106" fmla="*/ 87 w 2088"/>
                <a:gd name="T107" fmla="*/ 8 h 1550"/>
                <a:gd name="T108" fmla="*/ 111 w 2088"/>
                <a:gd name="T109" fmla="*/ 12 h 1550"/>
                <a:gd name="T110" fmla="*/ 110 w 2088"/>
                <a:gd name="T111" fmla="*/ 13 h 1550"/>
                <a:gd name="T112" fmla="*/ 106 w 2088"/>
                <a:gd name="T113" fmla="*/ 23 h 1550"/>
                <a:gd name="T114" fmla="*/ 106 w 2088"/>
                <a:gd name="T115" fmla="*/ 24 h 1550"/>
                <a:gd name="T116" fmla="*/ 103 w 2088"/>
                <a:gd name="T117" fmla="*/ 30 h 1550"/>
                <a:gd name="T118" fmla="*/ 102 w 2088"/>
                <a:gd name="T119" fmla="*/ 33 h 1550"/>
                <a:gd name="T120" fmla="*/ 98 w 2088"/>
                <a:gd name="T121" fmla="*/ 40 h 15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88"/>
                <a:gd name="T184" fmla="*/ 0 h 1550"/>
                <a:gd name="T185" fmla="*/ 2088 w 2088"/>
                <a:gd name="T186" fmla="*/ 1550 h 155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88" h="1550">
                  <a:moveTo>
                    <a:pt x="1846" y="1379"/>
                  </a:moveTo>
                  <a:lnTo>
                    <a:pt x="1838" y="1397"/>
                  </a:lnTo>
                  <a:lnTo>
                    <a:pt x="1850" y="1450"/>
                  </a:lnTo>
                  <a:lnTo>
                    <a:pt x="1838" y="1550"/>
                  </a:lnTo>
                  <a:lnTo>
                    <a:pt x="1727" y="1521"/>
                  </a:lnTo>
                  <a:lnTo>
                    <a:pt x="1723" y="1521"/>
                  </a:lnTo>
                  <a:lnTo>
                    <a:pt x="1691" y="1512"/>
                  </a:lnTo>
                  <a:lnTo>
                    <a:pt x="1687" y="1512"/>
                  </a:lnTo>
                  <a:lnTo>
                    <a:pt x="1684" y="1511"/>
                  </a:lnTo>
                  <a:lnTo>
                    <a:pt x="1658" y="1503"/>
                  </a:lnTo>
                  <a:lnTo>
                    <a:pt x="1651" y="1502"/>
                  </a:lnTo>
                  <a:lnTo>
                    <a:pt x="1629" y="1496"/>
                  </a:lnTo>
                  <a:lnTo>
                    <a:pt x="1559" y="1478"/>
                  </a:lnTo>
                  <a:lnTo>
                    <a:pt x="1554" y="1477"/>
                  </a:lnTo>
                  <a:lnTo>
                    <a:pt x="1487" y="1459"/>
                  </a:lnTo>
                  <a:lnTo>
                    <a:pt x="1347" y="1422"/>
                  </a:lnTo>
                  <a:lnTo>
                    <a:pt x="1293" y="1409"/>
                  </a:lnTo>
                  <a:lnTo>
                    <a:pt x="1250" y="1424"/>
                  </a:lnTo>
                  <a:lnTo>
                    <a:pt x="1216" y="1411"/>
                  </a:lnTo>
                  <a:lnTo>
                    <a:pt x="1168" y="1407"/>
                  </a:lnTo>
                  <a:lnTo>
                    <a:pt x="1133" y="1395"/>
                  </a:lnTo>
                  <a:lnTo>
                    <a:pt x="1100" y="1412"/>
                  </a:lnTo>
                  <a:lnTo>
                    <a:pt x="1045" y="1406"/>
                  </a:lnTo>
                  <a:lnTo>
                    <a:pt x="1034" y="1406"/>
                  </a:lnTo>
                  <a:lnTo>
                    <a:pt x="1018" y="1404"/>
                  </a:lnTo>
                  <a:lnTo>
                    <a:pt x="1008" y="1405"/>
                  </a:lnTo>
                  <a:lnTo>
                    <a:pt x="943" y="1422"/>
                  </a:lnTo>
                  <a:lnTo>
                    <a:pt x="869" y="1414"/>
                  </a:lnTo>
                  <a:lnTo>
                    <a:pt x="828" y="1385"/>
                  </a:lnTo>
                  <a:lnTo>
                    <a:pt x="817" y="1390"/>
                  </a:lnTo>
                  <a:lnTo>
                    <a:pt x="768" y="1393"/>
                  </a:lnTo>
                  <a:lnTo>
                    <a:pt x="749" y="1400"/>
                  </a:lnTo>
                  <a:lnTo>
                    <a:pt x="674" y="1392"/>
                  </a:lnTo>
                  <a:lnTo>
                    <a:pt x="673" y="1366"/>
                  </a:lnTo>
                  <a:lnTo>
                    <a:pt x="617" y="1338"/>
                  </a:lnTo>
                  <a:lnTo>
                    <a:pt x="612" y="1335"/>
                  </a:lnTo>
                  <a:lnTo>
                    <a:pt x="605" y="1325"/>
                  </a:lnTo>
                  <a:lnTo>
                    <a:pt x="599" y="1321"/>
                  </a:lnTo>
                  <a:lnTo>
                    <a:pt x="539" y="1316"/>
                  </a:lnTo>
                  <a:lnTo>
                    <a:pt x="521" y="1305"/>
                  </a:lnTo>
                  <a:lnTo>
                    <a:pt x="486" y="1318"/>
                  </a:lnTo>
                  <a:lnTo>
                    <a:pt x="432" y="1328"/>
                  </a:lnTo>
                  <a:lnTo>
                    <a:pt x="409" y="1324"/>
                  </a:lnTo>
                  <a:lnTo>
                    <a:pt x="389" y="1329"/>
                  </a:lnTo>
                  <a:lnTo>
                    <a:pt x="341" y="1309"/>
                  </a:lnTo>
                  <a:lnTo>
                    <a:pt x="266" y="1247"/>
                  </a:lnTo>
                  <a:lnTo>
                    <a:pt x="275" y="1220"/>
                  </a:lnTo>
                  <a:lnTo>
                    <a:pt x="277" y="1218"/>
                  </a:lnTo>
                  <a:lnTo>
                    <a:pt x="279" y="1213"/>
                  </a:lnTo>
                  <a:lnTo>
                    <a:pt x="284" y="1172"/>
                  </a:lnTo>
                  <a:lnTo>
                    <a:pt x="289" y="1129"/>
                  </a:lnTo>
                  <a:lnTo>
                    <a:pt x="261" y="1050"/>
                  </a:lnTo>
                  <a:lnTo>
                    <a:pt x="211" y="1019"/>
                  </a:lnTo>
                  <a:lnTo>
                    <a:pt x="200" y="1022"/>
                  </a:lnTo>
                  <a:lnTo>
                    <a:pt x="169" y="1014"/>
                  </a:lnTo>
                  <a:lnTo>
                    <a:pt x="160" y="969"/>
                  </a:lnTo>
                  <a:lnTo>
                    <a:pt x="154" y="959"/>
                  </a:lnTo>
                  <a:lnTo>
                    <a:pt x="106" y="946"/>
                  </a:lnTo>
                  <a:lnTo>
                    <a:pt x="93" y="931"/>
                  </a:lnTo>
                  <a:lnTo>
                    <a:pt x="48" y="936"/>
                  </a:lnTo>
                  <a:lnTo>
                    <a:pt x="28" y="918"/>
                  </a:lnTo>
                  <a:lnTo>
                    <a:pt x="25" y="898"/>
                  </a:lnTo>
                  <a:lnTo>
                    <a:pt x="11" y="912"/>
                  </a:lnTo>
                  <a:lnTo>
                    <a:pt x="0" y="908"/>
                  </a:lnTo>
                  <a:lnTo>
                    <a:pt x="51" y="771"/>
                  </a:lnTo>
                  <a:lnTo>
                    <a:pt x="38" y="841"/>
                  </a:lnTo>
                  <a:lnTo>
                    <a:pt x="52" y="831"/>
                  </a:lnTo>
                  <a:lnTo>
                    <a:pt x="72" y="831"/>
                  </a:lnTo>
                  <a:lnTo>
                    <a:pt x="75" y="787"/>
                  </a:lnTo>
                  <a:lnTo>
                    <a:pt x="105" y="768"/>
                  </a:lnTo>
                  <a:lnTo>
                    <a:pt x="109" y="754"/>
                  </a:lnTo>
                  <a:lnTo>
                    <a:pt x="73" y="754"/>
                  </a:lnTo>
                  <a:lnTo>
                    <a:pt x="54" y="734"/>
                  </a:lnTo>
                  <a:lnTo>
                    <a:pt x="61" y="712"/>
                  </a:lnTo>
                  <a:lnTo>
                    <a:pt x="64" y="680"/>
                  </a:lnTo>
                  <a:lnTo>
                    <a:pt x="59" y="666"/>
                  </a:lnTo>
                  <a:lnTo>
                    <a:pt x="72" y="682"/>
                  </a:lnTo>
                  <a:lnTo>
                    <a:pt x="135" y="676"/>
                  </a:lnTo>
                  <a:lnTo>
                    <a:pt x="138" y="668"/>
                  </a:lnTo>
                  <a:lnTo>
                    <a:pt x="105" y="647"/>
                  </a:lnTo>
                  <a:lnTo>
                    <a:pt x="83" y="618"/>
                  </a:lnTo>
                  <a:lnTo>
                    <a:pt x="72" y="654"/>
                  </a:lnTo>
                  <a:lnTo>
                    <a:pt x="56" y="656"/>
                  </a:lnTo>
                  <a:lnTo>
                    <a:pt x="85" y="551"/>
                  </a:lnTo>
                  <a:lnTo>
                    <a:pt x="85" y="512"/>
                  </a:lnTo>
                  <a:lnTo>
                    <a:pt x="73" y="485"/>
                  </a:lnTo>
                  <a:lnTo>
                    <a:pt x="87" y="416"/>
                  </a:lnTo>
                  <a:lnTo>
                    <a:pt x="85" y="318"/>
                  </a:lnTo>
                  <a:lnTo>
                    <a:pt x="87" y="308"/>
                  </a:lnTo>
                  <a:lnTo>
                    <a:pt x="61" y="263"/>
                  </a:lnTo>
                  <a:lnTo>
                    <a:pt x="59" y="213"/>
                  </a:lnTo>
                  <a:lnTo>
                    <a:pt x="70" y="197"/>
                  </a:lnTo>
                  <a:lnTo>
                    <a:pt x="67" y="152"/>
                  </a:lnTo>
                  <a:lnTo>
                    <a:pt x="106" y="87"/>
                  </a:lnTo>
                  <a:lnTo>
                    <a:pt x="99" y="63"/>
                  </a:lnTo>
                  <a:lnTo>
                    <a:pt x="115" y="69"/>
                  </a:lnTo>
                  <a:lnTo>
                    <a:pt x="255" y="207"/>
                  </a:lnTo>
                  <a:lnTo>
                    <a:pt x="390" y="265"/>
                  </a:lnTo>
                  <a:lnTo>
                    <a:pt x="389" y="272"/>
                  </a:lnTo>
                  <a:lnTo>
                    <a:pt x="480" y="301"/>
                  </a:lnTo>
                  <a:lnTo>
                    <a:pt x="510" y="335"/>
                  </a:lnTo>
                  <a:lnTo>
                    <a:pt x="528" y="344"/>
                  </a:lnTo>
                  <a:lnTo>
                    <a:pt x="537" y="318"/>
                  </a:lnTo>
                  <a:lnTo>
                    <a:pt x="561" y="328"/>
                  </a:lnTo>
                  <a:lnTo>
                    <a:pt x="544" y="337"/>
                  </a:lnTo>
                  <a:lnTo>
                    <a:pt x="549" y="359"/>
                  </a:lnTo>
                  <a:lnTo>
                    <a:pt x="554" y="356"/>
                  </a:lnTo>
                  <a:lnTo>
                    <a:pt x="559" y="432"/>
                  </a:lnTo>
                  <a:lnTo>
                    <a:pt x="519" y="460"/>
                  </a:lnTo>
                  <a:lnTo>
                    <a:pt x="516" y="470"/>
                  </a:lnTo>
                  <a:lnTo>
                    <a:pt x="577" y="435"/>
                  </a:lnTo>
                  <a:lnTo>
                    <a:pt x="592" y="440"/>
                  </a:lnTo>
                  <a:lnTo>
                    <a:pt x="585" y="490"/>
                  </a:lnTo>
                  <a:lnTo>
                    <a:pt x="580" y="489"/>
                  </a:lnTo>
                  <a:lnTo>
                    <a:pt x="553" y="574"/>
                  </a:lnTo>
                  <a:lnTo>
                    <a:pt x="557" y="577"/>
                  </a:lnTo>
                  <a:lnTo>
                    <a:pt x="559" y="613"/>
                  </a:lnTo>
                  <a:lnTo>
                    <a:pt x="568" y="633"/>
                  </a:lnTo>
                  <a:lnTo>
                    <a:pt x="532" y="644"/>
                  </a:lnTo>
                  <a:lnTo>
                    <a:pt x="525" y="629"/>
                  </a:lnTo>
                  <a:lnTo>
                    <a:pt x="523" y="628"/>
                  </a:lnTo>
                  <a:lnTo>
                    <a:pt x="528" y="656"/>
                  </a:lnTo>
                  <a:lnTo>
                    <a:pt x="551" y="654"/>
                  </a:lnTo>
                  <a:lnTo>
                    <a:pt x="581" y="640"/>
                  </a:lnTo>
                  <a:lnTo>
                    <a:pt x="577" y="609"/>
                  </a:lnTo>
                  <a:lnTo>
                    <a:pt x="610" y="485"/>
                  </a:lnTo>
                  <a:lnTo>
                    <a:pt x="659" y="427"/>
                  </a:lnTo>
                  <a:lnTo>
                    <a:pt x="670" y="427"/>
                  </a:lnTo>
                  <a:lnTo>
                    <a:pt x="679" y="409"/>
                  </a:lnTo>
                  <a:lnTo>
                    <a:pt x="659" y="357"/>
                  </a:lnTo>
                  <a:lnTo>
                    <a:pt x="662" y="318"/>
                  </a:lnTo>
                  <a:lnTo>
                    <a:pt x="643" y="352"/>
                  </a:lnTo>
                  <a:lnTo>
                    <a:pt x="648" y="381"/>
                  </a:lnTo>
                  <a:lnTo>
                    <a:pt x="634" y="350"/>
                  </a:lnTo>
                  <a:lnTo>
                    <a:pt x="625" y="345"/>
                  </a:lnTo>
                  <a:lnTo>
                    <a:pt x="631" y="297"/>
                  </a:lnTo>
                  <a:lnTo>
                    <a:pt x="663" y="306"/>
                  </a:lnTo>
                  <a:lnTo>
                    <a:pt x="674" y="293"/>
                  </a:lnTo>
                  <a:lnTo>
                    <a:pt x="674" y="291"/>
                  </a:lnTo>
                  <a:lnTo>
                    <a:pt x="652" y="259"/>
                  </a:lnTo>
                  <a:lnTo>
                    <a:pt x="636" y="240"/>
                  </a:lnTo>
                  <a:lnTo>
                    <a:pt x="601" y="288"/>
                  </a:lnTo>
                  <a:lnTo>
                    <a:pt x="605" y="369"/>
                  </a:lnTo>
                  <a:lnTo>
                    <a:pt x="612" y="373"/>
                  </a:lnTo>
                  <a:lnTo>
                    <a:pt x="616" y="355"/>
                  </a:lnTo>
                  <a:lnTo>
                    <a:pt x="645" y="390"/>
                  </a:lnTo>
                  <a:lnTo>
                    <a:pt x="630" y="437"/>
                  </a:lnTo>
                  <a:lnTo>
                    <a:pt x="611" y="398"/>
                  </a:lnTo>
                  <a:lnTo>
                    <a:pt x="586" y="373"/>
                  </a:lnTo>
                  <a:lnTo>
                    <a:pt x="597" y="322"/>
                  </a:lnTo>
                  <a:lnTo>
                    <a:pt x="572" y="294"/>
                  </a:lnTo>
                  <a:lnTo>
                    <a:pt x="616" y="226"/>
                  </a:lnTo>
                  <a:lnTo>
                    <a:pt x="640" y="145"/>
                  </a:lnTo>
                  <a:lnTo>
                    <a:pt x="664" y="221"/>
                  </a:lnTo>
                  <a:lnTo>
                    <a:pt x="688" y="153"/>
                  </a:lnTo>
                  <a:lnTo>
                    <a:pt x="697" y="115"/>
                  </a:lnTo>
                  <a:lnTo>
                    <a:pt x="668" y="104"/>
                  </a:lnTo>
                  <a:lnTo>
                    <a:pt x="658" y="143"/>
                  </a:lnTo>
                  <a:lnTo>
                    <a:pt x="649" y="49"/>
                  </a:lnTo>
                  <a:lnTo>
                    <a:pt x="663" y="0"/>
                  </a:lnTo>
                  <a:lnTo>
                    <a:pt x="1135" y="143"/>
                  </a:lnTo>
                  <a:lnTo>
                    <a:pt x="1638" y="283"/>
                  </a:lnTo>
                  <a:lnTo>
                    <a:pt x="1797" y="326"/>
                  </a:lnTo>
                  <a:lnTo>
                    <a:pt x="1990" y="374"/>
                  </a:lnTo>
                  <a:lnTo>
                    <a:pt x="2088" y="399"/>
                  </a:lnTo>
                  <a:lnTo>
                    <a:pt x="2086" y="414"/>
                  </a:lnTo>
                  <a:lnTo>
                    <a:pt x="2082" y="431"/>
                  </a:lnTo>
                  <a:lnTo>
                    <a:pt x="2074" y="459"/>
                  </a:lnTo>
                  <a:lnTo>
                    <a:pt x="2020" y="673"/>
                  </a:lnTo>
                  <a:lnTo>
                    <a:pt x="2005" y="733"/>
                  </a:lnTo>
                  <a:lnTo>
                    <a:pt x="1997" y="763"/>
                  </a:lnTo>
                  <a:lnTo>
                    <a:pt x="1995" y="774"/>
                  </a:lnTo>
                  <a:lnTo>
                    <a:pt x="1992" y="781"/>
                  </a:lnTo>
                  <a:lnTo>
                    <a:pt x="1991" y="788"/>
                  </a:lnTo>
                  <a:lnTo>
                    <a:pt x="1970" y="875"/>
                  </a:lnTo>
                  <a:lnTo>
                    <a:pt x="1958" y="923"/>
                  </a:lnTo>
                  <a:lnTo>
                    <a:pt x="1934" y="1022"/>
                  </a:lnTo>
                  <a:lnTo>
                    <a:pt x="1924" y="1062"/>
                  </a:lnTo>
                  <a:lnTo>
                    <a:pt x="1923" y="1066"/>
                  </a:lnTo>
                  <a:lnTo>
                    <a:pt x="1912" y="1113"/>
                  </a:lnTo>
                  <a:lnTo>
                    <a:pt x="1876" y="1256"/>
                  </a:lnTo>
                  <a:lnTo>
                    <a:pt x="1872" y="1275"/>
                  </a:lnTo>
                  <a:lnTo>
                    <a:pt x="1857" y="1335"/>
                  </a:lnTo>
                  <a:lnTo>
                    <a:pt x="1853" y="1350"/>
                  </a:lnTo>
                  <a:lnTo>
                    <a:pt x="1846" y="1379"/>
                  </a:lnTo>
                  <a:close/>
                </a:path>
              </a:pathLst>
            </a:custGeom>
            <a:solidFill>
              <a:schemeClr val="bg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85" name="Freeform 384"/>
            <p:cNvSpPr>
              <a:spLocks noChangeAspect="1"/>
            </p:cNvSpPr>
            <p:nvPr/>
          </p:nvSpPr>
          <p:spPr bwMode="auto">
            <a:xfrm>
              <a:off x="2347" y="2572"/>
              <a:ext cx="63" cy="48"/>
            </a:xfrm>
            <a:custGeom>
              <a:avLst/>
              <a:gdLst>
                <a:gd name="T0" fmla="*/ 1 w 115"/>
                <a:gd name="T1" fmla="*/ 0 h 93"/>
                <a:gd name="T2" fmla="*/ 1 w 115"/>
                <a:gd name="T3" fmla="*/ 2 h 93"/>
                <a:gd name="T4" fmla="*/ 2 w 115"/>
                <a:gd name="T5" fmla="*/ 2 h 93"/>
                <a:gd name="T6" fmla="*/ 2 w 115"/>
                <a:gd name="T7" fmla="*/ 1 h 93"/>
                <a:gd name="T8" fmla="*/ 5 w 115"/>
                <a:gd name="T9" fmla="*/ 2 h 93"/>
                <a:gd name="T10" fmla="*/ 4 w 115"/>
                <a:gd name="T11" fmla="*/ 4 h 93"/>
                <a:gd name="T12" fmla="*/ 1 w 115"/>
                <a:gd name="T13" fmla="*/ 3 h 93"/>
                <a:gd name="T14" fmla="*/ 0 w 115"/>
                <a:gd name="T15" fmla="*/ 3 h 93"/>
                <a:gd name="T16" fmla="*/ 1 w 115"/>
                <a:gd name="T17" fmla="*/ 0 h 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5"/>
                <a:gd name="T28" fmla="*/ 0 h 93"/>
                <a:gd name="T29" fmla="*/ 115 w 115"/>
                <a:gd name="T30" fmla="*/ 93 h 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5" h="93">
                  <a:moveTo>
                    <a:pt x="16" y="0"/>
                  </a:moveTo>
                  <a:lnTo>
                    <a:pt x="27" y="40"/>
                  </a:lnTo>
                  <a:lnTo>
                    <a:pt x="38" y="48"/>
                  </a:lnTo>
                  <a:lnTo>
                    <a:pt x="50" y="11"/>
                  </a:lnTo>
                  <a:lnTo>
                    <a:pt x="115" y="32"/>
                  </a:lnTo>
                  <a:lnTo>
                    <a:pt x="74" y="93"/>
                  </a:lnTo>
                  <a:lnTo>
                    <a:pt x="26" y="87"/>
                  </a:lnTo>
                  <a:lnTo>
                    <a:pt x="0" y="62"/>
                  </a:lnTo>
                  <a:lnTo>
                    <a:pt x="16" y="0"/>
                  </a:lnTo>
                  <a:close/>
                </a:path>
              </a:pathLst>
            </a:custGeom>
            <a:no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86" name="Freeform 385"/>
            <p:cNvSpPr>
              <a:spLocks noChangeAspect="1"/>
            </p:cNvSpPr>
            <p:nvPr/>
          </p:nvSpPr>
          <p:spPr bwMode="auto">
            <a:xfrm>
              <a:off x="3769" y="3644"/>
              <a:ext cx="1214" cy="892"/>
            </a:xfrm>
            <a:custGeom>
              <a:avLst/>
              <a:gdLst>
                <a:gd name="T0" fmla="*/ 72 w 2183"/>
                <a:gd name="T1" fmla="*/ 51 h 1805"/>
                <a:gd name="T2" fmla="*/ 65 w 2183"/>
                <a:gd name="T3" fmla="*/ 50 h 1805"/>
                <a:gd name="T4" fmla="*/ 58 w 2183"/>
                <a:gd name="T5" fmla="*/ 50 h 1805"/>
                <a:gd name="T6" fmla="*/ 53 w 2183"/>
                <a:gd name="T7" fmla="*/ 50 h 1805"/>
                <a:gd name="T8" fmla="*/ 44 w 2183"/>
                <a:gd name="T9" fmla="*/ 49 h 1805"/>
                <a:gd name="T10" fmla="*/ 31 w 2183"/>
                <a:gd name="T11" fmla="*/ 48 h 1805"/>
                <a:gd name="T12" fmla="*/ 23 w 2183"/>
                <a:gd name="T13" fmla="*/ 47 h 1805"/>
                <a:gd name="T14" fmla="*/ 16 w 2183"/>
                <a:gd name="T15" fmla="*/ 46 h 1805"/>
                <a:gd name="T16" fmla="*/ 0 w 2183"/>
                <a:gd name="T17" fmla="*/ 45 h 1805"/>
                <a:gd name="T18" fmla="*/ 2 w 2183"/>
                <a:gd name="T19" fmla="*/ 41 h 1805"/>
                <a:gd name="T20" fmla="*/ 2 w 2183"/>
                <a:gd name="T21" fmla="*/ 39 h 1805"/>
                <a:gd name="T22" fmla="*/ 3 w 2183"/>
                <a:gd name="T23" fmla="*/ 36 h 1805"/>
                <a:gd name="T24" fmla="*/ 4 w 2183"/>
                <a:gd name="T25" fmla="*/ 33 h 1805"/>
                <a:gd name="T26" fmla="*/ 5 w 2183"/>
                <a:gd name="T27" fmla="*/ 28 h 1805"/>
                <a:gd name="T28" fmla="*/ 7 w 2183"/>
                <a:gd name="T29" fmla="*/ 23 h 1805"/>
                <a:gd name="T30" fmla="*/ 7 w 2183"/>
                <a:gd name="T31" fmla="*/ 22 h 1805"/>
                <a:gd name="T32" fmla="*/ 8 w 2183"/>
                <a:gd name="T33" fmla="*/ 19 h 1805"/>
                <a:gd name="T34" fmla="*/ 9 w 2183"/>
                <a:gd name="T35" fmla="*/ 17 h 1805"/>
                <a:gd name="T36" fmla="*/ 10 w 2183"/>
                <a:gd name="T37" fmla="*/ 14 h 1805"/>
                <a:gd name="T38" fmla="*/ 11 w 2183"/>
                <a:gd name="T39" fmla="*/ 11 h 1805"/>
                <a:gd name="T40" fmla="*/ 12 w 2183"/>
                <a:gd name="T41" fmla="*/ 8 h 1805"/>
                <a:gd name="T42" fmla="*/ 12 w 2183"/>
                <a:gd name="T43" fmla="*/ 5 h 1805"/>
                <a:gd name="T44" fmla="*/ 14 w 2183"/>
                <a:gd name="T45" fmla="*/ 0 h 1805"/>
                <a:gd name="T46" fmla="*/ 29 w 2183"/>
                <a:gd name="T47" fmla="*/ 1 h 1805"/>
                <a:gd name="T48" fmla="*/ 32 w 2183"/>
                <a:gd name="T49" fmla="*/ 1 h 1805"/>
                <a:gd name="T50" fmla="*/ 42 w 2183"/>
                <a:gd name="T51" fmla="*/ 2 h 1805"/>
                <a:gd name="T52" fmla="*/ 49 w 2183"/>
                <a:gd name="T53" fmla="*/ 3 h 1805"/>
                <a:gd name="T54" fmla="*/ 53 w 2183"/>
                <a:gd name="T55" fmla="*/ 3 h 1805"/>
                <a:gd name="T56" fmla="*/ 60 w 2183"/>
                <a:gd name="T57" fmla="*/ 4 h 1805"/>
                <a:gd name="T58" fmla="*/ 73 w 2183"/>
                <a:gd name="T59" fmla="*/ 5 h 1805"/>
                <a:gd name="T60" fmla="*/ 84 w 2183"/>
                <a:gd name="T61" fmla="*/ 5 h 1805"/>
                <a:gd name="T62" fmla="*/ 87 w 2183"/>
                <a:gd name="T63" fmla="*/ 6 h 1805"/>
                <a:gd name="T64" fmla="*/ 89 w 2183"/>
                <a:gd name="T65" fmla="*/ 6 h 1805"/>
                <a:gd name="T66" fmla="*/ 102 w 2183"/>
                <a:gd name="T67" fmla="*/ 7 h 1805"/>
                <a:gd name="T68" fmla="*/ 106 w 2183"/>
                <a:gd name="T69" fmla="*/ 7 h 1805"/>
                <a:gd name="T70" fmla="*/ 116 w 2183"/>
                <a:gd name="T71" fmla="*/ 10 h 1805"/>
                <a:gd name="T72" fmla="*/ 115 w 2183"/>
                <a:gd name="T73" fmla="*/ 13 h 1805"/>
                <a:gd name="T74" fmla="*/ 115 w 2183"/>
                <a:gd name="T75" fmla="*/ 17 h 1805"/>
                <a:gd name="T76" fmla="*/ 115 w 2183"/>
                <a:gd name="T77" fmla="*/ 19 h 1805"/>
                <a:gd name="T78" fmla="*/ 114 w 2183"/>
                <a:gd name="T79" fmla="*/ 22 h 1805"/>
                <a:gd name="T80" fmla="*/ 113 w 2183"/>
                <a:gd name="T81" fmla="*/ 25 h 1805"/>
                <a:gd name="T82" fmla="*/ 113 w 2183"/>
                <a:gd name="T83" fmla="*/ 25 h 1805"/>
                <a:gd name="T84" fmla="*/ 112 w 2183"/>
                <a:gd name="T85" fmla="*/ 29 h 1805"/>
                <a:gd name="T86" fmla="*/ 112 w 2183"/>
                <a:gd name="T87" fmla="*/ 31 h 1805"/>
                <a:gd name="T88" fmla="*/ 111 w 2183"/>
                <a:gd name="T89" fmla="*/ 35 h 1805"/>
                <a:gd name="T90" fmla="*/ 111 w 2183"/>
                <a:gd name="T91" fmla="*/ 41 h 1805"/>
                <a:gd name="T92" fmla="*/ 110 w 2183"/>
                <a:gd name="T93" fmla="*/ 43 h 1805"/>
                <a:gd name="T94" fmla="*/ 110 w 2183"/>
                <a:gd name="T95" fmla="*/ 45 h 1805"/>
                <a:gd name="T96" fmla="*/ 110 w 2183"/>
                <a:gd name="T97" fmla="*/ 47 h 1805"/>
                <a:gd name="T98" fmla="*/ 109 w 2183"/>
                <a:gd name="T99" fmla="*/ 49 h 1805"/>
                <a:gd name="T100" fmla="*/ 108 w 2183"/>
                <a:gd name="T101" fmla="*/ 52 h 1805"/>
                <a:gd name="T102" fmla="*/ 100 w 2183"/>
                <a:gd name="T103" fmla="*/ 53 h 1805"/>
                <a:gd name="T104" fmla="*/ 95 w 2183"/>
                <a:gd name="T105" fmla="*/ 52 h 1805"/>
                <a:gd name="T106" fmla="*/ 90 w 2183"/>
                <a:gd name="T107" fmla="*/ 52 h 1805"/>
                <a:gd name="T108" fmla="*/ 87 w 2183"/>
                <a:gd name="T109" fmla="*/ 52 h 1805"/>
                <a:gd name="T110" fmla="*/ 75 w 2183"/>
                <a:gd name="T111" fmla="*/ 51 h 1805"/>
                <a:gd name="T112" fmla="*/ 74 w 2183"/>
                <a:gd name="T113" fmla="*/ 51 h 180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183"/>
                <a:gd name="T172" fmla="*/ 0 h 1805"/>
                <a:gd name="T173" fmla="*/ 2183 w 2183"/>
                <a:gd name="T174" fmla="*/ 1805 h 180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183" h="1805">
                  <a:moveTo>
                    <a:pt x="1376" y="1737"/>
                  </a:moveTo>
                  <a:lnTo>
                    <a:pt x="1361" y="1735"/>
                  </a:lnTo>
                  <a:lnTo>
                    <a:pt x="1324" y="1729"/>
                  </a:lnTo>
                  <a:lnTo>
                    <a:pt x="1220" y="1716"/>
                  </a:lnTo>
                  <a:lnTo>
                    <a:pt x="1210" y="1714"/>
                  </a:lnTo>
                  <a:lnTo>
                    <a:pt x="1086" y="1699"/>
                  </a:lnTo>
                  <a:lnTo>
                    <a:pt x="1068" y="1697"/>
                  </a:lnTo>
                  <a:lnTo>
                    <a:pt x="994" y="1687"/>
                  </a:lnTo>
                  <a:lnTo>
                    <a:pt x="910" y="1675"/>
                  </a:lnTo>
                  <a:lnTo>
                    <a:pt x="833" y="1665"/>
                  </a:lnTo>
                  <a:lnTo>
                    <a:pt x="653" y="1640"/>
                  </a:lnTo>
                  <a:lnTo>
                    <a:pt x="580" y="1628"/>
                  </a:lnTo>
                  <a:lnTo>
                    <a:pt x="448" y="1608"/>
                  </a:lnTo>
                  <a:lnTo>
                    <a:pt x="438" y="1608"/>
                  </a:lnTo>
                  <a:lnTo>
                    <a:pt x="303" y="1587"/>
                  </a:lnTo>
                  <a:lnTo>
                    <a:pt x="289" y="1584"/>
                  </a:lnTo>
                  <a:lnTo>
                    <a:pt x="224" y="1574"/>
                  </a:lnTo>
                  <a:lnTo>
                    <a:pt x="0" y="1535"/>
                  </a:lnTo>
                  <a:lnTo>
                    <a:pt x="16" y="1439"/>
                  </a:lnTo>
                  <a:lnTo>
                    <a:pt x="29" y="1364"/>
                  </a:lnTo>
                  <a:lnTo>
                    <a:pt x="33" y="1343"/>
                  </a:lnTo>
                  <a:lnTo>
                    <a:pt x="39" y="1313"/>
                  </a:lnTo>
                  <a:lnTo>
                    <a:pt x="51" y="1247"/>
                  </a:lnTo>
                  <a:lnTo>
                    <a:pt x="56" y="1214"/>
                  </a:lnTo>
                  <a:lnTo>
                    <a:pt x="67" y="1151"/>
                  </a:lnTo>
                  <a:lnTo>
                    <a:pt x="75" y="1103"/>
                  </a:lnTo>
                  <a:lnTo>
                    <a:pt x="99" y="969"/>
                  </a:lnTo>
                  <a:lnTo>
                    <a:pt x="101" y="955"/>
                  </a:lnTo>
                  <a:lnTo>
                    <a:pt x="117" y="864"/>
                  </a:lnTo>
                  <a:lnTo>
                    <a:pt x="134" y="768"/>
                  </a:lnTo>
                  <a:lnTo>
                    <a:pt x="135" y="761"/>
                  </a:lnTo>
                  <a:lnTo>
                    <a:pt x="139" y="744"/>
                  </a:lnTo>
                  <a:lnTo>
                    <a:pt x="150" y="672"/>
                  </a:lnTo>
                  <a:lnTo>
                    <a:pt x="155" y="647"/>
                  </a:lnTo>
                  <a:lnTo>
                    <a:pt x="164" y="595"/>
                  </a:lnTo>
                  <a:lnTo>
                    <a:pt x="167" y="576"/>
                  </a:lnTo>
                  <a:lnTo>
                    <a:pt x="168" y="576"/>
                  </a:lnTo>
                  <a:lnTo>
                    <a:pt x="183" y="480"/>
                  </a:lnTo>
                  <a:lnTo>
                    <a:pt x="192" y="432"/>
                  </a:lnTo>
                  <a:lnTo>
                    <a:pt x="200" y="390"/>
                  </a:lnTo>
                  <a:lnTo>
                    <a:pt x="208" y="334"/>
                  </a:lnTo>
                  <a:lnTo>
                    <a:pt x="216" y="288"/>
                  </a:lnTo>
                  <a:lnTo>
                    <a:pt x="230" y="202"/>
                  </a:lnTo>
                  <a:lnTo>
                    <a:pt x="232" y="192"/>
                  </a:lnTo>
                  <a:lnTo>
                    <a:pt x="242" y="129"/>
                  </a:lnTo>
                  <a:lnTo>
                    <a:pt x="265" y="0"/>
                  </a:lnTo>
                  <a:lnTo>
                    <a:pt x="442" y="33"/>
                  </a:lnTo>
                  <a:lnTo>
                    <a:pt x="552" y="47"/>
                  </a:lnTo>
                  <a:lnTo>
                    <a:pt x="553" y="47"/>
                  </a:lnTo>
                  <a:lnTo>
                    <a:pt x="591" y="53"/>
                  </a:lnTo>
                  <a:lnTo>
                    <a:pt x="607" y="57"/>
                  </a:lnTo>
                  <a:lnTo>
                    <a:pt x="792" y="83"/>
                  </a:lnTo>
                  <a:lnTo>
                    <a:pt x="826" y="91"/>
                  </a:lnTo>
                  <a:lnTo>
                    <a:pt x="929" y="106"/>
                  </a:lnTo>
                  <a:lnTo>
                    <a:pt x="962" y="111"/>
                  </a:lnTo>
                  <a:lnTo>
                    <a:pt x="996" y="116"/>
                  </a:lnTo>
                  <a:lnTo>
                    <a:pt x="1030" y="121"/>
                  </a:lnTo>
                  <a:lnTo>
                    <a:pt x="1124" y="134"/>
                  </a:lnTo>
                  <a:lnTo>
                    <a:pt x="1340" y="163"/>
                  </a:lnTo>
                  <a:lnTo>
                    <a:pt x="1374" y="168"/>
                  </a:lnTo>
                  <a:lnTo>
                    <a:pt x="1576" y="195"/>
                  </a:lnTo>
                  <a:lnTo>
                    <a:pt x="1579" y="195"/>
                  </a:lnTo>
                  <a:lnTo>
                    <a:pt x="1614" y="198"/>
                  </a:lnTo>
                  <a:lnTo>
                    <a:pt x="1645" y="202"/>
                  </a:lnTo>
                  <a:lnTo>
                    <a:pt x="1648" y="202"/>
                  </a:lnTo>
                  <a:lnTo>
                    <a:pt x="1672" y="202"/>
                  </a:lnTo>
                  <a:lnTo>
                    <a:pt x="1899" y="227"/>
                  </a:lnTo>
                  <a:lnTo>
                    <a:pt x="1913" y="229"/>
                  </a:lnTo>
                  <a:lnTo>
                    <a:pt x="1970" y="235"/>
                  </a:lnTo>
                  <a:lnTo>
                    <a:pt x="1997" y="239"/>
                  </a:lnTo>
                  <a:lnTo>
                    <a:pt x="2183" y="256"/>
                  </a:lnTo>
                  <a:lnTo>
                    <a:pt x="2174" y="352"/>
                  </a:lnTo>
                  <a:lnTo>
                    <a:pt x="2168" y="422"/>
                  </a:lnTo>
                  <a:lnTo>
                    <a:pt x="2165" y="450"/>
                  </a:lnTo>
                  <a:lnTo>
                    <a:pt x="2156" y="547"/>
                  </a:lnTo>
                  <a:lnTo>
                    <a:pt x="2154" y="574"/>
                  </a:lnTo>
                  <a:lnTo>
                    <a:pt x="2153" y="589"/>
                  </a:lnTo>
                  <a:lnTo>
                    <a:pt x="2148" y="644"/>
                  </a:lnTo>
                  <a:lnTo>
                    <a:pt x="2143" y="701"/>
                  </a:lnTo>
                  <a:lnTo>
                    <a:pt x="2139" y="740"/>
                  </a:lnTo>
                  <a:lnTo>
                    <a:pt x="2134" y="790"/>
                  </a:lnTo>
                  <a:lnTo>
                    <a:pt x="2130" y="836"/>
                  </a:lnTo>
                  <a:lnTo>
                    <a:pt x="2130" y="838"/>
                  </a:lnTo>
                  <a:lnTo>
                    <a:pt x="2129" y="846"/>
                  </a:lnTo>
                  <a:lnTo>
                    <a:pt x="2125" y="887"/>
                  </a:lnTo>
                  <a:lnTo>
                    <a:pt x="2116" y="983"/>
                  </a:lnTo>
                  <a:lnTo>
                    <a:pt x="2112" y="1032"/>
                  </a:lnTo>
                  <a:lnTo>
                    <a:pt x="2111" y="1050"/>
                  </a:lnTo>
                  <a:lnTo>
                    <a:pt x="2106" y="1103"/>
                  </a:lnTo>
                  <a:lnTo>
                    <a:pt x="2097" y="1190"/>
                  </a:lnTo>
                  <a:lnTo>
                    <a:pt x="2086" y="1323"/>
                  </a:lnTo>
                  <a:lnTo>
                    <a:pt x="2081" y="1371"/>
                  </a:lnTo>
                  <a:lnTo>
                    <a:pt x="2077" y="1419"/>
                  </a:lnTo>
                  <a:lnTo>
                    <a:pt x="2072" y="1468"/>
                  </a:lnTo>
                  <a:lnTo>
                    <a:pt x="2067" y="1516"/>
                  </a:lnTo>
                  <a:lnTo>
                    <a:pt x="2066" y="1536"/>
                  </a:lnTo>
                  <a:lnTo>
                    <a:pt x="2063" y="1564"/>
                  </a:lnTo>
                  <a:lnTo>
                    <a:pt x="2061" y="1588"/>
                  </a:lnTo>
                  <a:lnTo>
                    <a:pt x="2058" y="1613"/>
                  </a:lnTo>
                  <a:lnTo>
                    <a:pt x="2054" y="1654"/>
                  </a:lnTo>
                  <a:lnTo>
                    <a:pt x="2052" y="1688"/>
                  </a:lnTo>
                  <a:lnTo>
                    <a:pt x="2044" y="1759"/>
                  </a:lnTo>
                  <a:lnTo>
                    <a:pt x="2040" y="1805"/>
                  </a:lnTo>
                  <a:lnTo>
                    <a:pt x="1870" y="1790"/>
                  </a:lnTo>
                  <a:lnTo>
                    <a:pt x="1799" y="1784"/>
                  </a:lnTo>
                  <a:lnTo>
                    <a:pt x="1779" y="1781"/>
                  </a:lnTo>
                  <a:lnTo>
                    <a:pt x="1726" y="1776"/>
                  </a:lnTo>
                  <a:lnTo>
                    <a:pt x="1689" y="1772"/>
                  </a:lnTo>
                  <a:lnTo>
                    <a:pt x="1682" y="1771"/>
                  </a:lnTo>
                  <a:lnTo>
                    <a:pt x="1631" y="1766"/>
                  </a:lnTo>
                  <a:lnTo>
                    <a:pt x="1449" y="1746"/>
                  </a:lnTo>
                  <a:lnTo>
                    <a:pt x="1414" y="1742"/>
                  </a:lnTo>
                  <a:lnTo>
                    <a:pt x="1409" y="1741"/>
                  </a:lnTo>
                  <a:lnTo>
                    <a:pt x="1388" y="1738"/>
                  </a:lnTo>
                  <a:lnTo>
                    <a:pt x="1376" y="1737"/>
                  </a:lnTo>
                  <a:close/>
                </a:path>
              </a:pathLst>
            </a:custGeom>
            <a:solidFill>
              <a:schemeClr val="tx2">
                <a:lumMod val="20000"/>
                <a:lumOff val="80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87" name="Freeform 386"/>
            <p:cNvSpPr>
              <a:spLocks noChangeAspect="1"/>
            </p:cNvSpPr>
            <p:nvPr/>
          </p:nvSpPr>
          <p:spPr bwMode="auto">
            <a:xfrm>
              <a:off x="1758" y="7830"/>
              <a:ext cx="57" cy="38"/>
            </a:xfrm>
            <a:custGeom>
              <a:avLst/>
              <a:gdLst>
                <a:gd name="T0" fmla="*/ 0 w 105"/>
                <a:gd name="T1" fmla="*/ 1 h 77"/>
                <a:gd name="T2" fmla="*/ 1 w 105"/>
                <a:gd name="T3" fmla="*/ 0 h 77"/>
                <a:gd name="T4" fmla="*/ 4 w 105"/>
                <a:gd name="T5" fmla="*/ 1 h 77"/>
                <a:gd name="T6" fmla="*/ 5 w 105"/>
                <a:gd name="T7" fmla="*/ 1 h 77"/>
                <a:gd name="T8" fmla="*/ 2 w 105"/>
                <a:gd name="T9" fmla="*/ 2 h 77"/>
                <a:gd name="T10" fmla="*/ 0 w 105"/>
                <a:gd name="T11" fmla="*/ 1 h 77"/>
                <a:gd name="T12" fmla="*/ 0 60000 65536"/>
                <a:gd name="T13" fmla="*/ 0 60000 65536"/>
                <a:gd name="T14" fmla="*/ 0 60000 65536"/>
                <a:gd name="T15" fmla="*/ 0 60000 65536"/>
                <a:gd name="T16" fmla="*/ 0 60000 65536"/>
                <a:gd name="T17" fmla="*/ 0 60000 65536"/>
                <a:gd name="T18" fmla="*/ 0 w 105"/>
                <a:gd name="T19" fmla="*/ 0 h 77"/>
                <a:gd name="T20" fmla="*/ 105 w 105"/>
                <a:gd name="T21" fmla="*/ 77 h 77"/>
              </a:gdLst>
              <a:ahLst/>
              <a:cxnLst>
                <a:cxn ang="T12">
                  <a:pos x="T0" y="T1"/>
                </a:cxn>
                <a:cxn ang="T13">
                  <a:pos x="T2" y="T3"/>
                </a:cxn>
                <a:cxn ang="T14">
                  <a:pos x="T4" y="T5"/>
                </a:cxn>
                <a:cxn ang="T15">
                  <a:pos x="T6" y="T7"/>
                </a:cxn>
                <a:cxn ang="T16">
                  <a:pos x="T8" y="T9"/>
                </a:cxn>
                <a:cxn ang="T17">
                  <a:pos x="T10" y="T11"/>
                </a:cxn>
              </a:cxnLst>
              <a:rect l="T18" t="T19" r="T20" b="T21"/>
              <a:pathLst>
                <a:path w="105" h="77">
                  <a:moveTo>
                    <a:pt x="0" y="34"/>
                  </a:moveTo>
                  <a:lnTo>
                    <a:pt x="27" y="0"/>
                  </a:lnTo>
                  <a:lnTo>
                    <a:pt x="91" y="38"/>
                  </a:lnTo>
                  <a:lnTo>
                    <a:pt x="105" y="56"/>
                  </a:lnTo>
                  <a:lnTo>
                    <a:pt x="42" y="77"/>
                  </a:lnTo>
                  <a:lnTo>
                    <a:pt x="0" y="34"/>
                  </a:lnTo>
                  <a:close/>
                </a:path>
              </a:pathLst>
            </a:custGeom>
            <a:solidFill>
              <a:schemeClr val="tx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88" name="Freeform 387"/>
            <p:cNvSpPr>
              <a:spLocks noChangeAspect="1"/>
            </p:cNvSpPr>
            <p:nvPr/>
          </p:nvSpPr>
          <p:spPr bwMode="auto">
            <a:xfrm>
              <a:off x="872" y="7848"/>
              <a:ext cx="41" cy="32"/>
            </a:xfrm>
            <a:custGeom>
              <a:avLst/>
              <a:gdLst>
                <a:gd name="T0" fmla="*/ 1 w 76"/>
                <a:gd name="T1" fmla="*/ 1 h 64"/>
                <a:gd name="T2" fmla="*/ 1 w 76"/>
                <a:gd name="T3" fmla="*/ 0 h 64"/>
                <a:gd name="T4" fmla="*/ 2 w 76"/>
                <a:gd name="T5" fmla="*/ 1 h 64"/>
                <a:gd name="T6" fmla="*/ 3 w 76"/>
                <a:gd name="T7" fmla="*/ 1 h 64"/>
                <a:gd name="T8" fmla="*/ 3 w 76"/>
                <a:gd name="T9" fmla="*/ 2 h 64"/>
                <a:gd name="T10" fmla="*/ 1 w 76"/>
                <a:gd name="T11" fmla="*/ 2 h 64"/>
                <a:gd name="T12" fmla="*/ 0 w 76"/>
                <a:gd name="T13" fmla="*/ 1 h 64"/>
                <a:gd name="T14" fmla="*/ 1 w 76"/>
                <a:gd name="T15" fmla="*/ 1 h 64"/>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64"/>
                <a:gd name="T26" fmla="*/ 76 w 76"/>
                <a:gd name="T27" fmla="*/ 64 h 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64">
                  <a:moveTo>
                    <a:pt x="5" y="5"/>
                  </a:moveTo>
                  <a:lnTo>
                    <a:pt x="18" y="0"/>
                  </a:lnTo>
                  <a:lnTo>
                    <a:pt x="42" y="8"/>
                  </a:lnTo>
                  <a:lnTo>
                    <a:pt x="76" y="43"/>
                  </a:lnTo>
                  <a:lnTo>
                    <a:pt x="71" y="64"/>
                  </a:lnTo>
                  <a:lnTo>
                    <a:pt x="15" y="64"/>
                  </a:lnTo>
                  <a:lnTo>
                    <a:pt x="0" y="53"/>
                  </a:lnTo>
                  <a:lnTo>
                    <a:pt x="5" y="5"/>
                  </a:lnTo>
                  <a:close/>
                </a:path>
              </a:pathLst>
            </a:custGeom>
            <a:solidFill>
              <a:schemeClr val="tx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grpSp>
          <p:nvGrpSpPr>
            <p:cNvPr id="389" name="Group 233"/>
            <p:cNvGrpSpPr>
              <a:grpSpLocks noChangeAspect="1"/>
            </p:cNvGrpSpPr>
            <p:nvPr/>
          </p:nvGrpSpPr>
          <p:grpSpPr bwMode="auto">
            <a:xfrm>
              <a:off x="395" y="6332"/>
              <a:ext cx="3137" cy="1596"/>
              <a:chOff x="395" y="5320"/>
              <a:chExt cx="3137" cy="1596"/>
            </a:xfrm>
          </p:grpSpPr>
          <p:sp>
            <p:nvSpPr>
              <p:cNvPr id="461" name="Freeform 460"/>
              <p:cNvSpPr>
                <a:spLocks noChangeAspect="1"/>
              </p:cNvSpPr>
              <p:nvPr/>
            </p:nvSpPr>
            <p:spPr bwMode="auto">
              <a:xfrm>
                <a:off x="1483" y="5320"/>
                <a:ext cx="2049" cy="1596"/>
              </a:xfrm>
              <a:custGeom>
                <a:avLst/>
                <a:gdLst>
                  <a:gd name="T0" fmla="*/ 48 w 4840"/>
                  <a:gd name="T1" fmla="*/ 99 h 4248"/>
                  <a:gd name="T2" fmla="*/ 55 w 4840"/>
                  <a:gd name="T3" fmla="*/ 97 h 4248"/>
                  <a:gd name="T4" fmla="*/ 61 w 4840"/>
                  <a:gd name="T5" fmla="*/ 95 h 4248"/>
                  <a:gd name="T6" fmla="*/ 69 w 4840"/>
                  <a:gd name="T7" fmla="*/ 93 h 4248"/>
                  <a:gd name="T8" fmla="*/ 86 w 4840"/>
                  <a:gd name="T9" fmla="*/ 88 h 4248"/>
                  <a:gd name="T10" fmla="*/ 96 w 4840"/>
                  <a:gd name="T11" fmla="*/ 83 h 4248"/>
                  <a:gd name="T12" fmla="*/ 95 w 4840"/>
                  <a:gd name="T13" fmla="*/ 80 h 4248"/>
                  <a:gd name="T14" fmla="*/ 106 w 4840"/>
                  <a:gd name="T15" fmla="*/ 75 h 4248"/>
                  <a:gd name="T16" fmla="*/ 106 w 4840"/>
                  <a:gd name="T17" fmla="*/ 83 h 4248"/>
                  <a:gd name="T18" fmla="*/ 132 w 4840"/>
                  <a:gd name="T19" fmla="*/ 80 h 4248"/>
                  <a:gd name="T20" fmla="*/ 160 w 4840"/>
                  <a:gd name="T21" fmla="*/ 82 h 4248"/>
                  <a:gd name="T22" fmla="*/ 164 w 4840"/>
                  <a:gd name="T23" fmla="*/ 83 h 4248"/>
                  <a:gd name="T24" fmla="*/ 205 w 4840"/>
                  <a:gd name="T25" fmla="*/ 94 h 4248"/>
                  <a:gd name="T26" fmla="*/ 214 w 4840"/>
                  <a:gd name="T27" fmla="*/ 101 h 4248"/>
                  <a:gd name="T28" fmla="*/ 217 w 4840"/>
                  <a:gd name="T29" fmla="*/ 107 h 4248"/>
                  <a:gd name="T30" fmla="*/ 225 w 4840"/>
                  <a:gd name="T31" fmla="*/ 116 h 4248"/>
                  <a:gd name="T32" fmla="*/ 253 w 4840"/>
                  <a:gd name="T33" fmla="*/ 125 h 4248"/>
                  <a:gd name="T34" fmla="*/ 258 w 4840"/>
                  <a:gd name="T35" fmla="*/ 116 h 4248"/>
                  <a:gd name="T36" fmla="*/ 239 w 4840"/>
                  <a:gd name="T37" fmla="*/ 101 h 4248"/>
                  <a:gd name="T38" fmla="*/ 228 w 4840"/>
                  <a:gd name="T39" fmla="*/ 92 h 4248"/>
                  <a:gd name="T40" fmla="*/ 217 w 4840"/>
                  <a:gd name="T41" fmla="*/ 90 h 4248"/>
                  <a:gd name="T42" fmla="*/ 209 w 4840"/>
                  <a:gd name="T43" fmla="*/ 91 h 4248"/>
                  <a:gd name="T44" fmla="*/ 195 w 4840"/>
                  <a:gd name="T45" fmla="*/ 83 h 4248"/>
                  <a:gd name="T46" fmla="*/ 196 w 4840"/>
                  <a:gd name="T47" fmla="*/ 46 h 4248"/>
                  <a:gd name="T48" fmla="*/ 179 w 4840"/>
                  <a:gd name="T49" fmla="*/ 18 h 4248"/>
                  <a:gd name="T50" fmla="*/ 106 w 4840"/>
                  <a:gd name="T51" fmla="*/ 0 h 4248"/>
                  <a:gd name="T52" fmla="*/ 35 w 4840"/>
                  <a:gd name="T53" fmla="*/ 7 h 4248"/>
                  <a:gd name="T54" fmla="*/ 46 w 4840"/>
                  <a:gd name="T55" fmla="*/ 20 h 4248"/>
                  <a:gd name="T56" fmla="*/ 23 w 4840"/>
                  <a:gd name="T57" fmla="*/ 24 h 4248"/>
                  <a:gd name="T58" fmla="*/ 38 w 4840"/>
                  <a:gd name="T59" fmla="*/ 38 h 4248"/>
                  <a:gd name="T60" fmla="*/ 56 w 4840"/>
                  <a:gd name="T61" fmla="*/ 43 h 4248"/>
                  <a:gd name="T62" fmla="*/ 43 w 4840"/>
                  <a:gd name="T63" fmla="*/ 44 h 4248"/>
                  <a:gd name="T64" fmla="*/ 23 w 4840"/>
                  <a:gd name="T65" fmla="*/ 48 h 4248"/>
                  <a:gd name="T66" fmla="*/ 16 w 4840"/>
                  <a:gd name="T67" fmla="*/ 58 h 4248"/>
                  <a:gd name="T68" fmla="*/ 16 w 4840"/>
                  <a:gd name="T69" fmla="*/ 62 h 4248"/>
                  <a:gd name="T70" fmla="*/ 36 w 4840"/>
                  <a:gd name="T71" fmla="*/ 72 h 4248"/>
                  <a:gd name="T72" fmla="*/ 38 w 4840"/>
                  <a:gd name="T73" fmla="*/ 78 h 4248"/>
                  <a:gd name="T74" fmla="*/ 42 w 4840"/>
                  <a:gd name="T75" fmla="*/ 79 h 4248"/>
                  <a:gd name="T76" fmla="*/ 51 w 4840"/>
                  <a:gd name="T77" fmla="*/ 79 h 4248"/>
                  <a:gd name="T78" fmla="*/ 57 w 4840"/>
                  <a:gd name="T79" fmla="*/ 81 h 4248"/>
                  <a:gd name="T80" fmla="*/ 61 w 4840"/>
                  <a:gd name="T81" fmla="*/ 87 h 4248"/>
                  <a:gd name="T82" fmla="*/ 42 w 4840"/>
                  <a:gd name="T83" fmla="*/ 92 h 4248"/>
                  <a:gd name="T84" fmla="*/ 6 w 4840"/>
                  <a:gd name="T85" fmla="*/ 99 h 4248"/>
                  <a:gd name="T86" fmla="*/ 2 w 4840"/>
                  <a:gd name="T87" fmla="*/ 102 h 4248"/>
                  <a:gd name="T88" fmla="*/ 14 w 4840"/>
                  <a:gd name="T89" fmla="*/ 101 h 4248"/>
                  <a:gd name="T90" fmla="*/ 27 w 4840"/>
                  <a:gd name="T91" fmla="*/ 101 h 4248"/>
                  <a:gd name="T92" fmla="*/ 36 w 4840"/>
                  <a:gd name="T93" fmla="*/ 101 h 4248"/>
                  <a:gd name="T94" fmla="*/ 43 w 4840"/>
                  <a:gd name="T95" fmla="*/ 104 h 42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840"/>
                  <a:gd name="T145" fmla="*/ 0 h 4248"/>
                  <a:gd name="T146" fmla="*/ 4840 w 4840"/>
                  <a:gd name="T147" fmla="*/ 4248 h 42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840" h="4248">
                    <a:moveTo>
                      <a:pt x="811" y="3310"/>
                    </a:moveTo>
                    <a:lnTo>
                      <a:pt x="798" y="3366"/>
                    </a:lnTo>
                    <a:lnTo>
                      <a:pt x="812" y="3370"/>
                    </a:lnTo>
                    <a:lnTo>
                      <a:pt x="894" y="3366"/>
                    </a:lnTo>
                    <a:lnTo>
                      <a:pt x="936" y="3356"/>
                    </a:lnTo>
                    <a:lnTo>
                      <a:pt x="979" y="3327"/>
                    </a:lnTo>
                    <a:lnTo>
                      <a:pt x="1014" y="3311"/>
                    </a:lnTo>
                    <a:lnTo>
                      <a:pt x="1030" y="3308"/>
                    </a:lnTo>
                    <a:lnTo>
                      <a:pt x="1058" y="3274"/>
                    </a:lnTo>
                    <a:lnTo>
                      <a:pt x="1087" y="3281"/>
                    </a:lnTo>
                    <a:lnTo>
                      <a:pt x="1095" y="3267"/>
                    </a:lnTo>
                    <a:lnTo>
                      <a:pt x="1143" y="3242"/>
                    </a:lnTo>
                    <a:lnTo>
                      <a:pt x="1206" y="3242"/>
                    </a:lnTo>
                    <a:lnTo>
                      <a:pt x="1232" y="3215"/>
                    </a:lnTo>
                    <a:lnTo>
                      <a:pt x="1277" y="3176"/>
                    </a:lnTo>
                    <a:lnTo>
                      <a:pt x="1294" y="3159"/>
                    </a:lnTo>
                    <a:lnTo>
                      <a:pt x="1302" y="3140"/>
                    </a:lnTo>
                    <a:lnTo>
                      <a:pt x="1409" y="3060"/>
                    </a:lnTo>
                    <a:lnTo>
                      <a:pt x="1475" y="3037"/>
                    </a:lnTo>
                    <a:lnTo>
                      <a:pt x="1609" y="2993"/>
                    </a:lnTo>
                    <a:lnTo>
                      <a:pt x="1650" y="2975"/>
                    </a:lnTo>
                    <a:lnTo>
                      <a:pt x="1711" y="2895"/>
                    </a:lnTo>
                    <a:lnTo>
                      <a:pt x="1759" y="2892"/>
                    </a:lnTo>
                    <a:lnTo>
                      <a:pt x="1806" y="2850"/>
                    </a:lnTo>
                    <a:lnTo>
                      <a:pt x="1809" y="2824"/>
                    </a:lnTo>
                    <a:lnTo>
                      <a:pt x="1804" y="2795"/>
                    </a:lnTo>
                    <a:lnTo>
                      <a:pt x="1770" y="2785"/>
                    </a:lnTo>
                    <a:lnTo>
                      <a:pt x="1774" y="2732"/>
                    </a:lnTo>
                    <a:lnTo>
                      <a:pt x="1820" y="2733"/>
                    </a:lnTo>
                    <a:lnTo>
                      <a:pt x="1821" y="2706"/>
                    </a:lnTo>
                    <a:lnTo>
                      <a:pt x="1888" y="2639"/>
                    </a:lnTo>
                    <a:lnTo>
                      <a:pt x="1994" y="2540"/>
                    </a:lnTo>
                    <a:lnTo>
                      <a:pt x="2049" y="2596"/>
                    </a:lnTo>
                    <a:lnTo>
                      <a:pt x="2017" y="2657"/>
                    </a:lnTo>
                    <a:lnTo>
                      <a:pt x="1977" y="2758"/>
                    </a:lnTo>
                    <a:lnTo>
                      <a:pt x="1996" y="2825"/>
                    </a:lnTo>
                    <a:lnTo>
                      <a:pt x="2106" y="2829"/>
                    </a:lnTo>
                    <a:lnTo>
                      <a:pt x="2313" y="2780"/>
                    </a:lnTo>
                    <a:lnTo>
                      <a:pt x="2368" y="2714"/>
                    </a:lnTo>
                    <a:lnTo>
                      <a:pt x="2465" y="2708"/>
                    </a:lnTo>
                    <a:lnTo>
                      <a:pt x="2600" y="2777"/>
                    </a:lnTo>
                    <a:lnTo>
                      <a:pt x="2689" y="2718"/>
                    </a:lnTo>
                    <a:lnTo>
                      <a:pt x="2826" y="2692"/>
                    </a:lnTo>
                    <a:lnTo>
                      <a:pt x="3001" y="2793"/>
                    </a:lnTo>
                    <a:lnTo>
                      <a:pt x="2963" y="2830"/>
                    </a:lnTo>
                    <a:lnTo>
                      <a:pt x="2992" y="2858"/>
                    </a:lnTo>
                    <a:lnTo>
                      <a:pt x="3011" y="2855"/>
                    </a:lnTo>
                    <a:lnTo>
                      <a:pt x="3059" y="2825"/>
                    </a:lnTo>
                    <a:lnTo>
                      <a:pt x="3254" y="2834"/>
                    </a:lnTo>
                    <a:lnTo>
                      <a:pt x="3465" y="2932"/>
                    </a:lnTo>
                    <a:lnTo>
                      <a:pt x="3463" y="2938"/>
                    </a:lnTo>
                    <a:lnTo>
                      <a:pt x="3833" y="3185"/>
                    </a:lnTo>
                    <a:lnTo>
                      <a:pt x="3826" y="3207"/>
                    </a:lnTo>
                    <a:lnTo>
                      <a:pt x="3996" y="3381"/>
                    </a:lnTo>
                    <a:lnTo>
                      <a:pt x="3990" y="3429"/>
                    </a:lnTo>
                    <a:lnTo>
                      <a:pt x="4005" y="3444"/>
                    </a:lnTo>
                    <a:lnTo>
                      <a:pt x="4021" y="3469"/>
                    </a:lnTo>
                    <a:lnTo>
                      <a:pt x="4024" y="3497"/>
                    </a:lnTo>
                    <a:lnTo>
                      <a:pt x="4035" y="3517"/>
                    </a:lnTo>
                    <a:lnTo>
                      <a:pt x="4068" y="3639"/>
                    </a:lnTo>
                    <a:lnTo>
                      <a:pt x="4186" y="3833"/>
                    </a:lnTo>
                    <a:lnTo>
                      <a:pt x="4211" y="3862"/>
                    </a:lnTo>
                    <a:lnTo>
                      <a:pt x="4230" y="3898"/>
                    </a:lnTo>
                    <a:lnTo>
                      <a:pt x="4207" y="3927"/>
                    </a:lnTo>
                    <a:lnTo>
                      <a:pt x="4264" y="3970"/>
                    </a:lnTo>
                    <a:lnTo>
                      <a:pt x="4290" y="3925"/>
                    </a:lnTo>
                    <a:lnTo>
                      <a:pt x="4308" y="4218"/>
                    </a:lnTo>
                    <a:lnTo>
                      <a:pt x="4728" y="4248"/>
                    </a:lnTo>
                    <a:lnTo>
                      <a:pt x="4829" y="4128"/>
                    </a:lnTo>
                    <a:lnTo>
                      <a:pt x="4817" y="4057"/>
                    </a:lnTo>
                    <a:lnTo>
                      <a:pt x="4840" y="3986"/>
                    </a:lnTo>
                    <a:lnTo>
                      <a:pt x="4835" y="3938"/>
                    </a:lnTo>
                    <a:lnTo>
                      <a:pt x="4708" y="3858"/>
                    </a:lnTo>
                    <a:lnTo>
                      <a:pt x="4644" y="3803"/>
                    </a:lnTo>
                    <a:lnTo>
                      <a:pt x="4556" y="3623"/>
                    </a:lnTo>
                    <a:lnTo>
                      <a:pt x="4466" y="3429"/>
                    </a:lnTo>
                    <a:lnTo>
                      <a:pt x="4448" y="3362"/>
                    </a:lnTo>
                    <a:lnTo>
                      <a:pt x="4335" y="3227"/>
                    </a:lnTo>
                    <a:lnTo>
                      <a:pt x="4251" y="3128"/>
                    </a:lnTo>
                    <a:lnTo>
                      <a:pt x="4256" y="3118"/>
                    </a:lnTo>
                    <a:lnTo>
                      <a:pt x="4202" y="3022"/>
                    </a:lnTo>
                    <a:lnTo>
                      <a:pt x="4170" y="3030"/>
                    </a:lnTo>
                    <a:lnTo>
                      <a:pt x="4093" y="3051"/>
                    </a:lnTo>
                    <a:lnTo>
                      <a:pt x="4064" y="3080"/>
                    </a:lnTo>
                    <a:lnTo>
                      <a:pt x="4053" y="3119"/>
                    </a:lnTo>
                    <a:lnTo>
                      <a:pt x="4038" y="3142"/>
                    </a:lnTo>
                    <a:lnTo>
                      <a:pt x="3908" y="3178"/>
                    </a:lnTo>
                    <a:lnTo>
                      <a:pt x="3902" y="3106"/>
                    </a:lnTo>
                    <a:lnTo>
                      <a:pt x="3778" y="2959"/>
                    </a:lnTo>
                    <a:lnTo>
                      <a:pt x="3713" y="2892"/>
                    </a:lnTo>
                    <a:lnTo>
                      <a:pt x="3737" y="2830"/>
                    </a:lnTo>
                    <a:lnTo>
                      <a:pt x="3657" y="2820"/>
                    </a:lnTo>
                    <a:lnTo>
                      <a:pt x="3554" y="2812"/>
                    </a:lnTo>
                    <a:lnTo>
                      <a:pt x="3485" y="2802"/>
                    </a:lnTo>
                    <a:lnTo>
                      <a:pt x="3538" y="2449"/>
                    </a:lnTo>
                    <a:lnTo>
                      <a:pt x="3672" y="1574"/>
                    </a:lnTo>
                    <a:lnTo>
                      <a:pt x="3758" y="1005"/>
                    </a:lnTo>
                    <a:lnTo>
                      <a:pt x="3794" y="749"/>
                    </a:lnTo>
                    <a:lnTo>
                      <a:pt x="3537" y="590"/>
                    </a:lnTo>
                    <a:lnTo>
                      <a:pt x="3351" y="598"/>
                    </a:lnTo>
                    <a:lnTo>
                      <a:pt x="2773" y="349"/>
                    </a:lnTo>
                    <a:lnTo>
                      <a:pt x="2533" y="331"/>
                    </a:lnTo>
                    <a:lnTo>
                      <a:pt x="2475" y="228"/>
                    </a:lnTo>
                    <a:lnTo>
                      <a:pt x="1984" y="0"/>
                    </a:lnTo>
                    <a:lnTo>
                      <a:pt x="1692" y="47"/>
                    </a:lnTo>
                    <a:lnTo>
                      <a:pt x="1262" y="79"/>
                    </a:lnTo>
                    <a:lnTo>
                      <a:pt x="946" y="300"/>
                    </a:lnTo>
                    <a:lnTo>
                      <a:pt x="653" y="258"/>
                    </a:lnTo>
                    <a:lnTo>
                      <a:pt x="537" y="358"/>
                    </a:lnTo>
                    <a:lnTo>
                      <a:pt x="692" y="468"/>
                    </a:lnTo>
                    <a:lnTo>
                      <a:pt x="834" y="607"/>
                    </a:lnTo>
                    <a:lnTo>
                      <a:pt x="854" y="694"/>
                    </a:lnTo>
                    <a:lnTo>
                      <a:pt x="971" y="787"/>
                    </a:lnTo>
                    <a:lnTo>
                      <a:pt x="855" y="829"/>
                    </a:lnTo>
                    <a:lnTo>
                      <a:pt x="750" y="803"/>
                    </a:lnTo>
                    <a:lnTo>
                      <a:pt x="443" y="832"/>
                    </a:lnTo>
                    <a:lnTo>
                      <a:pt x="262" y="869"/>
                    </a:lnTo>
                    <a:lnTo>
                      <a:pt x="233" y="880"/>
                    </a:lnTo>
                    <a:lnTo>
                      <a:pt x="399" y="1214"/>
                    </a:lnTo>
                    <a:lnTo>
                      <a:pt x="707" y="1278"/>
                    </a:lnTo>
                    <a:lnTo>
                      <a:pt x="826" y="1361"/>
                    </a:lnTo>
                    <a:lnTo>
                      <a:pt x="907" y="1320"/>
                    </a:lnTo>
                    <a:lnTo>
                      <a:pt x="1046" y="1429"/>
                    </a:lnTo>
                    <a:lnTo>
                      <a:pt x="1041" y="1458"/>
                    </a:lnTo>
                    <a:lnTo>
                      <a:pt x="1049" y="1520"/>
                    </a:lnTo>
                    <a:lnTo>
                      <a:pt x="905" y="1564"/>
                    </a:lnTo>
                    <a:lnTo>
                      <a:pt x="858" y="1509"/>
                    </a:lnTo>
                    <a:lnTo>
                      <a:pt x="806" y="1504"/>
                    </a:lnTo>
                    <a:lnTo>
                      <a:pt x="797" y="1576"/>
                    </a:lnTo>
                    <a:lnTo>
                      <a:pt x="640" y="1545"/>
                    </a:lnTo>
                    <a:lnTo>
                      <a:pt x="594" y="1529"/>
                    </a:lnTo>
                    <a:lnTo>
                      <a:pt x="436" y="1624"/>
                    </a:lnTo>
                    <a:lnTo>
                      <a:pt x="389" y="1687"/>
                    </a:lnTo>
                    <a:lnTo>
                      <a:pt x="289" y="1735"/>
                    </a:lnTo>
                    <a:lnTo>
                      <a:pt x="236" y="1836"/>
                    </a:lnTo>
                    <a:lnTo>
                      <a:pt x="292" y="1980"/>
                    </a:lnTo>
                    <a:lnTo>
                      <a:pt x="332" y="2017"/>
                    </a:lnTo>
                    <a:lnTo>
                      <a:pt x="296" y="2072"/>
                    </a:lnTo>
                    <a:lnTo>
                      <a:pt x="277" y="2089"/>
                    </a:lnTo>
                    <a:lnTo>
                      <a:pt x="289" y="2111"/>
                    </a:lnTo>
                    <a:lnTo>
                      <a:pt x="418" y="2334"/>
                    </a:lnTo>
                    <a:lnTo>
                      <a:pt x="673" y="2361"/>
                    </a:lnTo>
                    <a:lnTo>
                      <a:pt x="688" y="2446"/>
                    </a:lnTo>
                    <a:lnTo>
                      <a:pt x="667" y="2457"/>
                    </a:lnTo>
                    <a:lnTo>
                      <a:pt x="663" y="2590"/>
                    </a:lnTo>
                    <a:lnTo>
                      <a:pt x="608" y="2605"/>
                    </a:lnTo>
                    <a:lnTo>
                      <a:pt x="666" y="2665"/>
                    </a:lnTo>
                    <a:lnTo>
                      <a:pt x="720" y="2651"/>
                    </a:lnTo>
                    <a:lnTo>
                      <a:pt x="738" y="2648"/>
                    </a:lnTo>
                    <a:lnTo>
                      <a:pt x="736" y="2677"/>
                    </a:lnTo>
                    <a:lnTo>
                      <a:pt x="769" y="2687"/>
                    </a:lnTo>
                    <a:lnTo>
                      <a:pt x="780" y="2686"/>
                    </a:lnTo>
                    <a:lnTo>
                      <a:pt x="831" y="2627"/>
                    </a:lnTo>
                    <a:lnTo>
                      <a:pt x="882" y="2652"/>
                    </a:lnTo>
                    <a:lnTo>
                      <a:pt x="914" y="2673"/>
                    </a:lnTo>
                    <a:lnTo>
                      <a:pt x="965" y="2670"/>
                    </a:lnTo>
                    <a:lnTo>
                      <a:pt x="999" y="2773"/>
                    </a:lnTo>
                    <a:lnTo>
                      <a:pt x="1008" y="2781"/>
                    </a:lnTo>
                    <a:lnTo>
                      <a:pt x="1036" y="2785"/>
                    </a:lnTo>
                    <a:lnTo>
                      <a:pt x="1068" y="2775"/>
                    </a:lnTo>
                    <a:lnTo>
                      <a:pt x="1072" y="2767"/>
                    </a:lnTo>
                    <a:lnTo>
                      <a:pt x="1147" y="2775"/>
                    </a:lnTo>
                    <a:lnTo>
                      <a:pt x="1181" y="2841"/>
                    </a:lnTo>
                    <a:lnTo>
                      <a:pt x="1138" y="2974"/>
                    </a:lnTo>
                    <a:lnTo>
                      <a:pt x="974" y="3089"/>
                    </a:lnTo>
                    <a:lnTo>
                      <a:pt x="956" y="3094"/>
                    </a:lnTo>
                    <a:lnTo>
                      <a:pt x="902" y="3118"/>
                    </a:lnTo>
                    <a:lnTo>
                      <a:pt x="793" y="3150"/>
                    </a:lnTo>
                    <a:lnTo>
                      <a:pt x="496" y="3228"/>
                    </a:lnTo>
                    <a:lnTo>
                      <a:pt x="403" y="3281"/>
                    </a:lnTo>
                    <a:lnTo>
                      <a:pt x="249" y="3349"/>
                    </a:lnTo>
                    <a:lnTo>
                      <a:pt x="114" y="3354"/>
                    </a:lnTo>
                    <a:lnTo>
                      <a:pt x="71" y="3363"/>
                    </a:lnTo>
                    <a:lnTo>
                      <a:pt x="8" y="3409"/>
                    </a:lnTo>
                    <a:lnTo>
                      <a:pt x="0" y="3424"/>
                    </a:lnTo>
                    <a:lnTo>
                      <a:pt x="31" y="3482"/>
                    </a:lnTo>
                    <a:lnTo>
                      <a:pt x="61" y="3485"/>
                    </a:lnTo>
                    <a:lnTo>
                      <a:pt x="119" y="3455"/>
                    </a:lnTo>
                    <a:lnTo>
                      <a:pt x="267" y="3478"/>
                    </a:lnTo>
                    <a:lnTo>
                      <a:pt x="275" y="3426"/>
                    </a:lnTo>
                    <a:lnTo>
                      <a:pt x="351" y="3429"/>
                    </a:lnTo>
                    <a:lnTo>
                      <a:pt x="345" y="3514"/>
                    </a:lnTo>
                    <a:lnTo>
                      <a:pt x="445" y="3502"/>
                    </a:lnTo>
                    <a:lnTo>
                      <a:pt x="498" y="3454"/>
                    </a:lnTo>
                    <a:lnTo>
                      <a:pt x="573" y="3381"/>
                    </a:lnTo>
                    <a:lnTo>
                      <a:pt x="601" y="3372"/>
                    </a:lnTo>
                    <a:lnTo>
                      <a:pt x="596" y="3450"/>
                    </a:lnTo>
                    <a:lnTo>
                      <a:pt x="666" y="3439"/>
                    </a:lnTo>
                    <a:lnTo>
                      <a:pt x="663" y="3529"/>
                    </a:lnTo>
                    <a:lnTo>
                      <a:pt x="764" y="3510"/>
                    </a:lnTo>
                    <a:lnTo>
                      <a:pt x="797" y="3558"/>
                    </a:lnTo>
                    <a:lnTo>
                      <a:pt x="817" y="3545"/>
                    </a:lnTo>
                    <a:lnTo>
                      <a:pt x="802" y="3443"/>
                    </a:lnTo>
                    <a:lnTo>
                      <a:pt x="731" y="3389"/>
                    </a:lnTo>
                    <a:lnTo>
                      <a:pt x="811" y="3310"/>
                    </a:lnTo>
                    <a:close/>
                  </a:path>
                </a:pathLst>
              </a:custGeom>
              <a:solidFill>
                <a:schemeClr val="tx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462" name="Freeform 461"/>
              <p:cNvSpPr>
                <a:spLocks noChangeAspect="1"/>
              </p:cNvSpPr>
              <p:nvPr/>
            </p:nvSpPr>
            <p:spPr bwMode="auto">
              <a:xfrm>
                <a:off x="2353" y="6626"/>
                <a:ext cx="277" cy="229"/>
              </a:xfrm>
              <a:custGeom>
                <a:avLst/>
                <a:gdLst>
                  <a:gd name="T0" fmla="*/ 2 w 499"/>
                  <a:gd name="T1" fmla="*/ 7 h 462"/>
                  <a:gd name="T2" fmla="*/ 3 w 499"/>
                  <a:gd name="T3" fmla="*/ 8 h 462"/>
                  <a:gd name="T4" fmla="*/ 3 w 499"/>
                  <a:gd name="T5" fmla="*/ 12 h 462"/>
                  <a:gd name="T6" fmla="*/ 0 w 499"/>
                  <a:gd name="T7" fmla="*/ 13 h 462"/>
                  <a:gd name="T8" fmla="*/ 1 w 499"/>
                  <a:gd name="T9" fmla="*/ 14 h 462"/>
                  <a:gd name="T10" fmla="*/ 7 w 499"/>
                  <a:gd name="T11" fmla="*/ 14 h 462"/>
                  <a:gd name="T12" fmla="*/ 8 w 499"/>
                  <a:gd name="T13" fmla="*/ 13 h 462"/>
                  <a:gd name="T14" fmla="*/ 8 w 499"/>
                  <a:gd name="T15" fmla="*/ 12 h 462"/>
                  <a:gd name="T16" fmla="*/ 19 w 499"/>
                  <a:gd name="T17" fmla="*/ 9 h 462"/>
                  <a:gd name="T18" fmla="*/ 21 w 499"/>
                  <a:gd name="T19" fmla="*/ 9 h 462"/>
                  <a:gd name="T20" fmla="*/ 23 w 499"/>
                  <a:gd name="T21" fmla="*/ 8 h 462"/>
                  <a:gd name="T22" fmla="*/ 22 w 499"/>
                  <a:gd name="T23" fmla="*/ 5 h 462"/>
                  <a:gd name="T24" fmla="*/ 26 w 499"/>
                  <a:gd name="T25" fmla="*/ 4 h 462"/>
                  <a:gd name="T26" fmla="*/ 26 w 499"/>
                  <a:gd name="T27" fmla="*/ 4 h 462"/>
                  <a:gd name="T28" fmla="*/ 26 w 499"/>
                  <a:gd name="T29" fmla="*/ 3 h 462"/>
                  <a:gd name="T30" fmla="*/ 24 w 499"/>
                  <a:gd name="T31" fmla="*/ 3 h 462"/>
                  <a:gd name="T32" fmla="*/ 24 w 499"/>
                  <a:gd name="T33" fmla="*/ 2 h 462"/>
                  <a:gd name="T34" fmla="*/ 24 w 499"/>
                  <a:gd name="T35" fmla="*/ 1 h 462"/>
                  <a:gd name="T36" fmla="*/ 23 w 499"/>
                  <a:gd name="T37" fmla="*/ 0 h 462"/>
                  <a:gd name="T38" fmla="*/ 3 w 499"/>
                  <a:gd name="T39" fmla="*/ 6 h 462"/>
                  <a:gd name="T40" fmla="*/ 2 w 499"/>
                  <a:gd name="T41" fmla="*/ 7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99"/>
                  <a:gd name="T64" fmla="*/ 0 h 462"/>
                  <a:gd name="T65" fmla="*/ 499 w 499"/>
                  <a:gd name="T66" fmla="*/ 462 h 4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99" h="462">
                    <a:moveTo>
                      <a:pt x="28" y="257"/>
                    </a:moveTo>
                    <a:lnTo>
                      <a:pt x="59" y="289"/>
                    </a:lnTo>
                    <a:lnTo>
                      <a:pt x="51" y="403"/>
                    </a:lnTo>
                    <a:lnTo>
                      <a:pt x="0" y="440"/>
                    </a:lnTo>
                    <a:lnTo>
                      <a:pt x="12" y="462"/>
                    </a:lnTo>
                    <a:lnTo>
                      <a:pt x="129" y="462"/>
                    </a:lnTo>
                    <a:lnTo>
                      <a:pt x="152" y="440"/>
                    </a:lnTo>
                    <a:lnTo>
                      <a:pt x="152" y="416"/>
                    </a:lnTo>
                    <a:lnTo>
                      <a:pt x="365" y="305"/>
                    </a:lnTo>
                    <a:lnTo>
                      <a:pt x="387" y="321"/>
                    </a:lnTo>
                    <a:lnTo>
                      <a:pt x="426" y="270"/>
                    </a:lnTo>
                    <a:lnTo>
                      <a:pt x="411" y="162"/>
                    </a:lnTo>
                    <a:lnTo>
                      <a:pt x="475" y="159"/>
                    </a:lnTo>
                    <a:lnTo>
                      <a:pt x="498" y="149"/>
                    </a:lnTo>
                    <a:lnTo>
                      <a:pt x="499" y="102"/>
                    </a:lnTo>
                    <a:lnTo>
                      <a:pt x="470" y="102"/>
                    </a:lnTo>
                    <a:lnTo>
                      <a:pt x="447" y="73"/>
                    </a:lnTo>
                    <a:lnTo>
                      <a:pt x="464" y="56"/>
                    </a:lnTo>
                    <a:lnTo>
                      <a:pt x="425" y="0"/>
                    </a:lnTo>
                    <a:lnTo>
                      <a:pt x="61" y="214"/>
                    </a:lnTo>
                    <a:lnTo>
                      <a:pt x="28" y="257"/>
                    </a:lnTo>
                    <a:close/>
                  </a:path>
                </a:pathLst>
              </a:custGeom>
              <a:solidFill>
                <a:schemeClr val="tx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463" name="Freeform 462"/>
              <p:cNvSpPr>
                <a:spLocks noChangeAspect="1"/>
              </p:cNvSpPr>
              <p:nvPr/>
            </p:nvSpPr>
            <p:spPr bwMode="auto">
              <a:xfrm>
                <a:off x="1228" y="6795"/>
                <a:ext cx="255" cy="73"/>
              </a:xfrm>
              <a:custGeom>
                <a:avLst/>
                <a:gdLst>
                  <a:gd name="T0" fmla="*/ 25 w 718"/>
                  <a:gd name="T1" fmla="*/ 2 h 228"/>
                  <a:gd name="T2" fmla="*/ 25 w 718"/>
                  <a:gd name="T3" fmla="*/ 2 h 228"/>
                  <a:gd name="T4" fmla="*/ 22 w 718"/>
                  <a:gd name="T5" fmla="*/ 1 h 228"/>
                  <a:gd name="T6" fmla="*/ 19 w 718"/>
                  <a:gd name="T7" fmla="*/ 1 h 228"/>
                  <a:gd name="T8" fmla="*/ 19 w 718"/>
                  <a:gd name="T9" fmla="*/ 2 h 228"/>
                  <a:gd name="T10" fmla="*/ 18 w 718"/>
                  <a:gd name="T11" fmla="*/ 2 h 228"/>
                  <a:gd name="T12" fmla="*/ 18 w 718"/>
                  <a:gd name="T13" fmla="*/ 2 h 228"/>
                  <a:gd name="T14" fmla="*/ 18 w 718"/>
                  <a:gd name="T15" fmla="*/ 2 h 228"/>
                  <a:gd name="T16" fmla="*/ 18 w 718"/>
                  <a:gd name="T17" fmla="*/ 3 h 228"/>
                  <a:gd name="T18" fmla="*/ 18 w 718"/>
                  <a:gd name="T19" fmla="*/ 3 h 228"/>
                  <a:gd name="T20" fmla="*/ 18 w 718"/>
                  <a:gd name="T21" fmla="*/ 3 h 228"/>
                  <a:gd name="T22" fmla="*/ 18 w 718"/>
                  <a:gd name="T23" fmla="*/ 3 h 228"/>
                  <a:gd name="T24" fmla="*/ 17 w 718"/>
                  <a:gd name="T25" fmla="*/ 4 h 228"/>
                  <a:gd name="T26" fmla="*/ 17 w 718"/>
                  <a:gd name="T27" fmla="*/ 4 h 228"/>
                  <a:gd name="T28" fmla="*/ 16 w 718"/>
                  <a:gd name="T29" fmla="*/ 4 h 228"/>
                  <a:gd name="T30" fmla="*/ 15 w 718"/>
                  <a:gd name="T31" fmla="*/ 4 h 228"/>
                  <a:gd name="T32" fmla="*/ 15 w 718"/>
                  <a:gd name="T33" fmla="*/ 4 h 228"/>
                  <a:gd name="T34" fmla="*/ 14 w 718"/>
                  <a:gd name="T35" fmla="*/ 4 h 228"/>
                  <a:gd name="T36" fmla="*/ 13 w 718"/>
                  <a:gd name="T37" fmla="*/ 4 h 228"/>
                  <a:gd name="T38" fmla="*/ 13 w 718"/>
                  <a:gd name="T39" fmla="*/ 4 h 228"/>
                  <a:gd name="T40" fmla="*/ 14 w 718"/>
                  <a:gd name="T41" fmla="*/ 4 h 228"/>
                  <a:gd name="T42" fmla="*/ 13 w 718"/>
                  <a:gd name="T43" fmla="*/ 3 h 228"/>
                  <a:gd name="T44" fmla="*/ 12 w 718"/>
                  <a:gd name="T45" fmla="*/ 3 h 228"/>
                  <a:gd name="T46" fmla="*/ 11 w 718"/>
                  <a:gd name="T47" fmla="*/ 3 h 228"/>
                  <a:gd name="T48" fmla="*/ 9 w 718"/>
                  <a:gd name="T49" fmla="*/ 3 h 228"/>
                  <a:gd name="T50" fmla="*/ 8 w 718"/>
                  <a:gd name="T51" fmla="*/ 4 h 228"/>
                  <a:gd name="T52" fmla="*/ 7 w 718"/>
                  <a:gd name="T53" fmla="*/ 4 h 228"/>
                  <a:gd name="T54" fmla="*/ 4 w 718"/>
                  <a:gd name="T55" fmla="*/ 5 h 228"/>
                  <a:gd name="T56" fmla="*/ 4 w 718"/>
                  <a:gd name="T57" fmla="*/ 5 h 228"/>
                  <a:gd name="T58" fmla="*/ 2 w 718"/>
                  <a:gd name="T59" fmla="*/ 6 h 228"/>
                  <a:gd name="T60" fmla="*/ 1 w 718"/>
                  <a:gd name="T61" fmla="*/ 6 h 228"/>
                  <a:gd name="T62" fmla="*/ 1 w 718"/>
                  <a:gd name="T63" fmla="*/ 7 h 228"/>
                  <a:gd name="T64" fmla="*/ 0 w 718"/>
                  <a:gd name="T65" fmla="*/ 7 h 228"/>
                  <a:gd name="T66" fmla="*/ 1 w 718"/>
                  <a:gd name="T67" fmla="*/ 7 h 228"/>
                  <a:gd name="T68" fmla="*/ 4 w 718"/>
                  <a:gd name="T69" fmla="*/ 7 h 228"/>
                  <a:gd name="T70" fmla="*/ 4 w 718"/>
                  <a:gd name="T71" fmla="*/ 7 h 228"/>
                  <a:gd name="T72" fmla="*/ 6 w 718"/>
                  <a:gd name="T73" fmla="*/ 7 h 228"/>
                  <a:gd name="T74" fmla="*/ 7 w 718"/>
                  <a:gd name="T75" fmla="*/ 7 h 228"/>
                  <a:gd name="T76" fmla="*/ 8 w 718"/>
                  <a:gd name="T77" fmla="*/ 7 h 228"/>
                  <a:gd name="T78" fmla="*/ 8 w 718"/>
                  <a:gd name="T79" fmla="*/ 6 h 228"/>
                  <a:gd name="T80" fmla="*/ 9 w 718"/>
                  <a:gd name="T81" fmla="*/ 6 h 228"/>
                  <a:gd name="T82" fmla="*/ 11 w 718"/>
                  <a:gd name="T83" fmla="*/ 6 h 228"/>
                  <a:gd name="T84" fmla="*/ 13 w 718"/>
                  <a:gd name="T85" fmla="*/ 6 h 228"/>
                  <a:gd name="T86" fmla="*/ 14 w 718"/>
                  <a:gd name="T87" fmla="*/ 6 h 228"/>
                  <a:gd name="T88" fmla="*/ 18 w 718"/>
                  <a:gd name="T89" fmla="*/ 6 h 228"/>
                  <a:gd name="T90" fmla="*/ 20 w 718"/>
                  <a:gd name="T91" fmla="*/ 6 h 228"/>
                  <a:gd name="T92" fmla="*/ 22 w 718"/>
                  <a:gd name="T93" fmla="*/ 5 h 228"/>
                  <a:gd name="T94" fmla="*/ 23 w 718"/>
                  <a:gd name="T95" fmla="*/ 5 h 228"/>
                  <a:gd name="T96" fmla="*/ 26 w 718"/>
                  <a:gd name="T97" fmla="*/ 4 h 228"/>
                  <a:gd name="T98" fmla="*/ 27 w 718"/>
                  <a:gd name="T99" fmla="*/ 4 h 228"/>
                  <a:gd name="T100" fmla="*/ 27 w 718"/>
                  <a:gd name="T101" fmla="*/ 3 h 228"/>
                  <a:gd name="T102" fmla="*/ 35 w 718"/>
                  <a:gd name="T103" fmla="*/ 3 h 228"/>
                  <a:gd name="T104" fmla="*/ 37 w 718"/>
                  <a:gd name="T105" fmla="*/ 2 h 228"/>
                  <a:gd name="T106" fmla="*/ 37 w 718"/>
                  <a:gd name="T107" fmla="*/ 2 h 228"/>
                  <a:gd name="T108" fmla="*/ 36 w 718"/>
                  <a:gd name="T109" fmla="*/ 2 h 228"/>
                  <a:gd name="T110" fmla="*/ 31 w 718"/>
                  <a:gd name="T111" fmla="*/ 0 h 228"/>
                  <a:gd name="T112" fmla="*/ 28 w 718"/>
                  <a:gd name="T113" fmla="*/ 1 h 228"/>
                  <a:gd name="T114" fmla="*/ 27 w 718"/>
                  <a:gd name="T115" fmla="*/ 1 h 228"/>
                  <a:gd name="T116" fmla="*/ 25 w 718"/>
                  <a:gd name="T117" fmla="*/ 2 h 2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8"/>
                  <a:gd name="T178" fmla="*/ 0 h 228"/>
                  <a:gd name="T179" fmla="*/ 718 w 718"/>
                  <a:gd name="T180" fmla="*/ 228 h 2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8" h="228">
                    <a:moveTo>
                      <a:pt x="497" y="44"/>
                    </a:moveTo>
                    <a:lnTo>
                      <a:pt x="485" y="36"/>
                    </a:lnTo>
                    <a:lnTo>
                      <a:pt x="415" y="20"/>
                    </a:lnTo>
                    <a:lnTo>
                      <a:pt x="364" y="31"/>
                    </a:lnTo>
                    <a:lnTo>
                      <a:pt x="360" y="39"/>
                    </a:lnTo>
                    <a:lnTo>
                      <a:pt x="352" y="41"/>
                    </a:lnTo>
                    <a:lnTo>
                      <a:pt x="348" y="49"/>
                    </a:lnTo>
                    <a:lnTo>
                      <a:pt x="350" y="64"/>
                    </a:lnTo>
                    <a:lnTo>
                      <a:pt x="356" y="69"/>
                    </a:lnTo>
                    <a:lnTo>
                      <a:pt x="355" y="86"/>
                    </a:lnTo>
                    <a:lnTo>
                      <a:pt x="348" y="93"/>
                    </a:lnTo>
                    <a:lnTo>
                      <a:pt x="338" y="93"/>
                    </a:lnTo>
                    <a:lnTo>
                      <a:pt x="333" y="112"/>
                    </a:lnTo>
                    <a:lnTo>
                      <a:pt x="321" y="116"/>
                    </a:lnTo>
                    <a:lnTo>
                      <a:pt x="314" y="113"/>
                    </a:lnTo>
                    <a:lnTo>
                      <a:pt x="303" y="122"/>
                    </a:lnTo>
                    <a:lnTo>
                      <a:pt x="289" y="118"/>
                    </a:lnTo>
                    <a:lnTo>
                      <a:pt x="265" y="125"/>
                    </a:lnTo>
                    <a:lnTo>
                      <a:pt x="252" y="123"/>
                    </a:lnTo>
                    <a:lnTo>
                      <a:pt x="263" y="118"/>
                    </a:lnTo>
                    <a:lnTo>
                      <a:pt x="268" y="105"/>
                    </a:lnTo>
                    <a:lnTo>
                      <a:pt x="263" y="94"/>
                    </a:lnTo>
                    <a:lnTo>
                      <a:pt x="237" y="75"/>
                    </a:lnTo>
                    <a:lnTo>
                      <a:pt x="207" y="69"/>
                    </a:lnTo>
                    <a:lnTo>
                      <a:pt x="170" y="81"/>
                    </a:lnTo>
                    <a:lnTo>
                      <a:pt x="149" y="111"/>
                    </a:lnTo>
                    <a:lnTo>
                      <a:pt x="124" y="115"/>
                    </a:lnTo>
                    <a:lnTo>
                      <a:pt x="92" y="132"/>
                    </a:lnTo>
                    <a:lnTo>
                      <a:pt x="82" y="145"/>
                    </a:lnTo>
                    <a:lnTo>
                      <a:pt x="29" y="173"/>
                    </a:lnTo>
                    <a:lnTo>
                      <a:pt x="16" y="184"/>
                    </a:lnTo>
                    <a:lnTo>
                      <a:pt x="4" y="208"/>
                    </a:lnTo>
                    <a:lnTo>
                      <a:pt x="0" y="223"/>
                    </a:lnTo>
                    <a:lnTo>
                      <a:pt x="15" y="228"/>
                    </a:lnTo>
                    <a:lnTo>
                      <a:pt x="74" y="212"/>
                    </a:lnTo>
                    <a:lnTo>
                      <a:pt x="84" y="216"/>
                    </a:lnTo>
                    <a:lnTo>
                      <a:pt x="115" y="201"/>
                    </a:lnTo>
                    <a:lnTo>
                      <a:pt x="131" y="212"/>
                    </a:lnTo>
                    <a:lnTo>
                      <a:pt x="150" y="204"/>
                    </a:lnTo>
                    <a:lnTo>
                      <a:pt x="155" y="180"/>
                    </a:lnTo>
                    <a:lnTo>
                      <a:pt x="179" y="170"/>
                    </a:lnTo>
                    <a:lnTo>
                      <a:pt x="207" y="161"/>
                    </a:lnTo>
                    <a:lnTo>
                      <a:pt x="241" y="178"/>
                    </a:lnTo>
                    <a:lnTo>
                      <a:pt x="276" y="180"/>
                    </a:lnTo>
                    <a:lnTo>
                      <a:pt x="338" y="161"/>
                    </a:lnTo>
                    <a:lnTo>
                      <a:pt x="393" y="170"/>
                    </a:lnTo>
                    <a:lnTo>
                      <a:pt x="418" y="159"/>
                    </a:lnTo>
                    <a:lnTo>
                      <a:pt x="452" y="136"/>
                    </a:lnTo>
                    <a:lnTo>
                      <a:pt x="502" y="120"/>
                    </a:lnTo>
                    <a:lnTo>
                      <a:pt x="525" y="103"/>
                    </a:lnTo>
                    <a:lnTo>
                      <a:pt x="526" y="81"/>
                    </a:lnTo>
                    <a:lnTo>
                      <a:pt x="674" y="92"/>
                    </a:lnTo>
                    <a:lnTo>
                      <a:pt x="716" y="63"/>
                    </a:lnTo>
                    <a:lnTo>
                      <a:pt x="718" y="51"/>
                    </a:lnTo>
                    <a:lnTo>
                      <a:pt x="701" y="40"/>
                    </a:lnTo>
                    <a:lnTo>
                      <a:pt x="605" y="0"/>
                    </a:lnTo>
                    <a:lnTo>
                      <a:pt x="540" y="2"/>
                    </a:lnTo>
                    <a:lnTo>
                      <a:pt x="512" y="16"/>
                    </a:lnTo>
                    <a:lnTo>
                      <a:pt x="497" y="44"/>
                    </a:lnTo>
                    <a:close/>
                  </a:path>
                </a:pathLst>
              </a:custGeom>
              <a:solidFill>
                <a:schemeClr val="tx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464" name="Freeform 463"/>
              <p:cNvSpPr>
                <a:spLocks noChangeAspect="1"/>
              </p:cNvSpPr>
              <p:nvPr/>
            </p:nvSpPr>
            <p:spPr bwMode="auto">
              <a:xfrm>
                <a:off x="1156" y="5756"/>
                <a:ext cx="227" cy="140"/>
              </a:xfrm>
              <a:custGeom>
                <a:avLst/>
                <a:gdLst>
                  <a:gd name="T0" fmla="*/ 0 w 409"/>
                  <a:gd name="T1" fmla="*/ 3 h 283"/>
                  <a:gd name="T2" fmla="*/ 2 w 409"/>
                  <a:gd name="T3" fmla="*/ 0 h 283"/>
                  <a:gd name="T4" fmla="*/ 13 w 409"/>
                  <a:gd name="T5" fmla="*/ 3 h 283"/>
                  <a:gd name="T6" fmla="*/ 22 w 409"/>
                  <a:gd name="T7" fmla="*/ 6 h 283"/>
                  <a:gd name="T8" fmla="*/ 19 w 409"/>
                  <a:gd name="T9" fmla="*/ 8 h 283"/>
                  <a:gd name="T10" fmla="*/ 14 w 409"/>
                  <a:gd name="T11" fmla="*/ 8 h 283"/>
                  <a:gd name="T12" fmla="*/ 0 w 409"/>
                  <a:gd name="T13" fmla="*/ 3 h 283"/>
                  <a:gd name="T14" fmla="*/ 0 60000 65536"/>
                  <a:gd name="T15" fmla="*/ 0 60000 65536"/>
                  <a:gd name="T16" fmla="*/ 0 60000 65536"/>
                  <a:gd name="T17" fmla="*/ 0 60000 65536"/>
                  <a:gd name="T18" fmla="*/ 0 60000 65536"/>
                  <a:gd name="T19" fmla="*/ 0 60000 65536"/>
                  <a:gd name="T20" fmla="*/ 0 60000 65536"/>
                  <a:gd name="T21" fmla="*/ 0 w 409"/>
                  <a:gd name="T22" fmla="*/ 0 h 283"/>
                  <a:gd name="T23" fmla="*/ 409 w 409"/>
                  <a:gd name="T24" fmla="*/ 283 h 2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9" h="283">
                    <a:moveTo>
                      <a:pt x="0" y="100"/>
                    </a:moveTo>
                    <a:lnTo>
                      <a:pt x="40" y="0"/>
                    </a:lnTo>
                    <a:lnTo>
                      <a:pt x="252" y="110"/>
                    </a:lnTo>
                    <a:lnTo>
                      <a:pt x="409" y="221"/>
                    </a:lnTo>
                    <a:lnTo>
                      <a:pt x="362" y="283"/>
                    </a:lnTo>
                    <a:lnTo>
                      <a:pt x="264" y="280"/>
                    </a:lnTo>
                    <a:lnTo>
                      <a:pt x="0" y="100"/>
                    </a:lnTo>
                    <a:close/>
                  </a:path>
                </a:pathLst>
              </a:custGeom>
              <a:solidFill>
                <a:schemeClr val="tx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465" name="Freeform 464"/>
              <p:cNvSpPr>
                <a:spLocks noChangeAspect="1"/>
              </p:cNvSpPr>
              <p:nvPr/>
            </p:nvSpPr>
            <p:spPr bwMode="auto">
              <a:xfrm>
                <a:off x="514" y="6812"/>
                <a:ext cx="316" cy="75"/>
              </a:xfrm>
              <a:custGeom>
                <a:avLst/>
                <a:gdLst>
                  <a:gd name="T0" fmla="*/ 0 w 762"/>
                  <a:gd name="T1" fmla="*/ 2 h 204"/>
                  <a:gd name="T2" fmla="*/ 2 w 762"/>
                  <a:gd name="T3" fmla="*/ 3 h 204"/>
                  <a:gd name="T4" fmla="*/ 8 w 762"/>
                  <a:gd name="T5" fmla="*/ 4 h 204"/>
                  <a:gd name="T6" fmla="*/ 9 w 762"/>
                  <a:gd name="T7" fmla="*/ 4 h 204"/>
                  <a:gd name="T8" fmla="*/ 12 w 762"/>
                  <a:gd name="T9" fmla="*/ 4 h 204"/>
                  <a:gd name="T10" fmla="*/ 15 w 762"/>
                  <a:gd name="T11" fmla="*/ 4 h 204"/>
                  <a:gd name="T12" fmla="*/ 15 w 762"/>
                  <a:gd name="T13" fmla="*/ 4 h 204"/>
                  <a:gd name="T14" fmla="*/ 17 w 762"/>
                  <a:gd name="T15" fmla="*/ 4 h 204"/>
                  <a:gd name="T16" fmla="*/ 20 w 762"/>
                  <a:gd name="T17" fmla="*/ 3 h 204"/>
                  <a:gd name="T18" fmla="*/ 25 w 762"/>
                  <a:gd name="T19" fmla="*/ 4 h 204"/>
                  <a:gd name="T20" fmla="*/ 30 w 762"/>
                  <a:gd name="T21" fmla="*/ 4 h 204"/>
                  <a:gd name="T22" fmla="*/ 32 w 762"/>
                  <a:gd name="T23" fmla="*/ 4 h 204"/>
                  <a:gd name="T24" fmla="*/ 36 w 762"/>
                  <a:gd name="T25" fmla="*/ 5 h 204"/>
                  <a:gd name="T26" fmla="*/ 41 w 762"/>
                  <a:gd name="T27" fmla="*/ 6 h 204"/>
                  <a:gd name="T28" fmla="*/ 41 w 762"/>
                  <a:gd name="T29" fmla="*/ 6 h 204"/>
                  <a:gd name="T30" fmla="*/ 41 w 762"/>
                  <a:gd name="T31" fmla="*/ 5 h 204"/>
                  <a:gd name="T32" fmla="*/ 37 w 762"/>
                  <a:gd name="T33" fmla="*/ 4 h 204"/>
                  <a:gd name="T34" fmla="*/ 35 w 762"/>
                  <a:gd name="T35" fmla="*/ 4 h 204"/>
                  <a:gd name="T36" fmla="*/ 33 w 762"/>
                  <a:gd name="T37" fmla="*/ 3 h 204"/>
                  <a:gd name="T38" fmla="*/ 34 w 762"/>
                  <a:gd name="T39" fmla="*/ 3 h 204"/>
                  <a:gd name="T40" fmla="*/ 34 w 762"/>
                  <a:gd name="T41" fmla="*/ 2 h 204"/>
                  <a:gd name="T42" fmla="*/ 32 w 762"/>
                  <a:gd name="T43" fmla="*/ 1 h 204"/>
                  <a:gd name="T44" fmla="*/ 31 w 762"/>
                  <a:gd name="T45" fmla="*/ 2 h 204"/>
                  <a:gd name="T46" fmla="*/ 30 w 762"/>
                  <a:gd name="T47" fmla="*/ 2 h 204"/>
                  <a:gd name="T48" fmla="*/ 22 w 762"/>
                  <a:gd name="T49" fmla="*/ 2 h 204"/>
                  <a:gd name="T50" fmla="*/ 19 w 762"/>
                  <a:gd name="T51" fmla="*/ 2 h 204"/>
                  <a:gd name="T52" fmla="*/ 18 w 762"/>
                  <a:gd name="T53" fmla="*/ 2 h 204"/>
                  <a:gd name="T54" fmla="*/ 18 w 762"/>
                  <a:gd name="T55" fmla="*/ 1 h 204"/>
                  <a:gd name="T56" fmla="*/ 17 w 762"/>
                  <a:gd name="T57" fmla="*/ 1 h 204"/>
                  <a:gd name="T58" fmla="*/ 13 w 762"/>
                  <a:gd name="T59" fmla="*/ 1 h 204"/>
                  <a:gd name="T60" fmla="*/ 12 w 762"/>
                  <a:gd name="T61" fmla="*/ 1 h 204"/>
                  <a:gd name="T62" fmla="*/ 9 w 762"/>
                  <a:gd name="T63" fmla="*/ 1 h 204"/>
                  <a:gd name="T64" fmla="*/ 5 w 762"/>
                  <a:gd name="T65" fmla="*/ 1 h 204"/>
                  <a:gd name="T66" fmla="*/ 3 w 762"/>
                  <a:gd name="T67" fmla="*/ 0 h 204"/>
                  <a:gd name="T68" fmla="*/ 1 w 762"/>
                  <a:gd name="T69" fmla="*/ 0 h 204"/>
                  <a:gd name="T70" fmla="*/ 0 w 762"/>
                  <a:gd name="T71" fmla="*/ 2 h 2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2"/>
                  <a:gd name="T109" fmla="*/ 0 h 204"/>
                  <a:gd name="T110" fmla="*/ 762 w 762"/>
                  <a:gd name="T111" fmla="*/ 204 h 2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2" h="204">
                    <a:moveTo>
                      <a:pt x="0" y="74"/>
                    </a:moveTo>
                    <a:lnTo>
                      <a:pt x="45" y="104"/>
                    </a:lnTo>
                    <a:lnTo>
                      <a:pt x="153" y="140"/>
                    </a:lnTo>
                    <a:lnTo>
                      <a:pt x="170" y="151"/>
                    </a:lnTo>
                    <a:lnTo>
                      <a:pt x="213" y="141"/>
                    </a:lnTo>
                    <a:lnTo>
                      <a:pt x="269" y="140"/>
                    </a:lnTo>
                    <a:lnTo>
                      <a:pt x="277" y="133"/>
                    </a:lnTo>
                    <a:lnTo>
                      <a:pt x="312" y="140"/>
                    </a:lnTo>
                    <a:lnTo>
                      <a:pt x="358" y="123"/>
                    </a:lnTo>
                    <a:lnTo>
                      <a:pt x="468" y="133"/>
                    </a:lnTo>
                    <a:lnTo>
                      <a:pt x="546" y="156"/>
                    </a:lnTo>
                    <a:lnTo>
                      <a:pt x="595" y="155"/>
                    </a:lnTo>
                    <a:lnTo>
                      <a:pt x="658" y="190"/>
                    </a:lnTo>
                    <a:lnTo>
                      <a:pt x="747" y="204"/>
                    </a:lnTo>
                    <a:lnTo>
                      <a:pt x="762" y="193"/>
                    </a:lnTo>
                    <a:lnTo>
                      <a:pt x="760" y="179"/>
                    </a:lnTo>
                    <a:lnTo>
                      <a:pt x="677" y="140"/>
                    </a:lnTo>
                    <a:lnTo>
                      <a:pt x="644" y="137"/>
                    </a:lnTo>
                    <a:lnTo>
                      <a:pt x="610" y="125"/>
                    </a:lnTo>
                    <a:lnTo>
                      <a:pt x="630" y="106"/>
                    </a:lnTo>
                    <a:lnTo>
                      <a:pt x="630" y="77"/>
                    </a:lnTo>
                    <a:lnTo>
                      <a:pt x="596" y="54"/>
                    </a:lnTo>
                    <a:lnTo>
                      <a:pt x="564" y="66"/>
                    </a:lnTo>
                    <a:lnTo>
                      <a:pt x="545" y="87"/>
                    </a:lnTo>
                    <a:lnTo>
                      <a:pt x="416" y="94"/>
                    </a:lnTo>
                    <a:lnTo>
                      <a:pt x="353" y="70"/>
                    </a:lnTo>
                    <a:lnTo>
                      <a:pt x="339" y="66"/>
                    </a:lnTo>
                    <a:lnTo>
                      <a:pt x="336" y="51"/>
                    </a:lnTo>
                    <a:lnTo>
                      <a:pt x="310" y="39"/>
                    </a:lnTo>
                    <a:lnTo>
                      <a:pt x="245" y="46"/>
                    </a:lnTo>
                    <a:lnTo>
                      <a:pt x="215" y="46"/>
                    </a:lnTo>
                    <a:lnTo>
                      <a:pt x="161" y="32"/>
                    </a:lnTo>
                    <a:lnTo>
                      <a:pt x="100" y="39"/>
                    </a:lnTo>
                    <a:lnTo>
                      <a:pt x="60" y="7"/>
                    </a:lnTo>
                    <a:lnTo>
                      <a:pt x="13" y="0"/>
                    </a:lnTo>
                    <a:lnTo>
                      <a:pt x="0" y="74"/>
                    </a:lnTo>
                    <a:close/>
                  </a:path>
                </a:pathLst>
              </a:custGeom>
              <a:solidFill>
                <a:schemeClr val="tx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466" name="Freeform 465"/>
              <p:cNvSpPr>
                <a:spLocks noChangeAspect="1"/>
              </p:cNvSpPr>
              <p:nvPr/>
            </p:nvSpPr>
            <p:spPr bwMode="auto">
              <a:xfrm>
                <a:off x="1442" y="6121"/>
                <a:ext cx="141" cy="83"/>
              </a:xfrm>
              <a:custGeom>
                <a:avLst/>
                <a:gdLst>
                  <a:gd name="T0" fmla="*/ 0 w 251"/>
                  <a:gd name="T1" fmla="*/ 0 h 167"/>
                  <a:gd name="T2" fmla="*/ 11 w 251"/>
                  <a:gd name="T3" fmla="*/ 0 h 167"/>
                  <a:gd name="T4" fmla="*/ 13 w 251"/>
                  <a:gd name="T5" fmla="*/ 1 h 167"/>
                  <a:gd name="T6" fmla="*/ 14 w 251"/>
                  <a:gd name="T7" fmla="*/ 3 h 167"/>
                  <a:gd name="T8" fmla="*/ 14 w 251"/>
                  <a:gd name="T9" fmla="*/ 5 h 167"/>
                  <a:gd name="T10" fmla="*/ 8 w 251"/>
                  <a:gd name="T11" fmla="*/ 5 h 167"/>
                  <a:gd name="T12" fmla="*/ 1 w 251"/>
                  <a:gd name="T13" fmla="*/ 2 h 167"/>
                  <a:gd name="T14" fmla="*/ 0 w 251"/>
                  <a:gd name="T15" fmla="*/ 0 h 167"/>
                  <a:gd name="T16" fmla="*/ 0 60000 65536"/>
                  <a:gd name="T17" fmla="*/ 0 60000 65536"/>
                  <a:gd name="T18" fmla="*/ 0 60000 65536"/>
                  <a:gd name="T19" fmla="*/ 0 60000 65536"/>
                  <a:gd name="T20" fmla="*/ 0 60000 65536"/>
                  <a:gd name="T21" fmla="*/ 0 60000 65536"/>
                  <a:gd name="T22" fmla="*/ 0 60000 65536"/>
                  <a:gd name="T23" fmla="*/ 0 60000 65536"/>
                  <a:gd name="T24" fmla="*/ 0 w 251"/>
                  <a:gd name="T25" fmla="*/ 0 h 167"/>
                  <a:gd name="T26" fmla="*/ 251 w 251"/>
                  <a:gd name="T27" fmla="*/ 167 h 1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1" h="167">
                    <a:moveTo>
                      <a:pt x="0" y="18"/>
                    </a:moveTo>
                    <a:lnTo>
                      <a:pt x="195" y="0"/>
                    </a:lnTo>
                    <a:lnTo>
                      <a:pt x="240" y="37"/>
                    </a:lnTo>
                    <a:lnTo>
                      <a:pt x="251" y="120"/>
                    </a:lnTo>
                    <a:lnTo>
                      <a:pt x="247" y="167"/>
                    </a:lnTo>
                    <a:lnTo>
                      <a:pt x="144" y="163"/>
                    </a:lnTo>
                    <a:lnTo>
                      <a:pt x="22" y="74"/>
                    </a:lnTo>
                    <a:lnTo>
                      <a:pt x="0" y="18"/>
                    </a:lnTo>
                    <a:close/>
                  </a:path>
                </a:pathLst>
              </a:custGeom>
              <a:solidFill>
                <a:schemeClr val="tx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467" name="Freeform 466"/>
              <p:cNvSpPr>
                <a:spLocks noChangeAspect="1"/>
              </p:cNvSpPr>
              <p:nvPr/>
            </p:nvSpPr>
            <p:spPr bwMode="auto">
              <a:xfrm>
                <a:off x="905" y="6796"/>
                <a:ext cx="97" cy="46"/>
              </a:xfrm>
              <a:custGeom>
                <a:avLst/>
                <a:gdLst>
                  <a:gd name="T0" fmla="*/ 0 w 175"/>
                  <a:gd name="T1" fmla="*/ 2 h 90"/>
                  <a:gd name="T2" fmla="*/ 1 w 175"/>
                  <a:gd name="T3" fmla="*/ 1 h 90"/>
                  <a:gd name="T4" fmla="*/ 4 w 175"/>
                  <a:gd name="T5" fmla="*/ 0 h 90"/>
                  <a:gd name="T6" fmla="*/ 8 w 175"/>
                  <a:gd name="T7" fmla="*/ 1 h 90"/>
                  <a:gd name="T8" fmla="*/ 9 w 175"/>
                  <a:gd name="T9" fmla="*/ 2 h 90"/>
                  <a:gd name="T10" fmla="*/ 9 w 175"/>
                  <a:gd name="T11" fmla="*/ 2 h 90"/>
                  <a:gd name="T12" fmla="*/ 6 w 175"/>
                  <a:gd name="T13" fmla="*/ 3 h 90"/>
                  <a:gd name="T14" fmla="*/ 4 w 175"/>
                  <a:gd name="T15" fmla="*/ 3 h 90"/>
                  <a:gd name="T16" fmla="*/ 4 w 175"/>
                  <a:gd name="T17" fmla="*/ 3 h 90"/>
                  <a:gd name="T18" fmla="*/ 1 w 175"/>
                  <a:gd name="T19" fmla="*/ 3 h 90"/>
                  <a:gd name="T20" fmla="*/ 0 w 175"/>
                  <a:gd name="T21" fmla="*/ 2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5"/>
                  <a:gd name="T34" fmla="*/ 0 h 90"/>
                  <a:gd name="T35" fmla="*/ 175 w 175"/>
                  <a:gd name="T36" fmla="*/ 90 h 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5" h="90">
                    <a:moveTo>
                      <a:pt x="0" y="35"/>
                    </a:moveTo>
                    <a:lnTo>
                      <a:pt x="4" y="28"/>
                    </a:lnTo>
                    <a:lnTo>
                      <a:pt x="69" y="0"/>
                    </a:lnTo>
                    <a:lnTo>
                      <a:pt x="146" y="18"/>
                    </a:lnTo>
                    <a:lnTo>
                      <a:pt x="175" y="50"/>
                    </a:lnTo>
                    <a:lnTo>
                      <a:pt x="174" y="62"/>
                    </a:lnTo>
                    <a:lnTo>
                      <a:pt x="116" y="85"/>
                    </a:lnTo>
                    <a:lnTo>
                      <a:pt x="79" y="90"/>
                    </a:lnTo>
                    <a:lnTo>
                      <a:pt x="69" y="70"/>
                    </a:lnTo>
                    <a:lnTo>
                      <a:pt x="20" y="66"/>
                    </a:lnTo>
                    <a:lnTo>
                      <a:pt x="0" y="35"/>
                    </a:lnTo>
                    <a:close/>
                  </a:path>
                </a:pathLst>
              </a:custGeom>
              <a:solidFill>
                <a:schemeClr val="tx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468" name="Freeform 467"/>
              <p:cNvSpPr>
                <a:spLocks noChangeAspect="1"/>
              </p:cNvSpPr>
              <p:nvPr/>
            </p:nvSpPr>
            <p:spPr bwMode="auto">
              <a:xfrm>
                <a:off x="1154" y="6852"/>
                <a:ext cx="62" cy="47"/>
              </a:xfrm>
              <a:custGeom>
                <a:avLst/>
                <a:gdLst>
                  <a:gd name="T0" fmla="*/ 0 w 112"/>
                  <a:gd name="T1" fmla="*/ 3 h 94"/>
                  <a:gd name="T2" fmla="*/ 1 w 112"/>
                  <a:gd name="T3" fmla="*/ 3 h 94"/>
                  <a:gd name="T4" fmla="*/ 1 w 112"/>
                  <a:gd name="T5" fmla="*/ 3 h 94"/>
                  <a:gd name="T6" fmla="*/ 2 w 112"/>
                  <a:gd name="T7" fmla="*/ 3 h 94"/>
                  <a:gd name="T8" fmla="*/ 4 w 112"/>
                  <a:gd name="T9" fmla="*/ 3 h 94"/>
                  <a:gd name="T10" fmla="*/ 4 w 112"/>
                  <a:gd name="T11" fmla="*/ 3 h 94"/>
                  <a:gd name="T12" fmla="*/ 5 w 112"/>
                  <a:gd name="T13" fmla="*/ 3 h 94"/>
                  <a:gd name="T14" fmla="*/ 6 w 112"/>
                  <a:gd name="T15" fmla="*/ 1 h 94"/>
                  <a:gd name="T16" fmla="*/ 6 w 112"/>
                  <a:gd name="T17" fmla="*/ 1 h 94"/>
                  <a:gd name="T18" fmla="*/ 5 w 112"/>
                  <a:gd name="T19" fmla="*/ 1 h 94"/>
                  <a:gd name="T20" fmla="*/ 5 w 112"/>
                  <a:gd name="T21" fmla="*/ 0 h 94"/>
                  <a:gd name="T22" fmla="*/ 4 w 112"/>
                  <a:gd name="T23" fmla="*/ 1 h 94"/>
                  <a:gd name="T24" fmla="*/ 2 w 112"/>
                  <a:gd name="T25" fmla="*/ 1 h 94"/>
                  <a:gd name="T26" fmla="*/ 1 w 112"/>
                  <a:gd name="T27" fmla="*/ 1 h 94"/>
                  <a:gd name="T28" fmla="*/ 0 w 112"/>
                  <a:gd name="T29" fmla="*/ 3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2"/>
                  <a:gd name="T46" fmla="*/ 0 h 94"/>
                  <a:gd name="T47" fmla="*/ 112 w 112"/>
                  <a:gd name="T48" fmla="*/ 94 h 9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2" h="94">
                    <a:moveTo>
                      <a:pt x="0" y="74"/>
                    </a:moveTo>
                    <a:lnTo>
                      <a:pt x="6" y="87"/>
                    </a:lnTo>
                    <a:lnTo>
                      <a:pt x="22" y="93"/>
                    </a:lnTo>
                    <a:lnTo>
                      <a:pt x="40" y="84"/>
                    </a:lnTo>
                    <a:lnTo>
                      <a:pt x="72" y="92"/>
                    </a:lnTo>
                    <a:lnTo>
                      <a:pt x="85" y="94"/>
                    </a:lnTo>
                    <a:lnTo>
                      <a:pt x="99" y="73"/>
                    </a:lnTo>
                    <a:lnTo>
                      <a:pt x="111" y="36"/>
                    </a:lnTo>
                    <a:lnTo>
                      <a:pt x="112" y="24"/>
                    </a:lnTo>
                    <a:lnTo>
                      <a:pt x="99" y="3"/>
                    </a:lnTo>
                    <a:lnTo>
                      <a:pt x="93" y="0"/>
                    </a:lnTo>
                    <a:lnTo>
                      <a:pt x="75" y="7"/>
                    </a:lnTo>
                    <a:lnTo>
                      <a:pt x="35" y="24"/>
                    </a:lnTo>
                    <a:lnTo>
                      <a:pt x="24" y="29"/>
                    </a:lnTo>
                    <a:lnTo>
                      <a:pt x="0" y="74"/>
                    </a:lnTo>
                    <a:close/>
                  </a:path>
                </a:pathLst>
              </a:custGeom>
              <a:solidFill>
                <a:schemeClr val="tx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469" name="Freeform 468"/>
              <p:cNvSpPr>
                <a:spLocks noChangeAspect="1"/>
              </p:cNvSpPr>
              <p:nvPr/>
            </p:nvSpPr>
            <p:spPr bwMode="auto">
              <a:xfrm>
                <a:off x="395" y="6828"/>
                <a:ext cx="93" cy="34"/>
              </a:xfrm>
              <a:custGeom>
                <a:avLst/>
                <a:gdLst>
                  <a:gd name="T0" fmla="*/ 0 w 166"/>
                  <a:gd name="T1" fmla="*/ 0 h 70"/>
                  <a:gd name="T2" fmla="*/ 1 w 166"/>
                  <a:gd name="T3" fmla="*/ 1 h 70"/>
                  <a:gd name="T4" fmla="*/ 2 w 166"/>
                  <a:gd name="T5" fmla="*/ 2 h 70"/>
                  <a:gd name="T6" fmla="*/ 9 w 166"/>
                  <a:gd name="T7" fmla="*/ 0 h 70"/>
                  <a:gd name="T8" fmla="*/ 9 w 166"/>
                  <a:gd name="T9" fmla="*/ 0 h 70"/>
                  <a:gd name="T10" fmla="*/ 8 w 166"/>
                  <a:gd name="T11" fmla="*/ 0 h 70"/>
                  <a:gd name="T12" fmla="*/ 0 w 166"/>
                  <a:gd name="T13" fmla="*/ 0 h 70"/>
                  <a:gd name="T14" fmla="*/ 0 60000 65536"/>
                  <a:gd name="T15" fmla="*/ 0 60000 65536"/>
                  <a:gd name="T16" fmla="*/ 0 60000 65536"/>
                  <a:gd name="T17" fmla="*/ 0 60000 65536"/>
                  <a:gd name="T18" fmla="*/ 0 60000 65536"/>
                  <a:gd name="T19" fmla="*/ 0 60000 65536"/>
                  <a:gd name="T20" fmla="*/ 0 60000 65536"/>
                  <a:gd name="T21" fmla="*/ 0 w 166"/>
                  <a:gd name="T22" fmla="*/ 0 h 70"/>
                  <a:gd name="T23" fmla="*/ 166 w 166"/>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70">
                    <a:moveTo>
                      <a:pt x="0" y="31"/>
                    </a:moveTo>
                    <a:lnTo>
                      <a:pt x="7" y="52"/>
                    </a:lnTo>
                    <a:lnTo>
                      <a:pt x="48" y="70"/>
                    </a:lnTo>
                    <a:lnTo>
                      <a:pt x="166" y="26"/>
                    </a:lnTo>
                    <a:lnTo>
                      <a:pt x="166" y="4"/>
                    </a:lnTo>
                    <a:lnTo>
                      <a:pt x="139" y="0"/>
                    </a:lnTo>
                    <a:lnTo>
                      <a:pt x="0" y="31"/>
                    </a:lnTo>
                    <a:close/>
                  </a:path>
                </a:pathLst>
              </a:custGeom>
              <a:solidFill>
                <a:schemeClr val="tx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470" name="Freeform 469"/>
              <p:cNvSpPr>
                <a:spLocks noChangeAspect="1"/>
              </p:cNvSpPr>
              <p:nvPr/>
            </p:nvSpPr>
            <p:spPr bwMode="auto">
              <a:xfrm>
                <a:off x="951" y="6876"/>
                <a:ext cx="41" cy="27"/>
              </a:xfrm>
              <a:custGeom>
                <a:avLst/>
                <a:gdLst>
                  <a:gd name="T0" fmla="*/ 0 w 72"/>
                  <a:gd name="T1" fmla="*/ 1 h 54"/>
                  <a:gd name="T2" fmla="*/ 1 w 72"/>
                  <a:gd name="T3" fmla="*/ 1 h 54"/>
                  <a:gd name="T4" fmla="*/ 3 w 72"/>
                  <a:gd name="T5" fmla="*/ 0 h 54"/>
                  <a:gd name="T6" fmla="*/ 4 w 72"/>
                  <a:gd name="T7" fmla="*/ 1 h 54"/>
                  <a:gd name="T8" fmla="*/ 2 w 72"/>
                  <a:gd name="T9" fmla="*/ 2 h 54"/>
                  <a:gd name="T10" fmla="*/ 1 w 72"/>
                  <a:gd name="T11" fmla="*/ 2 h 54"/>
                  <a:gd name="T12" fmla="*/ 0 w 72"/>
                  <a:gd name="T13" fmla="*/ 1 h 54"/>
                  <a:gd name="T14" fmla="*/ 0 60000 65536"/>
                  <a:gd name="T15" fmla="*/ 0 60000 65536"/>
                  <a:gd name="T16" fmla="*/ 0 60000 65536"/>
                  <a:gd name="T17" fmla="*/ 0 60000 65536"/>
                  <a:gd name="T18" fmla="*/ 0 60000 65536"/>
                  <a:gd name="T19" fmla="*/ 0 60000 65536"/>
                  <a:gd name="T20" fmla="*/ 0 60000 65536"/>
                  <a:gd name="T21" fmla="*/ 0 w 72"/>
                  <a:gd name="T22" fmla="*/ 0 h 54"/>
                  <a:gd name="T23" fmla="*/ 72 w 72"/>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54">
                    <a:moveTo>
                      <a:pt x="0" y="29"/>
                    </a:moveTo>
                    <a:lnTo>
                      <a:pt x="17" y="5"/>
                    </a:lnTo>
                    <a:lnTo>
                      <a:pt x="51" y="0"/>
                    </a:lnTo>
                    <a:lnTo>
                      <a:pt x="72" y="31"/>
                    </a:lnTo>
                    <a:lnTo>
                      <a:pt x="36" y="54"/>
                    </a:lnTo>
                    <a:lnTo>
                      <a:pt x="3" y="45"/>
                    </a:lnTo>
                    <a:lnTo>
                      <a:pt x="0" y="29"/>
                    </a:lnTo>
                    <a:close/>
                  </a:path>
                </a:pathLst>
              </a:custGeom>
              <a:solidFill>
                <a:schemeClr val="tx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grpSp>
        <p:sp>
          <p:nvSpPr>
            <p:cNvPr id="390" name="Freeform 389"/>
            <p:cNvSpPr>
              <a:spLocks noChangeAspect="1"/>
            </p:cNvSpPr>
            <p:nvPr/>
          </p:nvSpPr>
          <p:spPr bwMode="auto">
            <a:xfrm>
              <a:off x="1062" y="7890"/>
              <a:ext cx="31" cy="29"/>
            </a:xfrm>
            <a:custGeom>
              <a:avLst/>
              <a:gdLst>
                <a:gd name="T0" fmla="*/ 1 w 61"/>
                <a:gd name="T1" fmla="*/ 1 h 57"/>
                <a:gd name="T2" fmla="*/ 2 w 61"/>
                <a:gd name="T3" fmla="*/ 0 h 57"/>
                <a:gd name="T4" fmla="*/ 2 w 61"/>
                <a:gd name="T5" fmla="*/ 1 h 57"/>
                <a:gd name="T6" fmla="*/ 2 w 61"/>
                <a:gd name="T7" fmla="*/ 1 h 57"/>
                <a:gd name="T8" fmla="*/ 1 w 61"/>
                <a:gd name="T9" fmla="*/ 2 h 57"/>
                <a:gd name="T10" fmla="*/ 0 w 61"/>
                <a:gd name="T11" fmla="*/ 2 h 57"/>
                <a:gd name="T12" fmla="*/ 1 w 61"/>
                <a:gd name="T13" fmla="*/ 1 h 57"/>
                <a:gd name="T14" fmla="*/ 0 60000 65536"/>
                <a:gd name="T15" fmla="*/ 0 60000 65536"/>
                <a:gd name="T16" fmla="*/ 0 60000 65536"/>
                <a:gd name="T17" fmla="*/ 0 60000 65536"/>
                <a:gd name="T18" fmla="*/ 0 60000 65536"/>
                <a:gd name="T19" fmla="*/ 0 60000 65536"/>
                <a:gd name="T20" fmla="*/ 0 60000 65536"/>
                <a:gd name="T21" fmla="*/ 0 w 61"/>
                <a:gd name="T22" fmla="*/ 0 h 57"/>
                <a:gd name="T23" fmla="*/ 61 w 61"/>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57">
                  <a:moveTo>
                    <a:pt x="2" y="17"/>
                  </a:moveTo>
                  <a:lnTo>
                    <a:pt x="43" y="0"/>
                  </a:lnTo>
                  <a:lnTo>
                    <a:pt x="61" y="14"/>
                  </a:lnTo>
                  <a:lnTo>
                    <a:pt x="55" y="30"/>
                  </a:lnTo>
                  <a:lnTo>
                    <a:pt x="18" y="57"/>
                  </a:lnTo>
                  <a:lnTo>
                    <a:pt x="0" y="44"/>
                  </a:lnTo>
                  <a:lnTo>
                    <a:pt x="2" y="17"/>
                  </a:lnTo>
                  <a:close/>
                </a:path>
              </a:pathLst>
            </a:custGeom>
            <a:solidFill>
              <a:schemeClr val="tx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91" name="Freeform 390"/>
            <p:cNvSpPr>
              <a:spLocks noChangeAspect="1"/>
            </p:cNvSpPr>
            <p:nvPr/>
          </p:nvSpPr>
          <p:spPr bwMode="auto">
            <a:xfrm>
              <a:off x="852" y="7816"/>
              <a:ext cx="39" cy="14"/>
            </a:xfrm>
            <a:custGeom>
              <a:avLst/>
              <a:gdLst>
                <a:gd name="T0" fmla="*/ 0 w 68"/>
                <a:gd name="T1" fmla="*/ 0 h 31"/>
                <a:gd name="T2" fmla="*/ 1 w 68"/>
                <a:gd name="T3" fmla="*/ 0 h 31"/>
                <a:gd name="T4" fmla="*/ 3 w 68"/>
                <a:gd name="T5" fmla="*/ 0 h 31"/>
                <a:gd name="T6" fmla="*/ 4 w 68"/>
                <a:gd name="T7" fmla="*/ 0 h 31"/>
                <a:gd name="T8" fmla="*/ 3 w 68"/>
                <a:gd name="T9" fmla="*/ 0 h 31"/>
                <a:gd name="T10" fmla="*/ 1 w 68"/>
                <a:gd name="T11" fmla="*/ 0 h 31"/>
                <a:gd name="T12" fmla="*/ 0 w 68"/>
                <a:gd name="T13" fmla="*/ 0 h 31"/>
                <a:gd name="T14" fmla="*/ 0 60000 65536"/>
                <a:gd name="T15" fmla="*/ 0 60000 65536"/>
                <a:gd name="T16" fmla="*/ 0 60000 65536"/>
                <a:gd name="T17" fmla="*/ 0 60000 65536"/>
                <a:gd name="T18" fmla="*/ 0 60000 65536"/>
                <a:gd name="T19" fmla="*/ 0 60000 65536"/>
                <a:gd name="T20" fmla="*/ 0 60000 65536"/>
                <a:gd name="T21" fmla="*/ 0 w 68"/>
                <a:gd name="T22" fmla="*/ 0 h 31"/>
                <a:gd name="T23" fmla="*/ 68 w 68"/>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31">
                  <a:moveTo>
                    <a:pt x="0" y="19"/>
                  </a:moveTo>
                  <a:lnTo>
                    <a:pt x="9" y="0"/>
                  </a:lnTo>
                  <a:lnTo>
                    <a:pt x="57" y="3"/>
                  </a:lnTo>
                  <a:lnTo>
                    <a:pt x="68" y="19"/>
                  </a:lnTo>
                  <a:lnTo>
                    <a:pt x="57" y="31"/>
                  </a:lnTo>
                  <a:lnTo>
                    <a:pt x="9" y="31"/>
                  </a:lnTo>
                  <a:lnTo>
                    <a:pt x="0" y="19"/>
                  </a:lnTo>
                  <a:close/>
                </a:path>
              </a:pathLst>
            </a:custGeom>
            <a:solidFill>
              <a:schemeClr val="tx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92" name="Freeform 391"/>
            <p:cNvSpPr>
              <a:spLocks noChangeAspect="1"/>
            </p:cNvSpPr>
            <p:nvPr/>
          </p:nvSpPr>
          <p:spPr bwMode="auto">
            <a:xfrm>
              <a:off x="2772" y="5072"/>
              <a:ext cx="1191" cy="1222"/>
            </a:xfrm>
            <a:custGeom>
              <a:avLst/>
              <a:gdLst>
                <a:gd name="T0" fmla="*/ 2 w 2140"/>
                <a:gd name="T1" fmla="*/ 47 h 2470"/>
                <a:gd name="T2" fmla="*/ 7 w 2140"/>
                <a:gd name="T3" fmla="*/ 45 h 2470"/>
                <a:gd name="T4" fmla="*/ 4 w 2140"/>
                <a:gd name="T5" fmla="*/ 43 h 2470"/>
                <a:gd name="T6" fmla="*/ 7 w 2140"/>
                <a:gd name="T7" fmla="*/ 39 h 2470"/>
                <a:gd name="T8" fmla="*/ 12 w 2140"/>
                <a:gd name="T9" fmla="*/ 34 h 2470"/>
                <a:gd name="T10" fmla="*/ 13 w 2140"/>
                <a:gd name="T11" fmla="*/ 32 h 2470"/>
                <a:gd name="T12" fmla="*/ 18 w 2140"/>
                <a:gd name="T13" fmla="*/ 31 h 2470"/>
                <a:gd name="T14" fmla="*/ 16 w 2140"/>
                <a:gd name="T15" fmla="*/ 28 h 2470"/>
                <a:gd name="T16" fmla="*/ 15 w 2140"/>
                <a:gd name="T17" fmla="*/ 25 h 2470"/>
                <a:gd name="T18" fmla="*/ 14 w 2140"/>
                <a:gd name="T19" fmla="*/ 22 h 2470"/>
                <a:gd name="T20" fmla="*/ 16 w 2140"/>
                <a:gd name="T21" fmla="*/ 13 h 2470"/>
                <a:gd name="T22" fmla="*/ 17 w 2140"/>
                <a:gd name="T23" fmla="*/ 9 h 2470"/>
                <a:gd name="T24" fmla="*/ 25 w 2140"/>
                <a:gd name="T25" fmla="*/ 11 h 2470"/>
                <a:gd name="T26" fmla="*/ 32 w 2140"/>
                <a:gd name="T27" fmla="*/ 1 h 2470"/>
                <a:gd name="T28" fmla="*/ 37 w 2140"/>
                <a:gd name="T29" fmla="*/ 0 h 2470"/>
                <a:gd name="T30" fmla="*/ 51 w 2140"/>
                <a:gd name="T31" fmla="*/ 2 h 2470"/>
                <a:gd name="T32" fmla="*/ 53 w 2140"/>
                <a:gd name="T33" fmla="*/ 2 h 2470"/>
                <a:gd name="T34" fmla="*/ 70 w 2140"/>
                <a:gd name="T35" fmla="*/ 4 h 2470"/>
                <a:gd name="T36" fmla="*/ 75 w 2140"/>
                <a:gd name="T37" fmla="*/ 4 h 2470"/>
                <a:gd name="T38" fmla="*/ 82 w 2140"/>
                <a:gd name="T39" fmla="*/ 5 h 2470"/>
                <a:gd name="T40" fmla="*/ 91 w 2140"/>
                <a:gd name="T41" fmla="*/ 6 h 2470"/>
                <a:gd name="T42" fmla="*/ 99 w 2140"/>
                <a:gd name="T43" fmla="*/ 7 h 2470"/>
                <a:gd name="T44" fmla="*/ 106 w 2140"/>
                <a:gd name="T45" fmla="*/ 7 h 2470"/>
                <a:gd name="T46" fmla="*/ 114 w 2140"/>
                <a:gd name="T47" fmla="*/ 11 h 2470"/>
                <a:gd name="T48" fmla="*/ 111 w 2140"/>
                <a:gd name="T49" fmla="*/ 20 h 2470"/>
                <a:gd name="T50" fmla="*/ 110 w 2140"/>
                <a:gd name="T51" fmla="*/ 25 h 2470"/>
                <a:gd name="T52" fmla="*/ 107 w 2140"/>
                <a:gd name="T53" fmla="*/ 34 h 2470"/>
                <a:gd name="T54" fmla="*/ 106 w 2140"/>
                <a:gd name="T55" fmla="*/ 36 h 2470"/>
                <a:gd name="T56" fmla="*/ 105 w 2140"/>
                <a:gd name="T57" fmla="*/ 43 h 2470"/>
                <a:gd name="T58" fmla="*/ 104 w 2140"/>
                <a:gd name="T59" fmla="*/ 46 h 2470"/>
                <a:gd name="T60" fmla="*/ 102 w 2140"/>
                <a:gd name="T61" fmla="*/ 51 h 2470"/>
                <a:gd name="T62" fmla="*/ 102 w 2140"/>
                <a:gd name="T63" fmla="*/ 54 h 2470"/>
                <a:gd name="T64" fmla="*/ 101 w 2140"/>
                <a:gd name="T65" fmla="*/ 57 h 2470"/>
                <a:gd name="T66" fmla="*/ 100 w 2140"/>
                <a:gd name="T67" fmla="*/ 61 h 2470"/>
                <a:gd name="T68" fmla="*/ 97 w 2140"/>
                <a:gd name="T69" fmla="*/ 71 h 2470"/>
                <a:gd name="T70" fmla="*/ 72 w 2140"/>
                <a:gd name="T71" fmla="*/ 71 h 2470"/>
                <a:gd name="T72" fmla="*/ 56 w 2140"/>
                <a:gd name="T73" fmla="*/ 69 h 2470"/>
                <a:gd name="T74" fmla="*/ 53 w 2140"/>
                <a:gd name="T75" fmla="*/ 68 h 2470"/>
                <a:gd name="T76" fmla="*/ 23 w 2140"/>
                <a:gd name="T77" fmla="*/ 57 h 2470"/>
                <a:gd name="T78" fmla="*/ 0 w 2140"/>
                <a:gd name="T79" fmla="*/ 48 h 24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40"/>
                <a:gd name="T121" fmla="*/ 0 h 2470"/>
                <a:gd name="T122" fmla="*/ 2140 w 2140"/>
                <a:gd name="T123" fmla="*/ 2470 h 247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40" h="2470">
                  <a:moveTo>
                    <a:pt x="0" y="1639"/>
                  </a:moveTo>
                  <a:lnTo>
                    <a:pt x="41" y="1591"/>
                  </a:lnTo>
                  <a:lnTo>
                    <a:pt x="102" y="1592"/>
                  </a:lnTo>
                  <a:lnTo>
                    <a:pt x="136" y="1496"/>
                  </a:lnTo>
                  <a:lnTo>
                    <a:pt x="108" y="1484"/>
                  </a:lnTo>
                  <a:lnTo>
                    <a:pt x="77" y="1447"/>
                  </a:lnTo>
                  <a:lnTo>
                    <a:pt x="101" y="1341"/>
                  </a:lnTo>
                  <a:lnTo>
                    <a:pt x="131" y="1324"/>
                  </a:lnTo>
                  <a:lnTo>
                    <a:pt x="193" y="1232"/>
                  </a:lnTo>
                  <a:lnTo>
                    <a:pt x="214" y="1131"/>
                  </a:lnTo>
                  <a:lnTo>
                    <a:pt x="231" y="1121"/>
                  </a:lnTo>
                  <a:lnTo>
                    <a:pt x="245" y="1089"/>
                  </a:lnTo>
                  <a:lnTo>
                    <a:pt x="310" y="1067"/>
                  </a:lnTo>
                  <a:lnTo>
                    <a:pt x="344" y="1043"/>
                  </a:lnTo>
                  <a:lnTo>
                    <a:pt x="358" y="1025"/>
                  </a:lnTo>
                  <a:lnTo>
                    <a:pt x="294" y="953"/>
                  </a:lnTo>
                  <a:lnTo>
                    <a:pt x="296" y="933"/>
                  </a:lnTo>
                  <a:lnTo>
                    <a:pt x="278" y="837"/>
                  </a:lnTo>
                  <a:lnTo>
                    <a:pt x="250" y="779"/>
                  </a:lnTo>
                  <a:lnTo>
                    <a:pt x="259" y="724"/>
                  </a:lnTo>
                  <a:lnTo>
                    <a:pt x="294" y="632"/>
                  </a:lnTo>
                  <a:lnTo>
                    <a:pt x="300" y="434"/>
                  </a:lnTo>
                  <a:lnTo>
                    <a:pt x="320" y="388"/>
                  </a:lnTo>
                  <a:lnTo>
                    <a:pt x="313" y="300"/>
                  </a:lnTo>
                  <a:lnTo>
                    <a:pt x="394" y="297"/>
                  </a:lnTo>
                  <a:lnTo>
                    <a:pt x="461" y="362"/>
                  </a:lnTo>
                  <a:lnTo>
                    <a:pt x="535" y="309"/>
                  </a:lnTo>
                  <a:lnTo>
                    <a:pt x="589" y="60"/>
                  </a:lnTo>
                  <a:lnTo>
                    <a:pt x="602" y="0"/>
                  </a:lnTo>
                  <a:lnTo>
                    <a:pt x="700" y="22"/>
                  </a:lnTo>
                  <a:lnTo>
                    <a:pt x="803" y="42"/>
                  </a:lnTo>
                  <a:lnTo>
                    <a:pt x="954" y="72"/>
                  </a:lnTo>
                  <a:lnTo>
                    <a:pt x="962" y="74"/>
                  </a:lnTo>
                  <a:lnTo>
                    <a:pt x="1000" y="81"/>
                  </a:lnTo>
                  <a:lnTo>
                    <a:pt x="1064" y="93"/>
                  </a:lnTo>
                  <a:lnTo>
                    <a:pt x="1306" y="138"/>
                  </a:lnTo>
                  <a:lnTo>
                    <a:pt x="1384" y="152"/>
                  </a:lnTo>
                  <a:lnTo>
                    <a:pt x="1410" y="157"/>
                  </a:lnTo>
                  <a:lnTo>
                    <a:pt x="1461" y="166"/>
                  </a:lnTo>
                  <a:lnTo>
                    <a:pt x="1538" y="179"/>
                  </a:lnTo>
                  <a:lnTo>
                    <a:pt x="1613" y="192"/>
                  </a:lnTo>
                  <a:lnTo>
                    <a:pt x="1694" y="205"/>
                  </a:lnTo>
                  <a:lnTo>
                    <a:pt x="1700" y="209"/>
                  </a:lnTo>
                  <a:lnTo>
                    <a:pt x="1844" y="233"/>
                  </a:lnTo>
                  <a:lnTo>
                    <a:pt x="1960" y="251"/>
                  </a:lnTo>
                  <a:lnTo>
                    <a:pt x="2000" y="257"/>
                  </a:lnTo>
                  <a:lnTo>
                    <a:pt x="2140" y="278"/>
                  </a:lnTo>
                  <a:lnTo>
                    <a:pt x="2125" y="374"/>
                  </a:lnTo>
                  <a:lnTo>
                    <a:pt x="2111" y="470"/>
                  </a:lnTo>
                  <a:lnTo>
                    <a:pt x="2082" y="662"/>
                  </a:lnTo>
                  <a:lnTo>
                    <a:pt x="2055" y="843"/>
                  </a:lnTo>
                  <a:lnTo>
                    <a:pt x="2053" y="856"/>
                  </a:lnTo>
                  <a:lnTo>
                    <a:pt x="2021" y="1064"/>
                  </a:lnTo>
                  <a:lnTo>
                    <a:pt x="2011" y="1132"/>
                  </a:lnTo>
                  <a:lnTo>
                    <a:pt x="2010" y="1139"/>
                  </a:lnTo>
                  <a:lnTo>
                    <a:pt x="1998" y="1212"/>
                  </a:lnTo>
                  <a:lnTo>
                    <a:pt x="1987" y="1290"/>
                  </a:lnTo>
                  <a:lnTo>
                    <a:pt x="1964" y="1436"/>
                  </a:lnTo>
                  <a:lnTo>
                    <a:pt x="1952" y="1521"/>
                  </a:lnTo>
                  <a:lnTo>
                    <a:pt x="1950" y="1530"/>
                  </a:lnTo>
                  <a:lnTo>
                    <a:pt x="1950" y="1533"/>
                  </a:lnTo>
                  <a:lnTo>
                    <a:pt x="1919" y="1741"/>
                  </a:lnTo>
                  <a:lnTo>
                    <a:pt x="1915" y="1764"/>
                  </a:lnTo>
                  <a:lnTo>
                    <a:pt x="1906" y="1823"/>
                  </a:lnTo>
                  <a:lnTo>
                    <a:pt x="1894" y="1909"/>
                  </a:lnTo>
                  <a:lnTo>
                    <a:pt x="1891" y="1919"/>
                  </a:lnTo>
                  <a:lnTo>
                    <a:pt x="1877" y="2017"/>
                  </a:lnTo>
                  <a:lnTo>
                    <a:pt x="1872" y="2046"/>
                  </a:lnTo>
                  <a:lnTo>
                    <a:pt x="1820" y="2388"/>
                  </a:lnTo>
                  <a:lnTo>
                    <a:pt x="1819" y="2397"/>
                  </a:lnTo>
                  <a:lnTo>
                    <a:pt x="1808" y="2470"/>
                  </a:lnTo>
                  <a:lnTo>
                    <a:pt x="1338" y="2396"/>
                  </a:lnTo>
                  <a:lnTo>
                    <a:pt x="1132" y="2360"/>
                  </a:lnTo>
                  <a:lnTo>
                    <a:pt x="1051" y="2312"/>
                  </a:lnTo>
                  <a:lnTo>
                    <a:pt x="1043" y="2307"/>
                  </a:lnTo>
                  <a:lnTo>
                    <a:pt x="1001" y="2283"/>
                  </a:lnTo>
                  <a:lnTo>
                    <a:pt x="1000" y="2282"/>
                  </a:lnTo>
                  <a:lnTo>
                    <a:pt x="438" y="1947"/>
                  </a:lnTo>
                  <a:lnTo>
                    <a:pt x="36" y="1698"/>
                  </a:lnTo>
                  <a:lnTo>
                    <a:pt x="0" y="1639"/>
                  </a:lnTo>
                  <a:close/>
                </a:path>
              </a:pathLst>
            </a:custGeom>
            <a:solidFill>
              <a:schemeClr val="tx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grpSp>
          <p:nvGrpSpPr>
            <p:cNvPr id="393" name="Group 237"/>
            <p:cNvGrpSpPr>
              <a:grpSpLocks noChangeAspect="1"/>
            </p:cNvGrpSpPr>
            <p:nvPr/>
          </p:nvGrpSpPr>
          <p:grpSpPr bwMode="auto">
            <a:xfrm>
              <a:off x="4627" y="7275"/>
              <a:ext cx="1066" cy="696"/>
              <a:chOff x="4627" y="6263"/>
              <a:chExt cx="1066" cy="696"/>
            </a:xfrm>
          </p:grpSpPr>
          <p:sp>
            <p:nvSpPr>
              <p:cNvPr id="453" name="Freeform 452"/>
              <p:cNvSpPr>
                <a:spLocks noChangeAspect="1"/>
              </p:cNvSpPr>
              <p:nvPr/>
            </p:nvSpPr>
            <p:spPr bwMode="auto">
              <a:xfrm>
                <a:off x="5254" y="6549"/>
                <a:ext cx="46" cy="38"/>
              </a:xfrm>
              <a:custGeom>
                <a:avLst/>
                <a:gdLst>
                  <a:gd name="T0" fmla="*/ 0 w 81"/>
                  <a:gd name="T1" fmla="*/ 0 h 75"/>
                  <a:gd name="T2" fmla="*/ 1 w 81"/>
                  <a:gd name="T3" fmla="*/ 2 h 75"/>
                  <a:gd name="T4" fmla="*/ 3 w 81"/>
                  <a:gd name="T5" fmla="*/ 3 h 75"/>
                  <a:gd name="T6" fmla="*/ 5 w 81"/>
                  <a:gd name="T7" fmla="*/ 2 h 75"/>
                  <a:gd name="T8" fmla="*/ 0 w 81"/>
                  <a:gd name="T9" fmla="*/ 0 h 75"/>
                  <a:gd name="T10" fmla="*/ 0 60000 65536"/>
                  <a:gd name="T11" fmla="*/ 0 60000 65536"/>
                  <a:gd name="T12" fmla="*/ 0 60000 65536"/>
                  <a:gd name="T13" fmla="*/ 0 60000 65536"/>
                  <a:gd name="T14" fmla="*/ 0 60000 65536"/>
                  <a:gd name="T15" fmla="*/ 0 w 81"/>
                  <a:gd name="T16" fmla="*/ 0 h 75"/>
                  <a:gd name="T17" fmla="*/ 81 w 81"/>
                  <a:gd name="T18" fmla="*/ 75 h 75"/>
                </a:gdLst>
                <a:ahLst/>
                <a:cxnLst>
                  <a:cxn ang="T10">
                    <a:pos x="T0" y="T1"/>
                  </a:cxn>
                  <a:cxn ang="T11">
                    <a:pos x="T2" y="T3"/>
                  </a:cxn>
                  <a:cxn ang="T12">
                    <a:pos x="T4" y="T5"/>
                  </a:cxn>
                  <a:cxn ang="T13">
                    <a:pos x="T6" y="T7"/>
                  </a:cxn>
                  <a:cxn ang="T14">
                    <a:pos x="T8" y="T9"/>
                  </a:cxn>
                </a:cxnLst>
                <a:rect l="T15" t="T16" r="T17" b="T18"/>
                <a:pathLst>
                  <a:path w="81" h="75">
                    <a:moveTo>
                      <a:pt x="0" y="0"/>
                    </a:moveTo>
                    <a:lnTo>
                      <a:pt x="14" y="50"/>
                    </a:lnTo>
                    <a:lnTo>
                      <a:pt x="52" y="75"/>
                    </a:lnTo>
                    <a:lnTo>
                      <a:pt x="81" y="51"/>
                    </a:lnTo>
                    <a:lnTo>
                      <a:pt x="0" y="0"/>
                    </a:lnTo>
                    <a:close/>
                  </a:path>
                </a:pathLst>
              </a:custGeom>
              <a:solidFill>
                <a:schemeClr val="tx2">
                  <a:lumMod val="20000"/>
                  <a:lumOff val="80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grpSp>
            <p:nvGrpSpPr>
              <p:cNvPr id="454" name="Group 298"/>
              <p:cNvGrpSpPr>
                <a:grpSpLocks noChangeAspect="1"/>
              </p:cNvGrpSpPr>
              <p:nvPr/>
            </p:nvGrpSpPr>
            <p:grpSpPr bwMode="auto">
              <a:xfrm>
                <a:off x="4627" y="6263"/>
                <a:ext cx="1066" cy="696"/>
                <a:chOff x="4627" y="6263"/>
                <a:chExt cx="1066" cy="696"/>
              </a:xfrm>
            </p:grpSpPr>
            <p:sp>
              <p:nvSpPr>
                <p:cNvPr id="455" name="Freeform 454"/>
                <p:cNvSpPr>
                  <a:spLocks noChangeAspect="1"/>
                </p:cNvSpPr>
                <p:nvPr/>
              </p:nvSpPr>
              <p:spPr bwMode="auto">
                <a:xfrm>
                  <a:off x="5442" y="6690"/>
                  <a:ext cx="251" cy="269"/>
                </a:xfrm>
                <a:custGeom>
                  <a:avLst/>
                  <a:gdLst>
                    <a:gd name="T0" fmla="*/ 0 w 453"/>
                    <a:gd name="T1" fmla="*/ 6 h 545"/>
                    <a:gd name="T2" fmla="*/ 3 w 453"/>
                    <a:gd name="T3" fmla="*/ 11 h 545"/>
                    <a:gd name="T4" fmla="*/ 2 w 453"/>
                    <a:gd name="T5" fmla="*/ 13 h 545"/>
                    <a:gd name="T6" fmla="*/ 3 w 453"/>
                    <a:gd name="T7" fmla="*/ 15 h 545"/>
                    <a:gd name="T8" fmla="*/ 7 w 453"/>
                    <a:gd name="T9" fmla="*/ 16 h 545"/>
                    <a:gd name="T10" fmla="*/ 10 w 453"/>
                    <a:gd name="T11" fmla="*/ 14 h 545"/>
                    <a:gd name="T12" fmla="*/ 15 w 453"/>
                    <a:gd name="T13" fmla="*/ 12 h 545"/>
                    <a:gd name="T14" fmla="*/ 16 w 453"/>
                    <a:gd name="T15" fmla="*/ 12 h 545"/>
                    <a:gd name="T16" fmla="*/ 19 w 453"/>
                    <a:gd name="T17" fmla="*/ 11 h 545"/>
                    <a:gd name="T18" fmla="*/ 22 w 453"/>
                    <a:gd name="T19" fmla="*/ 10 h 545"/>
                    <a:gd name="T20" fmla="*/ 24 w 453"/>
                    <a:gd name="T21" fmla="*/ 9 h 545"/>
                    <a:gd name="T22" fmla="*/ 22 w 453"/>
                    <a:gd name="T23" fmla="*/ 8 h 545"/>
                    <a:gd name="T24" fmla="*/ 21 w 453"/>
                    <a:gd name="T25" fmla="*/ 8 h 545"/>
                    <a:gd name="T26" fmla="*/ 21 w 453"/>
                    <a:gd name="T27" fmla="*/ 7 h 545"/>
                    <a:gd name="T28" fmla="*/ 18 w 453"/>
                    <a:gd name="T29" fmla="*/ 6 h 545"/>
                    <a:gd name="T30" fmla="*/ 18 w 453"/>
                    <a:gd name="T31" fmla="*/ 5 h 545"/>
                    <a:gd name="T32" fmla="*/ 17 w 453"/>
                    <a:gd name="T33" fmla="*/ 4 h 545"/>
                    <a:gd name="T34" fmla="*/ 12 w 453"/>
                    <a:gd name="T35" fmla="*/ 2 h 545"/>
                    <a:gd name="T36" fmla="*/ 9 w 453"/>
                    <a:gd name="T37" fmla="*/ 1 h 545"/>
                    <a:gd name="T38" fmla="*/ 6 w 453"/>
                    <a:gd name="T39" fmla="*/ 0 h 545"/>
                    <a:gd name="T40" fmla="*/ 4 w 453"/>
                    <a:gd name="T41" fmla="*/ 0 h 545"/>
                    <a:gd name="T42" fmla="*/ 4 w 453"/>
                    <a:gd name="T43" fmla="*/ 3 h 545"/>
                    <a:gd name="T44" fmla="*/ 0 w 453"/>
                    <a:gd name="T45" fmla="*/ 6 h 5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53"/>
                    <a:gd name="T70" fmla="*/ 0 h 545"/>
                    <a:gd name="T71" fmla="*/ 453 w 453"/>
                    <a:gd name="T72" fmla="*/ 545 h 5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53" h="545">
                      <a:moveTo>
                        <a:pt x="0" y="199"/>
                      </a:moveTo>
                      <a:lnTo>
                        <a:pt x="51" y="383"/>
                      </a:lnTo>
                      <a:lnTo>
                        <a:pt x="38" y="460"/>
                      </a:lnTo>
                      <a:lnTo>
                        <a:pt x="53" y="497"/>
                      </a:lnTo>
                      <a:lnTo>
                        <a:pt x="131" y="545"/>
                      </a:lnTo>
                      <a:lnTo>
                        <a:pt x="189" y="466"/>
                      </a:lnTo>
                      <a:lnTo>
                        <a:pt x="288" y="411"/>
                      </a:lnTo>
                      <a:lnTo>
                        <a:pt x="308" y="416"/>
                      </a:lnTo>
                      <a:lnTo>
                        <a:pt x="376" y="388"/>
                      </a:lnTo>
                      <a:lnTo>
                        <a:pt x="430" y="349"/>
                      </a:lnTo>
                      <a:lnTo>
                        <a:pt x="453" y="319"/>
                      </a:lnTo>
                      <a:lnTo>
                        <a:pt x="419" y="292"/>
                      </a:lnTo>
                      <a:lnTo>
                        <a:pt x="391" y="262"/>
                      </a:lnTo>
                      <a:lnTo>
                        <a:pt x="387" y="228"/>
                      </a:lnTo>
                      <a:lnTo>
                        <a:pt x="353" y="219"/>
                      </a:lnTo>
                      <a:lnTo>
                        <a:pt x="356" y="176"/>
                      </a:lnTo>
                      <a:lnTo>
                        <a:pt x="322" y="135"/>
                      </a:lnTo>
                      <a:lnTo>
                        <a:pt x="236" y="78"/>
                      </a:lnTo>
                      <a:lnTo>
                        <a:pt x="163" y="53"/>
                      </a:lnTo>
                      <a:lnTo>
                        <a:pt x="118" y="15"/>
                      </a:lnTo>
                      <a:lnTo>
                        <a:pt x="73" y="0"/>
                      </a:lnTo>
                      <a:lnTo>
                        <a:pt x="86" y="109"/>
                      </a:lnTo>
                      <a:lnTo>
                        <a:pt x="0" y="199"/>
                      </a:lnTo>
                      <a:close/>
                    </a:path>
                  </a:pathLst>
                </a:custGeom>
                <a:solidFill>
                  <a:schemeClr val="tx2">
                    <a:lumMod val="20000"/>
                    <a:lumOff val="80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456" name="Freeform 455"/>
                <p:cNvSpPr>
                  <a:spLocks noChangeAspect="1"/>
                </p:cNvSpPr>
                <p:nvPr/>
              </p:nvSpPr>
              <p:spPr bwMode="auto">
                <a:xfrm>
                  <a:off x="5326" y="6532"/>
                  <a:ext cx="136" cy="90"/>
                </a:xfrm>
                <a:custGeom>
                  <a:avLst/>
                  <a:gdLst>
                    <a:gd name="T0" fmla="*/ 0 w 246"/>
                    <a:gd name="T1" fmla="*/ 2 h 185"/>
                    <a:gd name="T2" fmla="*/ 1 w 246"/>
                    <a:gd name="T3" fmla="*/ 0 h 185"/>
                    <a:gd name="T4" fmla="*/ 2 w 246"/>
                    <a:gd name="T5" fmla="*/ 0 h 185"/>
                    <a:gd name="T6" fmla="*/ 4 w 246"/>
                    <a:gd name="T7" fmla="*/ 1 h 185"/>
                    <a:gd name="T8" fmla="*/ 7 w 246"/>
                    <a:gd name="T9" fmla="*/ 1 h 185"/>
                    <a:gd name="T10" fmla="*/ 8 w 246"/>
                    <a:gd name="T11" fmla="*/ 1 h 185"/>
                    <a:gd name="T12" fmla="*/ 11 w 246"/>
                    <a:gd name="T13" fmla="*/ 2 h 185"/>
                    <a:gd name="T14" fmla="*/ 12 w 246"/>
                    <a:gd name="T15" fmla="*/ 3 h 185"/>
                    <a:gd name="T16" fmla="*/ 13 w 246"/>
                    <a:gd name="T17" fmla="*/ 4 h 185"/>
                    <a:gd name="T18" fmla="*/ 10 w 246"/>
                    <a:gd name="T19" fmla="*/ 5 h 185"/>
                    <a:gd name="T20" fmla="*/ 8 w 246"/>
                    <a:gd name="T21" fmla="*/ 4 h 185"/>
                    <a:gd name="T22" fmla="*/ 7 w 246"/>
                    <a:gd name="T23" fmla="*/ 5 h 185"/>
                    <a:gd name="T24" fmla="*/ 4 w 246"/>
                    <a:gd name="T25" fmla="*/ 5 h 185"/>
                    <a:gd name="T26" fmla="*/ 4 w 246"/>
                    <a:gd name="T27" fmla="*/ 3 h 185"/>
                    <a:gd name="T28" fmla="*/ 0 w 246"/>
                    <a:gd name="T29" fmla="*/ 2 h 1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6"/>
                    <a:gd name="T46" fmla="*/ 0 h 185"/>
                    <a:gd name="T47" fmla="*/ 246 w 246"/>
                    <a:gd name="T48" fmla="*/ 185 h 1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6" h="185">
                      <a:moveTo>
                        <a:pt x="0" y="65"/>
                      </a:moveTo>
                      <a:lnTo>
                        <a:pt x="3" y="21"/>
                      </a:lnTo>
                      <a:lnTo>
                        <a:pt x="30" y="0"/>
                      </a:lnTo>
                      <a:lnTo>
                        <a:pt x="82" y="57"/>
                      </a:lnTo>
                      <a:lnTo>
                        <a:pt x="131" y="38"/>
                      </a:lnTo>
                      <a:lnTo>
                        <a:pt x="160" y="46"/>
                      </a:lnTo>
                      <a:lnTo>
                        <a:pt x="205" y="90"/>
                      </a:lnTo>
                      <a:lnTo>
                        <a:pt x="239" y="104"/>
                      </a:lnTo>
                      <a:lnTo>
                        <a:pt x="246" y="142"/>
                      </a:lnTo>
                      <a:lnTo>
                        <a:pt x="193" y="173"/>
                      </a:lnTo>
                      <a:lnTo>
                        <a:pt x="168" y="171"/>
                      </a:lnTo>
                      <a:lnTo>
                        <a:pt x="126" y="185"/>
                      </a:lnTo>
                      <a:lnTo>
                        <a:pt x="91" y="185"/>
                      </a:lnTo>
                      <a:lnTo>
                        <a:pt x="78" y="123"/>
                      </a:lnTo>
                      <a:lnTo>
                        <a:pt x="0" y="65"/>
                      </a:lnTo>
                      <a:close/>
                    </a:path>
                  </a:pathLst>
                </a:custGeom>
                <a:solidFill>
                  <a:schemeClr val="tx2">
                    <a:lumMod val="20000"/>
                    <a:lumOff val="80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457" name="Freeform 456"/>
                <p:cNvSpPr>
                  <a:spLocks noChangeAspect="1"/>
                </p:cNvSpPr>
                <p:nvPr/>
              </p:nvSpPr>
              <p:spPr bwMode="auto">
                <a:xfrm>
                  <a:off x="5015" y="6387"/>
                  <a:ext cx="119" cy="87"/>
                </a:xfrm>
                <a:custGeom>
                  <a:avLst/>
                  <a:gdLst>
                    <a:gd name="T0" fmla="*/ 0 w 215"/>
                    <a:gd name="T1" fmla="*/ 1 h 180"/>
                    <a:gd name="T2" fmla="*/ 2 w 215"/>
                    <a:gd name="T3" fmla="*/ 4 h 180"/>
                    <a:gd name="T4" fmla="*/ 7 w 215"/>
                    <a:gd name="T5" fmla="*/ 4 h 180"/>
                    <a:gd name="T6" fmla="*/ 8 w 215"/>
                    <a:gd name="T7" fmla="*/ 5 h 180"/>
                    <a:gd name="T8" fmla="*/ 10 w 215"/>
                    <a:gd name="T9" fmla="*/ 4 h 180"/>
                    <a:gd name="T10" fmla="*/ 11 w 215"/>
                    <a:gd name="T11" fmla="*/ 5 h 180"/>
                    <a:gd name="T12" fmla="*/ 11 w 215"/>
                    <a:gd name="T13" fmla="*/ 4 h 180"/>
                    <a:gd name="T14" fmla="*/ 11 w 215"/>
                    <a:gd name="T15" fmla="*/ 3 h 180"/>
                    <a:gd name="T16" fmla="*/ 9 w 215"/>
                    <a:gd name="T17" fmla="*/ 2 h 180"/>
                    <a:gd name="T18" fmla="*/ 8 w 215"/>
                    <a:gd name="T19" fmla="*/ 2 h 180"/>
                    <a:gd name="T20" fmla="*/ 8 w 215"/>
                    <a:gd name="T21" fmla="*/ 2 h 180"/>
                    <a:gd name="T22" fmla="*/ 7 w 215"/>
                    <a:gd name="T23" fmla="*/ 0 h 180"/>
                    <a:gd name="T24" fmla="*/ 4 w 215"/>
                    <a:gd name="T25" fmla="*/ 0 h 180"/>
                    <a:gd name="T26" fmla="*/ 2 w 215"/>
                    <a:gd name="T27" fmla="*/ 1 h 180"/>
                    <a:gd name="T28" fmla="*/ 0 w 215"/>
                    <a:gd name="T29" fmla="*/ 1 h 1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5"/>
                    <a:gd name="T46" fmla="*/ 0 h 180"/>
                    <a:gd name="T47" fmla="*/ 215 w 215"/>
                    <a:gd name="T48" fmla="*/ 180 h 1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5" h="180">
                      <a:moveTo>
                        <a:pt x="0" y="41"/>
                      </a:moveTo>
                      <a:lnTo>
                        <a:pt x="51" y="156"/>
                      </a:lnTo>
                      <a:lnTo>
                        <a:pt x="126" y="156"/>
                      </a:lnTo>
                      <a:lnTo>
                        <a:pt x="154" y="173"/>
                      </a:lnTo>
                      <a:lnTo>
                        <a:pt x="186" y="171"/>
                      </a:lnTo>
                      <a:lnTo>
                        <a:pt x="200" y="180"/>
                      </a:lnTo>
                      <a:lnTo>
                        <a:pt x="215" y="152"/>
                      </a:lnTo>
                      <a:lnTo>
                        <a:pt x="198" y="135"/>
                      </a:lnTo>
                      <a:lnTo>
                        <a:pt x="178" y="100"/>
                      </a:lnTo>
                      <a:lnTo>
                        <a:pt x="150" y="82"/>
                      </a:lnTo>
                      <a:lnTo>
                        <a:pt x="156" y="70"/>
                      </a:lnTo>
                      <a:lnTo>
                        <a:pt x="123" y="9"/>
                      </a:lnTo>
                      <a:lnTo>
                        <a:pt x="93" y="0"/>
                      </a:lnTo>
                      <a:lnTo>
                        <a:pt x="45" y="41"/>
                      </a:lnTo>
                      <a:lnTo>
                        <a:pt x="0" y="41"/>
                      </a:lnTo>
                      <a:close/>
                    </a:path>
                  </a:pathLst>
                </a:custGeom>
                <a:solidFill>
                  <a:schemeClr val="tx2">
                    <a:lumMod val="20000"/>
                    <a:lumOff val="80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458" name="Freeform 457"/>
                <p:cNvSpPr>
                  <a:spLocks noChangeAspect="1"/>
                </p:cNvSpPr>
                <p:nvPr/>
              </p:nvSpPr>
              <p:spPr bwMode="auto">
                <a:xfrm>
                  <a:off x="4720" y="6263"/>
                  <a:ext cx="101" cy="67"/>
                </a:xfrm>
                <a:custGeom>
                  <a:avLst/>
                  <a:gdLst>
                    <a:gd name="T0" fmla="*/ 0 w 178"/>
                    <a:gd name="T1" fmla="*/ 1 h 139"/>
                    <a:gd name="T2" fmla="*/ 2 w 178"/>
                    <a:gd name="T3" fmla="*/ 2 h 139"/>
                    <a:gd name="T4" fmla="*/ 4 w 178"/>
                    <a:gd name="T5" fmla="*/ 3 h 139"/>
                    <a:gd name="T6" fmla="*/ 6 w 178"/>
                    <a:gd name="T7" fmla="*/ 3 h 139"/>
                    <a:gd name="T8" fmla="*/ 8 w 178"/>
                    <a:gd name="T9" fmla="*/ 3 h 139"/>
                    <a:gd name="T10" fmla="*/ 9 w 178"/>
                    <a:gd name="T11" fmla="*/ 2 h 139"/>
                    <a:gd name="T12" fmla="*/ 10 w 178"/>
                    <a:gd name="T13" fmla="*/ 1 h 139"/>
                    <a:gd name="T14" fmla="*/ 10 w 178"/>
                    <a:gd name="T15" fmla="*/ 0 h 139"/>
                    <a:gd name="T16" fmla="*/ 6 w 178"/>
                    <a:gd name="T17" fmla="*/ 0 h 139"/>
                    <a:gd name="T18" fmla="*/ 3 w 178"/>
                    <a:gd name="T19" fmla="*/ 0 h 139"/>
                    <a:gd name="T20" fmla="*/ 0 w 178"/>
                    <a:gd name="T21" fmla="*/ 1 h 1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139"/>
                    <a:gd name="T35" fmla="*/ 178 w 178"/>
                    <a:gd name="T36" fmla="*/ 139 h 1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139">
                      <a:moveTo>
                        <a:pt x="0" y="58"/>
                      </a:moveTo>
                      <a:lnTo>
                        <a:pt x="32" y="100"/>
                      </a:lnTo>
                      <a:lnTo>
                        <a:pt x="66" y="127"/>
                      </a:lnTo>
                      <a:lnTo>
                        <a:pt x="107" y="139"/>
                      </a:lnTo>
                      <a:lnTo>
                        <a:pt x="135" y="131"/>
                      </a:lnTo>
                      <a:lnTo>
                        <a:pt x="159" y="98"/>
                      </a:lnTo>
                      <a:lnTo>
                        <a:pt x="178" y="44"/>
                      </a:lnTo>
                      <a:lnTo>
                        <a:pt x="160" y="7"/>
                      </a:lnTo>
                      <a:lnTo>
                        <a:pt x="107" y="0"/>
                      </a:lnTo>
                      <a:lnTo>
                        <a:pt x="61" y="7"/>
                      </a:lnTo>
                      <a:lnTo>
                        <a:pt x="0" y="58"/>
                      </a:lnTo>
                      <a:close/>
                    </a:path>
                  </a:pathLst>
                </a:custGeom>
                <a:solidFill>
                  <a:schemeClr val="tx2">
                    <a:lumMod val="20000"/>
                    <a:lumOff val="80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459" name="Freeform 458"/>
                <p:cNvSpPr>
                  <a:spLocks noChangeAspect="1"/>
                </p:cNvSpPr>
                <p:nvPr/>
              </p:nvSpPr>
              <p:spPr bwMode="auto">
                <a:xfrm>
                  <a:off x="5203" y="6488"/>
                  <a:ext cx="121" cy="38"/>
                </a:xfrm>
                <a:custGeom>
                  <a:avLst/>
                  <a:gdLst>
                    <a:gd name="T0" fmla="*/ 6 w 215"/>
                    <a:gd name="T1" fmla="*/ 1 h 76"/>
                    <a:gd name="T2" fmla="*/ 7 w 215"/>
                    <a:gd name="T3" fmla="*/ 1 h 76"/>
                    <a:gd name="T4" fmla="*/ 8 w 215"/>
                    <a:gd name="T5" fmla="*/ 1 h 76"/>
                    <a:gd name="T6" fmla="*/ 8 w 215"/>
                    <a:gd name="T7" fmla="*/ 1 h 76"/>
                    <a:gd name="T8" fmla="*/ 12 w 215"/>
                    <a:gd name="T9" fmla="*/ 1 h 76"/>
                    <a:gd name="T10" fmla="*/ 10 w 215"/>
                    <a:gd name="T11" fmla="*/ 2 h 76"/>
                    <a:gd name="T12" fmla="*/ 8 w 215"/>
                    <a:gd name="T13" fmla="*/ 2 h 76"/>
                    <a:gd name="T14" fmla="*/ 5 w 215"/>
                    <a:gd name="T15" fmla="*/ 1 h 76"/>
                    <a:gd name="T16" fmla="*/ 0 w 215"/>
                    <a:gd name="T17" fmla="*/ 1 h 76"/>
                    <a:gd name="T18" fmla="*/ 1 w 215"/>
                    <a:gd name="T19" fmla="*/ 0 h 76"/>
                    <a:gd name="T20" fmla="*/ 6 w 215"/>
                    <a:gd name="T21" fmla="*/ 1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5"/>
                    <a:gd name="T34" fmla="*/ 0 h 76"/>
                    <a:gd name="T35" fmla="*/ 215 w 215"/>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5" h="76">
                      <a:moveTo>
                        <a:pt x="105" y="18"/>
                      </a:moveTo>
                      <a:lnTo>
                        <a:pt x="128" y="17"/>
                      </a:lnTo>
                      <a:lnTo>
                        <a:pt x="136" y="23"/>
                      </a:lnTo>
                      <a:lnTo>
                        <a:pt x="141" y="27"/>
                      </a:lnTo>
                      <a:lnTo>
                        <a:pt x="215" y="34"/>
                      </a:lnTo>
                      <a:lnTo>
                        <a:pt x="167" y="72"/>
                      </a:lnTo>
                      <a:lnTo>
                        <a:pt x="152" y="76"/>
                      </a:lnTo>
                      <a:lnTo>
                        <a:pt x="76" y="50"/>
                      </a:lnTo>
                      <a:lnTo>
                        <a:pt x="0" y="48"/>
                      </a:lnTo>
                      <a:lnTo>
                        <a:pt x="17" y="0"/>
                      </a:lnTo>
                      <a:lnTo>
                        <a:pt x="105" y="18"/>
                      </a:lnTo>
                      <a:close/>
                    </a:path>
                  </a:pathLst>
                </a:custGeom>
                <a:solidFill>
                  <a:schemeClr val="tx2">
                    <a:lumMod val="20000"/>
                    <a:lumOff val="80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460" name="Freeform 459"/>
                <p:cNvSpPr>
                  <a:spLocks noChangeAspect="1"/>
                </p:cNvSpPr>
                <p:nvPr/>
              </p:nvSpPr>
              <p:spPr bwMode="auto">
                <a:xfrm>
                  <a:off x="4627" y="6296"/>
                  <a:ext cx="32" cy="44"/>
                </a:xfrm>
                <a:custGeom>
                  <a:avLst/>
                  <a:gdLst>
                    <a:gd name="T0" fmla="*/ 0 w 56"/>
                    <a:gd name="T1" fmla="*/ 2 h 84"/>
                    <a:gd name="T2" fmla="*/ 3 w 56"/>
                    <a:gd name="T3" fmla="*/ 0 h 84"/>
                    <a:gd name="T4" fmla="*/ 3 w 56"/>
                    <a:gd name="T5" fmla="*/ 2 h 84"/>
                    <a:gd name="T6" fmla="*/ 1 w 56"/>
                    <a:gd name="T7" fmla="*/ 3 h 84"/>
                    <a:gd name="T8" fmla="*/ 0 w 56"/>
                    <a:gd name="T9" fmla="*/ 2 h 84"/>
                    <a:gd name="T10" fmla="*/ 0 60000 65536"/>
                    <a:gd name="T11" fmla="*/ 0 60000 65536"/>
                    <a:gd name="T12" fmla="*/ 0 60000 65536"/>
                    <a:gd name="T13" fmla="*/ 0 60000 65536"/>
                    <a:gd name="T14" fmla="*/ 0 60000 65536"/>
                    <a:gd name="T15" fmla="*/ 0 w 56"/>
                    <a:gd name="T16" fmla="*/ 0 h 84"/>
                    <a:gd name="T17" fmla="*/ 56 w 56"/>
                    <a:gd name="T18" fmla="*/ 84 h 84"/>
                  </a:gdLst>
                  <a:ahLst/>
                  <a:cxnLst>
                    <a:cxn ang="T10">
                      <a:pos x="T0" y="T1"/>
                    </a:cxn>
                    <a:cxn ang="T11">
                      <a:pos x="T2" y="T3"/>
                    </a:cxn>
                    <a:cxn ang="T12">
                      <a:pos x="T4" y="T5"/>
                    </a:cxn>
                    <a:cxn ang="T13">
                      <a:pos x="T6" y="T7"/>
                    </a:cxn>
                    <a:cxn ang="T14">
                      <a:pos x="T8" y="T9"/>
                    </a:cxn>
                  </a:cxnLst>
                  <a:rect l="T15" t="T16" r="T17" b="T18"/>
                  <a:pathLst>
                    <a:path w="56" h="84">
                      <a:moveTo>
                        <a:pt x="0" y="53"/>
                      </a:moveTo>
                      <a:lnTo>
                        <a:pt x="53" y="0"/>
                      </a:lnTo>
                      <a:lnTo>
                        <a:pt x="56" y="43"/>
                      </a:lnTo>
                      <a:lnTo>
                        <a:pt x="11" y="84"/>
                      </a:lnTo>
                      <a:lnTo>
                        <a:pt x="0" y="53"/>
                      </a:lnTo>
                      <a:close/>
                    </a:path>
                  </a:pathLst>
                </a:custGeom>
                <a:solidFill>
                  <a:schemeClr val="tx2">
                    <a:lumMod val="20000"/>
                    <a:lumOff val="80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grpSp>
        </p:grpSp>
        <p:sp>
          <p:nvSpPr>
            <p:cNvPr id="394" name="Freeform 393"/>
            <p:cNvSpPr>
              <a:spLocks noChangeAspect="1"/>
            </p:cNvSpPr>
            <p:nvPr/>
          </p:nvSpPr>
          <p:spPr bwMode="auto">
            <a:xfrm>
              <a:off x="3777" y="5210"/>
              <a:ext cx="1228" cy="1104"/>
            </a:xfrm>
            <a:custGeom>
              <a:avLst/>
              <a:gdLst>
                <a:gd name="T0" fmla="*/ 15 w 2207"/>
                <a:gd name="T1" fmla="*/ 66 h 2233"/>
                <a:gd name="T2" fmla="*/ 32 w 2207"/>
                <a:gd name="T3" fmla="*/ 62 h 2233"/>
                <a:gd name="T4" fmla="*/ 45 w 2207"/>
                <a:gd name="T5" fmla="*/ 62 h 2233"/>
                <a:gd name="T6" fmla="*/ 45 w 2207"/>
                <a:gd name="T7" fmla="*/ 61 h 2233"/>
                <a:gd name="T8" fmla="*/ 50 w 2207"/>
                <a:gd name="T9" fmla="*/ 61 h 2233"/>
                <a:gd name="T10" fmla="*/ 54 w 2207"/>
                <a:gd name="T11" fmla="*/ 61 h 2233"/>
                <a:gd name="T12" fmla="*/ 67 w 2207"/>
                <a:gd name="T13" fmla="*/ 62 h 2233"/>
                <a:gd name="T14" fmla="*/ 75 w 2207"/>
                <a:gd name="T15" fmla="*/ 62 h 2233"/>
                <a:gd name="T16" fmla="*/ 85 w 2207"/>
                <a:gd name="T17" fmla="*/ 63 h 2233"/>
                <a:gd name="T18" fmla="*/ 91 w 2207"/>
                <a:gd name="T19" fmla="*/ 63 h 2233"/>
                <a:gd name="T20" fmla="*/ 96 w 2207"/>
                <a:gd name="T21" fmla="*/ 63 h 2233"/>
                <a:gd name="T22" fmla="*/ 97 w 2207"/>
                <a:gd name="T23" fmla="*/ 63 h 2233"/>
                <a:gd name="T24" fmla="*/ 103 w 2207"/>
                <a:gd name="T25" fmla="*/ 64 h 2233"/>
                <a:gd name="T26" fmla="*/ 107 w 2207"/>
                <a:gd name="T27" fmla="*/ 64 h 2233"/>
                <a:gd name="T28" fmla="*/ 109 w 2207"/>
                <a:gd name="T29" fmla="*/ 63 h 2233"/>
                <a:gd name="T30" fmla="*/ 109 w 2207"/>
                <a:gd name="T31" fmla="*/ 58 h 2233"/>
                <a:gd name="T32" fmla="*/ 109 w 2207"/>
                <a:gd name="T33" fmla="*/ 57 h 2233"/>
                <a:gd name="T34" fmla="*/ 110 w 2207"/>
                <a:gd name="T35" fmla="*/ 53 h 2233"/>
                <a:gd name="T36" fmla="*/ 111 w 2207"/>
                <a:gd name="T37" fmla="*/ 48 h 2233"/>
                <a:gd name="T38" fmla="*/ 111 w 2207"/>
                <a:gd name="T39" fmla="*/ 46 h 2233"/>
                <a:gd name="T40" fmla="*/ 111 w 2207"/>
                <a:gd name="T41" fmla="*/ 45 h 2233"/>
                <a:gd name="T42" fmla="*/ 111 w 2207"/>
                <a:gd name="T43" fmla="*/ 44 h 2233"/>
                <a:gd name="T44" fmla="*/ 112 w 2207"/>
                <a:gd name="T45" fmla="*/ 41 h 2233"/>
                <a:gd name="T46" fmla="*/ 112 w 2207"/>
                <a:gd name="T47" fmla="*/ 38 h 2233"/>
                <a:gd name="T48" fmla="*/ 113 w 2207"/>
                <a:gd name="T49" fmla="*/ 36 h 2233"/>
                <a:gd name="T50" fmla="*/ 114 w 2207"/>
                <a:gd name="T51" fmla="*/ 32 h 2233"/>
                <a:gd name="T52" fmla="*/ 114 w 2207"/>
                <a:gd name="T53" fmla="*/ 31 h 2233"/>
                <a:gd name="T54" fmla="*/ 114 w 2207"/>
                <a:gd name="T55" fmla="*/ 29 h 2233"/>
                <a:gd name="T56" fmla="*/ 114 w 2207"/>
                <a:gd name="T57" fmla="*/ 27 h 2233"/>
                <a:gd name="T58" fmla="*/ 114 w 2207"/>
                <a:gd name="T59" fmla="*/ 25 h 2233"/>
                <a:gd name="T60" fmla="*/ 115 w 2207"/>
                <a:gd name="T61" fmla="*/ 22 h 2233"/>
                <a:gd name="T62" fmla="*/ 115 w 2207"/>
                <a:gd name="T63" fmla="*/ 21 h 2233"/>
                <a:gd name="T64" fmla="*/ 116 w 2207"/>
                <a:gd name="T65" fmla="*/ 17 h 2233"/>
                <a:gd name="T66" fmla="*/ 117 w 2207"/>
                <a:gd name="T67" fmla="*/ 12 h 2233"/>
                <a:gd name="T68" fmla="*/ 117 w 2207"/>
                <a:gd name="T69" fmla="*/ 8 h 2233"/>
                <a:gd name="T70" fmla="*/ 116 w 2207"/>
                <a:gd name="T71" fmla="*/ 6 h 2233"/>
                <a:gd name="T72" fmla="*/ 111 w 2207"/>
                <a:gd name="T73" fmla="*/ 6 h 2233"/>
                <a:gd name="T74" fmla="*/ 95 w 2207"/>
                <a:gd name="T75" fmla="*/ 5 h 2233"/>
                <a:gd name="T76" fmla="*/ 82 w 2207"/>
                <a:gd name="T77" fmla="*/ 4 h 2233"/>
                <a:gd name="T78" fmla="*/ 73 w 2207"/>
                <a:gd name="T79" fmla="*/ 4 h 2233"/>
                <a:gd name="T80" fmla="*/ 70 w 2207"/>
                <a:gd name="T81" fmla="*/ 4 h 2233"/>
                <a:gd name="T82" fmla="*/ 60 w 2207"/>
                <a:gd name="T83" fmla="*/ 3 h 2233"/>
                <a:gd name="T84" fmla="*/ 44 w 2207"/>
                <a:gd name="T85" fmla="*/ 2 h 2233"/>
                <a:gd name="T86" fmla="*/ 43 w 2207"/>
                <a:gd name="T87" fmla="*/ 2 h 2233"/>
                <a:gd name="T88" fmla="*/ 28 w 2207"/>
                <a:gd name="T89" fmla="*/ 0 h 2233"/>
                <a:gd name="T90" fmla="*/ 23 w 2207"/>
                <a:gd name="T91" fmla="*/ 0 h 2233"/>
                <a:gd name="T92" fmla="*/ 17 w 2207"/>
                <a:gd name="T93" fmla="*/ 2 h 2233"/>
                <a:gd name="T94" fmla="*/ 14 w 2207"/>
                <a:gd name="T95" fmla="*/ 11 h 2233"/>
                <a:gd name="T96" fmla="*/ 13 w 2207"/>
                <a:gd name="T97" fmla="*/ 17 h 2233"/>
                <a:gd name="T98" fmla="*/ 11 w 2207"/>
                <a:gd name="T99" fmla="*/ 25 h 2233"/>
                <a:gd name="T100" fmla="*/ 10 w 2207"/>
                <a:gd name="T101" fmla="*/ 28 h 2233"/>
                <a:gd name="T102" fmla="*/ 8 w 2207"/>
                <a:gd name="T103" fmla="*/ 34 h 2233"/>
                <a:gd name="T104" fmla="*/ 7 w 2207"/>
                <a:gd name="T105" fmla="*/ 37 h 2233"/>
                <a:gd name="T106" fmla="*/ 6 w 2207"/>
                <a:gd name="T107" fmla="*/ 44 h 2233"/>
                <a:gd name="T108" fmla="*/ 5 w 2207"/>
                <a:gd name="T109" fmla="*/ 45 h 2233"/>
                <a:gd name="T110" fmla="*/ 4 w 2207"/>
                <a:gd name="T111" fmla="*/ 48 h 2233"/>
                <a:gd name="T112" fmla="*/ 3 w 2207"/>
                <a:gd name="T113" fmla="*/ 52 h 2233"/>
                <a:gd name="T114" fmla="*/ 1 w 2207"/>
                <a:gd name="T115" fmla="*/ 63 h 2233"/>
                <a:gd name="T116" fmla="*/ 3 w 2207"/>
                <a:gd name="T117" fmla="*/ 65 h 223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07"/>
                <a:gd name="T178" fmla="*/ 0 h 2233"/>
                <a:gd name="T179" fmla="*/ 2207 w 2207"/>
                <a:gd name="T180" fmla="*/ 2233 h 223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07" h="2233">
                  <a:moveTo>
                    <a:pt x="60" y="2201"/>
                  </a:moveTo>
                  <a:lnTo>
                    <a:pt x="281" y="2233"/>
                  </a:lnTo>
                  <a:lnTo>
                    <a:pt x="305" y="2058"/>
                  </a:lnTo>
                  <a:lnTo>
                    <a:pt x="608" y="2099"/>
                  </a:lnTo>
                  <a:lnTo>
                    <a:pt x="865" y="2132"/>
                  </a:lnTo>
                  <a:lnTo>
                    <a:pt x="832" y="2082"/>
                  </a:lnTo>
                  <a:lnTo>
                    <a:pt x="843" y="2075"/>
                  </a:lnTo>
                  <a:lnTo>
                    <a:pt x="837" y="2051"/>
                  </a:lnTo>
                  <a:lnTo>
                    <a:pt x="846" y="2043"/>
                  </a:lnTo>
                  <a:lnTo>
                    <a:pt x="925" y="2052"/>
                  </a:lnTo>
                  <a:lnTo>
                    <a:pt x="968" y="2057"/>
                  </a:lnTo>
                  <a:lnTo>
                    <a:pt x="1008" y="2062"/>
                  </a:lnTo>
                  <a:lnTo>
                    <a:pt x="1051" y="2067"/>
                  </a:lnTo>
                  <a:lnTo>
                    <a:pt x="1258" y="2091"/>
                  </a:lnTo>
                  <a:lnTo>
                    <a:pt x="1352" y="2100"/>
                  </a:lnTo>
                  <a:lnTo>
                    <a:pt x="1410" y="2106"/>
                  </a:lnTo>
                  <a:lnTo>
                    <a:pt x="1434" y="2109"/>
                  </a:lnTo>
                  <a:lnTo>
                    <a:pt x="1597" y="2125"/>
                  </a:lnTo>
                  <a:lnTo>
                    <a:pt x="1628" y="2128"/>
                  </a:lnTo>
                  <a:lnTo>
                    <a:pt x="1708" y="2135"/>
                  </a:lnTo>
                  <a:lnTo>
                    <a:pt x="1723" y="2137"/>
                  </a:lnTo>
                  <a:lnTo>
                    <a:pt x="1800" y="2144"/>
                  </a:lnTo>
                  <a:lnTo>
                    <a:pt x="1804" y="2144"/>
                  </a:lnTo>
                  <a:lnTo>
                    <a:pt x="1809" y="2144"/>
                  </a:lnTo>
                  <a:lnTo>
                    <a:pt x="1842" y="2148"/>
                  </a:lnTo>
                  <a:lnTo>
                    <a:pt x="1928" y="2156"/>
                  </a:lnTo>
                  <a:lnTo>
                    <a:pt x="1942" y="2156"/>
                  </a:lnTo>
                  <a:lnTo>
                    <a:pt x="2008" y="2162"/>
                  </a:lnTo>
                  <a:lnTo>
                    <a:pt x="2029" y="2163"/>
                  </a:lnTo>
                  <a:lnTo>
                    <a:pt x="2031" y="2129"/>
                  </a:lnTo>
                  <a:lnTo>
                    <a:pt x="2036" y="2066"/>
                  </a:lnTo>
                  <a:lnTo>
                    <a:pt x="2044" y="1977"/>
                  </a:lnTo>
                  <a:lnTo>
                    <a:pt x="2045" y="1958"/>
                  </a:lnTo>
                  <a:lnTo>
                    <a:pt x="2049" y="1919"/>
                  </a:lnTo>
                  <a:lnTo>
                    <a:pt x="2054" y="1844"/>
                  </a:lnTo>
                  <a:lnTo>
                    <a:pt x="2059" y="1788"/>
                  </a:lnTo>
                  <a:lnTo>
                    <a:pt x="2065" y="1723"/>
                  </a:lnTo>
                  <a:lnTo>
                    <a:pt x="2074" y="1626"/>
                  </a:lnTo>
                  <a:lnTo>
                    <a:pt x="2075" y="1621"/>
                  </a:lnTo>
                  <a:lnTo>
                    <a:pt x="2079" y="1577"/>
                  </a:lnTo>
                  <a:lnTo>
                    <a:pt x="2080" y="1566"/>
                  </a:lnTo>
                  <a:lnTo>
                    <a:pt x="2082" y="1550"/>
                  </a:lnTo>
                  <a:lnTo>
                    <a:pt x="2085" y="1511"/>
                  </a:lnTo>
                  <a:lnTo>
                    <a:pt x="2088" y="1496"/>
                  </a:lnTo>
                  <a:lnTo>
                    <a:pt x="2092" y="1451"/>
                  </a:lnTo>
                  <a:lnTo>
                    <a:pt x="2099" y="1382"/>
                  </a:lnTo>
                  <a:lnTo>
                    <a:pt x="2107" y="1285"/>
                  </a:lnTo>
                  <a:lnTo>
                    <a:pt x="2108" y="1265"/>
                  </a:lnTo>
                  <a:lnTo>
                    <a:pt x="2109" y="1261"/>
                  </a:lnTo>
                  <a:lnTo>
                    <a:pt x="2112" y="1216"/>
                  </a:lnTo>
                  <a:lnTo>
                    <a:pt x="2114" y="1188"/>
                  </a:lnTo>
                  <a:lnTo>
                    <a:pt x="2122" y="1091"/>
                  </a:lnTo>
                  <a:lnTo>
                    <a:pt x="2126" y="1046"/>
                  </a:lnTo>
                  <a:lnTo>
                    <a:pt x="2127" y="1041"/>
                  </a:lnTo>
                  <a:lnTo>
                    <a:pt x="2128" y="1011"/>
                  </a:lnTo>
                  <a:lnTo>
                    <a:pt x="2131" y="993"/>
                  </a:lnTo>
                  <a:lnTo>
                    <a:pt x="2135" y="944"/>
                  </a:lnTo>
                  <a:lnTo>
                    <a:pt x="2136" y="921"/>
                  </a:lnTo>
                  <a:lnTo>
                    <a:pt x="2140" y="887"/>
                  </a:lnTo>
                  <a:lnTo>
                    <a:pt x="2141" y="864"/>
                  </a:lnTo>
                  <a:lnTo>
                    <a:pt x="2150" y="751"/>
                  </a:lnTo>
                  <a:lnTo>
                    <a:pt x="2150" y="749"/>
                  </a:lnTo>
                  <a:lnTo>
                    <a:pt x="2154" y="705"/>
                  </a:lnTo>
                  <a:lnTo>
                    <a:pt x="2155" y="701"/>
                  </a:lnTo>
                  <a:lnTo>
                    <a:pt x="2155" y="693"/>
                  </a:lnTo>
                  <a:lnTo>
                    <a:pt x="2164" y="583"/>
                  </a:lnTo>
                  <a:lnTo>
                    <a:pt x="2178" y="410"/>
                  </a:lnTo>
                  <a:lnTo>
                    <a:pt x="2190" y="411"/>
                  </a:lnTo>
                  <a:lnTo>
                    <a:pt x="2198" y="325"/>
                  </a:lnTo>
                  <a:lnTo>
                    <a:pt x="2202" y="264"/>
                  </a:lnTo>
                  <a:lnTo>
                    <a:pt x="2207" y="216"/>
                  </a:lnTo>
                  <a:lnTo>
                    <a:pt x="2180" y="214"/>
                  </a:lnTo>
                  <a:lnTo>
                    <a:pt x="2108" y="209"/>
                  </a:lnTo>
                  <a:lnTo>
                    <a:pt x="2089" y="206"/>
                  </a:lnTo>
                  <a:lnTo>
                    <a:pt x="1892" y="191"/>
                  </a:lnTo>
                  <a:lnTo>
                    <a:pt x="1779" y="181"/>
                  </a:lnTo>
                  <a:lnTo>
                    <a:pt x="1604" y="163"/>
                  </a:lnTo>
                  <a:lnTo>
                    <a:pt x="1536" y="156"/>
                  </a:lnTo>
                  <a:lnTo>
                    <a:pt x="1516" y="153"/>
                  </a:lnTo>
                  <a:lnTo>
                    <a:pt x="1362" y="137"/>
                  </a:lnTo>
                  <a:lnTo>
                    <a:pt x="1352" y="136"/>
                  </a:lnTo>
                  <a:lnTo>
                    <a:pt x="1313" y="132"/>
                  </a:lnTo>
                  <a:lnTo>
                    <a:pt x="1272" y="127"/>
                  </a:lnTo>
                  <a:lnTo>
                    <a:pt x="1126" y="110"/>
                  </a:lnTo>
                  <a:lnTo>
                    <a:pt x="834" y="71"/>
                  </a:lnTo>
                  <a:lnTo>
                    <a:pt x="825" y="70"/>
                  </a:lnTo>
                  <a:lnTo>
                    <a:pt x="815" y="69"/>
                  </a:lnTo>
                  <a:lnTo>
                    <a:pt x="812" y="67"/>
                  </a:lnTo>
                  <a:lnTo>
                    <a:pt x="616" y="41"/>
                  </a:lnTo>
                  <a:lnTo>
                    <a:pt x="538" y="31"/>
                  </a:lnTo>
                  <a:lnTo>
                    <a:pt x="447" y="17"/>
                  </a:lnTo>
                  <a:lnTo>
                    <a:pt x="423" y="14"/>
                  </a:lnTo>
                  <a:lnTo>
                    <a:pt x="332" y="0"/>
                  </a:lnTo>
                  <a:lnTo>
                    <a:pt x="317" y="96"/>
                  </a:lnTo>
                  <a:lnTo>
                    <a:pt x="303" y="192"/>
                  </a:lnTo>
                  <a:lnTo>
                    <a:pt x="274" y="384"/>
                  </a:lnTo>
                  <a:lnTo>
                    <a:pt x="247" y="565"/>
                  </a:lnTo>
                  <a:lnTo>
                    <a:pt x="245" y="578"/>
                  </a:lnTo>
                  <a:lnTo>
                    <a:pt x="213" y="786"/>
                  </a:lnTo>
                  <a:lnTo>
                    <a:pt x="203" y="854"/>
                  </a:lnTo>
                  <a:lnTo>
                    <a:pt x="202" y="861"/>
                  </a:lnTo>
                  <a:lnTo>
                    <a:pt x="190" y="934"/>
                  </a:lnTo>
                  <a:lnTo>
                    <a:pt x="179" y="1012"/>
                  </a:lnTo>
                  <a:lnTo>
                    <a:pt x="156" y="1158"/>
                  </a:lnTo>
                  <a:lnTo>
                    <a:pt x="144" y="1243"/>
                  </a:lnTo>
                  <a:lnTo>
                    <a:pt x="142" y="1252"/>
                  </a:lnTo>
                  <a:lnTo>
                    <a:pt x="142" y="1255"/>
                  </a:lnTo>
                  <a:lnTo>
                    <a:pt x="111" y="1463"/>
                  </a:lnTo>
                  <a:lnTo>
                    <a:pt x="107" y="1486"/>
                  </a:lnTo>
                  <a:lnTo>
                    <a:pt x="98" y="1545"/>
                  </a:lnTo>
                  <a:lnTo>
                    <a:pt x="86" y="1631"/>
                  </a:lnTo>
                  <a:lnTo>
                    <a:pt x="83" y="1641"/>
                  </a:lnTo>
                  <a:lnTo>
                    <a:pt x="69" y="1739"/>
                  </a:lnTo>
                  <a:lnTo>
                    <a:pt x="64" y="1768"/>
                  </a:lnTo>
                  <a:lnTo>
                    <a:pt x="12" y="2110"/>
                  </a:lnTo>
                  <a:lnTo>
                    <a:pt x="11" y="2119"/>
                  </a:lnTo>
                  <a:lnTo>
                    <a:pt x="0" y="2192"/>
                  </a:lnTo>
                  <a:lnTo>
                    <a:pt x="60" y="2201"/>
                  </a:lnTo>
                  <a:close/>
                </a:path>
              </a:pathLst>
            </a:custGeom>
            <a:solidFill>
              <a:schemeClr val="bg2">
                <a:lumMod val="75000"/>
              </a:schemeClr>
            </a:solid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dirty="0">
                <a:solidFill>
                  <a:schemeClr val="bg2">
                    <a:lumMod val="75000"/>
                  </a:schemeClr>
                </a:solidFill>
              </a:endParaRPr>
            </a:p>
          </p:txBody>
        </p:sp>
        <p:sp>
          <p:nvSpPr>
            <p:cNvPr id="395" name="Rectangle 394"/>
            <p:cNvSpPr>
              <a:spLocks noChangeAspect="1" noChangeArrowheads="1"/>
            </p:cNvSpPr>
            <p:nvPr/>
          </p:nvSpPr>
          <p:spPr bwMode="auto">
            <a:xfrm>
              <a:off x="9948" y="3615"/>
              <a:ext cx="199" cy="168"/>
            </a:xfrm>
            <a:prstGeom prst="rect">
              <a:avLst/>
            </a:prstGeom>
            <a:solidFill>
              <a:schemeClr val="bg2">
                <a:lumMod val="75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NH</a:t>
              </a:r>
            </a:p>
          </p:txBody>
        </p:sp>
        <p:sp>
          <p:nvSpPr>
            <p:cNvPr id="396" name="Line 96"/>
            <p:cNvSpPr>
              <a:spLocks noChangeAspect="1" noChangeShapeType="1"/>
            </p:cNvSpPr>
            <p:nvPr/>
          </p:nvSpPr>
          <p:spPr bwMode="auto">
            <a:xfrm flipH="1">
              <a:off x="10033" y="3763"/>
              <a:ext cx="322" cy="97"/>
            </a:xfrm>
            <a:prstGeom prst="line">
              <a:avLst/>
            </a:prstGeom>
            <a:no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397" name="Rectangle 396"/>
            <p:cNvSpPr>
              <a:spLocks noChangeAspect="1" noChangeArrowheads="1"/>
            </p:cNvSpPr>
            <p:nvPr/>
          </p:nvSpPr>
          <p:spPr bwMode="auto">
            <a:xfrm>
              <a:off x="10386" y="3660"/>
              <a:ext cx="300" cy="166"/>
            </a:xfrm>
            <a:prstGeom prst="rect">
              <a:avLst/>
            </a:prstGeom>
            <a:no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smtClean="0">
                  <a:solidFill>
                    <a:schemeClr val="bg1"/>
                  </a:solidFill>
                </a:rPr>
                <a:t>MA</a:t>
              </a:r>
              <a:endParaRPr lang="en-US" sz="900" b="1" dirty="0">
                <a:solidFill>
                  <a:schemeClr val="bg1"/>
                </a:solidFill>
              </a:endParaRPr>
            </a:p>
          </p:txBody>
        </p:sp>
        <p:sp>
          <p:nvSpPr>
            <p:cNvPr id="398" name="Rectangle 397"/>
            <p:cNvSpPr>
              <a:spLocks noChangeAspect="1" noChangeArrowheads="1"/>
            </p:cNvSpPr>
            <p:nvPr/>
          </p:nvSpPr>
          <p:spPr bwMode="auto">
            <a:xfrm>
              <a:off x="10177" y="3108"/>
              <a:ext cx="210" cy="166"/>
            </a:xfrm>
            <a:prstGeom prst="rect">
              <a:avLst/>
            </a:prstGeom>
            <a:solidFill>
              <a:schemeClr val="bg2">
                <a:lumMod val="75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ME</a:t>
              </a:r>
            </a:p>
          </p:txBody>
        </p:sp>
        <p:sp>
          <p:nvSpPr>
            <p:cNvPr id="399" name="Line 99"/>
            <p:cNvSpPr>
              <a:spLocks noChangeAspect="1" noChangeShapeType="1"/>
            </p:cNvSpPr>
            <p:nvPr/>
          </p:nvSpPr>
          <p:spPr bwMode="auto">
            <a:xfrm>
              <a:off x="9782" y="4387"/>
              <a:ext cx="93" cy="41"/>
            </a:xfrm>
            <a:prstGeom prst="line">
              <a:avLst/>
            </a:prstGeom>
            <a:no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400" name="Rectangle 399"/>
            <p:cNvSpPr>
              <a:spLocks noChangeAspect="1" noChangeArrowheads="1"/>
            </p:cNvSpPr>
            <p:nvPr/>
          </p:nvSpPr>
          <p:spPr bwMode="auto">
            <a:xfrm>
              <a:off x="9891" y="4370"/>
              <a:ext cx="176" cy="168"/>
            </a:xfrm>
            <a:prstGeom prst="rect">
              <a:avLst/>
            </a:prstGeom>
            <a:no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NJ</a:t>
              </a:r>
            </a:p>
          </p:txBody>
        </p:sp>
        <p:sp>
          <p:nvSpPr>
            <p:cNvPr id="401" name="Line 101"/>
            <p:cNvSpPr>
              <a:spLocks noChangeAspect="1" noChangeShapeType="1"/>
            </p:cNvSpPr>
            <p:nvPr/>
          </p:nvSpPr>
          <p:spPr bwMode="auto">
            <a:xfrm flipH="1" flipV="1">
              <a:off x="10013" y="4034"/>
              <a:ext cx="67" cy="173"/>
            </a:xfrm>
            <a:prstGeom prst="line">
              <a:avLst/>
            </a:prstGeom>
            <a:no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402" name="Rectangle 401"/>
            <p:cNvSpPr>
              <a:spLocks noChangeAspect="1" noChangeArrowheads="1"/>
            </p:cNvSpPr>
            <p:nvPr/>
          </p:nvSpPr>
          <p:spPr bwMode="auto">
            <a:xfrm>
              <a:off x="10085" y="4209"/>
              <a:ext cx="186" cy="168"/>
            </a:xfrm>
            <a:prstGeom prst="rect">
              <a:avLst/>
            </a:prstGeom>
            <a:no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CT</a:t>
              </a:r>
            </a:p>
          </p:txBody>
        </p:sp>
        <p:sp>
          <p:nvSpPr>
            <p:cNvPr id="403" name="Line 103"/>
            <p:cNvSpPr>
              <a:spLocks noChangeAspect="1" noChangeShapeType="1"/>
            </p:cNvSpPr>
            <p:nvPr/>
          </p:nvSpPr>
          <p:spPr bwMode="auto">
            <a:xfrm flipH="1" flipV="1">
              <a:off x="10154" y="3998"/>
              <a:ext cx="172" cy="64"/>
            </a:xfrm>
            <a:prstGeom prst="line">
              <a:avLst/>
            </a:prstGeom>
            <a:no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404" name="Rectangle 403"/>
            <p:cNvSpPr>
              <a:spLocks noChangeAspect="1" noChangeArrowheads="1"/>
            </p:cNvSpPr>
            <p:nvPr/>
          </p:nvSpPr>
          <p:spPr bwMode="auto">
            <a:xfrm>
              <a:off x="10338" y="4040"/>
              <a:ext cx="138" cy="168"/>
            </a:xfrm>
            <a:prstGeom prst="rect">
              <a:avLst/>
            </a:prstGeom>
            <a:no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RI</a:t>
              </a:r>
            </a:p>
          </p:txBody>
        </p:sp>
        <p:sp>
          <p:nvSpPr>
            <p:cNvPr id="405" name="Line 105"/>
            <p:cNvSpPr>
              <a:spLocks noChangeAspect="1" noChangeShapeType="1"/>
            </p:cNvSpPr>
            <p:nvPr/>
          </p:nvSpPr>
          <p:spPr bwMode="auto">
            <a:xfrm flipH="1" flipV="1">
              <a:off x="9661" y="4657"/>
              <a:ext cx="322" cy="43"/>
            </a:xfrm>
            <a:prstGeom prst="line">
              <a:avLst/>
            </a:prstGeom>
            <a:no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406" name="Rectangle 405"/>
            <p:cNvSpPr>
              <a:spLocks noChangeAspect="1" noChangeArrowheads="1"/>
            </p:cNvSpPr>
            <p:nvPr/>
          </p:nvSpPr>
          <p:spPr bwMode="auto">
            <a:xfrm>
              <a:off x="9973" y="4623"/>
              <a:ext cx="192" cy="166"/>
            </a:xfrm>
            <a:prstGeom prst="rect">
              <a:avLst/>
            </a:prstGeom>
            <a:no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a:solidFill>
                    <a:schemeClr val="bg1"/>
                  </a:solidFill>
                </a:rPr>
                <a:t>DE</a:t>
              </a:r>
            </a:p>
          </p:txBody>
        </p:sp>
        <p:sp>
          <p:nvSpPr>
            <p:cNvPr id="407" name="Rectangle 406"/>
            <p:cNvSpPr>
              <a:spLocks noChangeAspect="1" noChangeArrowheads="1"/>
            </p:cNvSpPr>
            <p:nvPr/>
          </p:nvSpPr>
          <p:spPr bwMode="auto">
            <a:xfrm>
              <a:off x="9752" y="3421"/>
              <a:ext cx="178" cy="166"/>
            </a:xfrm>
            <a:prstGeom prst="rect">
              <a:avLst/>
            </a:prstGeom>
            <a:solidFill>
              <a:schemeClr val="tx2">
                <a:lumMod val="75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VT</a:t>
              </a:r>
            </a:p>
          </p:txBody>
        </p:sp>
        <p:sp>
          <p:nvSpPr>
            <p:cNvPr id="408" name="Rectangle 407"/>
            <p:cNvSpPr>
              <a:spLocks noChangeAspect="1" noChangeArrowheads="1"/>
            </p:cNvSpPr>
            <p:nvPr/>
          </p:nvSpPr>
          <p:spPr bwMode="auto">
            <a:xfrm>
              <a:off x="9295" y="3830"/>
              <a:ext cx="192" cy="168"/>
            </a:xfrm>
            <a:prstGeom prst="rect">
              <a:avLst/>
            </a:prstGeom>
            <a:solidFill>
              <a:schemeClr val="bg2">
                <a:lumMod val="75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NY</a:t>
              </a:r>
            </a:p>
          </p:txBody>
        </p:sp>
        <p:sp>
          <p:nvSpPr>
            <p:cNvPr id="409" name="Line 109"/>
            <p:cNvSpPr>
              <a:spLocks noChangeAspect="1" noChangeShapeType="1"/>
            </p:cNvSpPr>
            <p:nvPr/>
          </p:nvSpPr>
          <p:spPr bwMode="auto">
            <a:xfrm flipH="1" flipV="1">
              <a:off x="9404" y="4688"/>
              <a:ext cx="316" cy="284"/>
            </a:xfrm>
            <a:prstGeom prst="line">
              <a:avLst/>
            </a:prstGeom>
            <a:no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410" name="Rectangle 409"/>
            <p:cNvSpPr>
              <a:spLocks noChangeAspect="1" noChangeArrowheads="1"/>
            </p:cNvSpPr>
            <p:nvPr/>
          </p:nvSpPr>
          <p:spPr bwMode="auto">
            <a:xfrm>
              <a:off x="9736" y="4927"/>
              <a:ext cx="200" cy="169"/>
            </a:xfrm>
            <a:prstGeom prst="rect">
              <a:avLst/>
            </a:prstGeom>
            <a:no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a:solidFill>
                    <a:schemeClr val="bg1"/>
                  </a:solidFill>
                </a:rPr>
                <a:t>DC</a:t>
              </a:r>
            </a:p>
          </p:txBody>
        </p:sp>
        <p:sp>
          <p:nvSpPr>
            <p:cNvPr id="411" name="Line 111"/>
            <p:cNvSpPr>
              <a:spLocks noChangeAspect="1" noChangeShapeType="1"/>
            </p:cNvSpPr>
            <p:nvPr/>
          </p:nvSpPr>
          <p:spPr bwMode="auto">
            <a:xfrm>
              <a:off x="9401" y="4620"/>
              <a:ext cx="380" cy="209"/>
            </a:xfrm>
            <a:prstGeom prst="line">
              <a:avLst/>
            </a:prstGeom>
            <a:noFill/>
            <a:ln w="0">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a:solidFill>
                  <a:schemeClr val="bg1"/>
                </a:solidFill>
              </a:endParaRPr>
            </a:p>
          </p:txBody>
        </p:sp>
        <p:sp>
          <p:nvSpPr>
            <p:cNvPr id="412" name="Rectangle 411"/>
            <p:cNvSpPr>
              <a:spLocks noChangeAspect="1" noChangeArrowheads="1"/>
            </p:cNvSpPr>
            <p:nvPr/>
          </p:nvSpPr>
          <p:spPr bwMode="auto">
            <a:xfrm>
              <a:off x="9813" y="4746"/>
              <a:ext cx="285" cy="166"/>
            </a:xfrm>
            <a:prstGeom prst="rect">
              <a:avLst/>
            </a:prstGeom>
            <a:no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MD</a:t>
              </a:r>
            </a:p>
          </p:txBody>
        </p:sp>
        <p:sp>
          <p:nvSpPr>
            <p:cNvPr id="413" name="Rectangle 412"/>
            <p:cNvSpPr>
              <a:spLocks noChangeAspect="1" noChangeArrowheads="1"/>
            </p:cNvSpPr>
            <p:nvPr/>
          </p:nvSpPr>
          <p:spPr bwMode="auto">
            <a:xfrm>
              <a:off x="9174" y="5248"/>
              <a:ext cx="200" cy="168"/>
            </a:xfrm>
            <a:prstGeom prst="rect">
              <a:avLst/>
            </a:prstGeom>
            <a:solidFill>
              <a:schemeClr val="tx2">
                <a:lumMod val="60000"/>
                <a:lumOff val="40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NC</a:t>
              </a:r>
            </a:p>
          </p:txBody>
        </p:sp>
        <p:sp>
          <p:nvSpPr>
            <p:cNvPr id="414" name="Rectangle 413"/>
            <p:cNvSpPr>
              <a:spLocks noChangeAspect="1" noChangeArrowheads="1"/>
            </p:cNvSpPr>
            <p:nvPr/>
          </p:nvSpPr>
          <p:spPr bwMode="auto">
            <a:xfrm>
              <a:off x="9073" y="4229"/>
              <a:ext cx="192" cy="169"/>
            </a:xfrm>
            <a:prstGeom prst="rect">
              <a:avLst/>
            </a:prstGeom>
            <a:solidFill>
              <a:schemeClr val="tx2">
                <a:lumMod val="75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PA</a:t>
              </a:r>
            </a:p>
          </p:txBody>
        </p:sp>
        <p:sp>
          <p:nvSpPr>
            <p:cNvPr id="415" name="Rectangle 414"/>
            <p:cNvSpPr>
              <a:spLocks noChangeAspect="1" noChangeArrowheads="1"/>
            </p:cNvSpPr>
            <p:nvPr/>
          </p:nvSpPr>
          <p:spPr bwMode="auto">
            <a:xfrm>
              <a:off x="9121" y="4906"/>
              <a:ext cx="192" cy="166"/>
            </a:xfrm>
            <a:prstGeom prst="rect">
              <a:avLst/>
            </a:prstGeom>
            <a:solidFill>
              <a:schemeClr val="tx2">
                <a:lumMod val="75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VA</a:t>
              </a:r>
            </a:p>
          </p:txBody>
        </p:sp>
        <p:sp>
          <p:nvSpPr>
            <p:cNvPr id="416" name="Rectangle 415"/>
            <p:cNvSpPr>
              <a:spLocks noChangeAspect="1" noChangeArrowheads="1"/>
            </p:cNvSpPr>
            <p:nvPr/>
          </p:nvSpPr>
          <p:spPr bwMode="auto">
            <a:xfrm>
              <a:off x="8667" y="4769"/>
              <a:ext cx="223" cy="166"/>
            </a:xfrm>
            <a:prstGeom prst="rect">
              <a:avLst/>
            </a:prstGeom>
            <a:solidFill>
              <a:schemeClr val="tx2">
                <a:lumMod val="75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WV</a:t>
              </a:r>
            </a:p>
          </p:txBody>
        </p:sp>
        <p:sp>
          <p:nvSpPr>
            <p:cNvPr id="417" name="Rectangle 416"/>
            <p:cNvSpPr>
              <a:spLocks noChangeAspect="1" noChangeArrowheads="1"/>
            </p:cNvSpPr>
            <p:nvPr/>
          </p:nvSpPr>
          <p:spPr bwMode="auto">
            <a:xfrm>
              <a:off x="8951" y="6816"/>
              <a:ext cx="255" cy="249"/>
            </a:xfrm>
            <a:prstGeom prst="rect">
              <a:avLst/>
            </a:prstGeom>
            <a:solidFill>
              <a:schemeClr val="bg2">
                <a:lumMod val="75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smtClean="0">
                  <a:solidFill>
                    <a:schemeClr val="bg1"/>
                  </a:solidFill>
                </a:rPr>
                <a:t>FL</a:t>
              </a:r>
              <a:endParaRPr lang="en-US" sz="900" b="1" dirty="0">
                <a:solidFill>
                  <a:schemeClr val="bg1"/>
                </a:solidFill>
              </a:endParaRPr>
            </a:p>
          </p:txBody>
        </p:sp>
        <p:sp>
          <p:nvSpPr>
            <p:cNvPr id="418" name="Rectangle 417"/>
            <p:cNvSpPr>
              <a:spLocks noChangeAspect="1" noChangeArrowheads="1"/>
            </p:cNvSpPr>
            <p:nvPr/>
          </p:nvSpPr>
          <p:spPr bwMode="auto">
            <a:xfrm>
              <a:off x="8462" y="5972"/>
              <a:ext cx="210" cy="168"/>
            </a:xfrm>
            <a:prstGeom prst="rect">
              <a:avLst/>
            </a:prstGeom>
            <a:solidFill>
              <a:schemeClr val="tx2">
                <a:lumMod val="20000"/>
                <a:lumOff val="80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GA</a:t>
              </a:r>
            </a:p>
          </p:txBody>
        </p:sp>
        <p:sp>
          <p:nvSpPr>
            <p:cNvPr id="419" name="Rectangle 418"/>
            <p:cNvSpPr>
              <a:spLocks noChangeAspect="1" noChangeArrowheads="1"/>
            </p:cNvSpPr>
            <p:nvPr/>
          </p:nvSpPr>
          <p:spPr bwMode="auto">
            <a:xfrm>
              <a:off x="8860" y="5659"/>
              <a:ext cx="192" cy="168"/>
            </a:xfrm>
            <a:prstGeom prst="rect">
              <a:avLst/>
            </a:prstGeom>
            <a:solidFill>
              <a:schemeClr val="tx2">
                <a:lumMod val="75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SC</a:t>
              </a:r>
            </a:p>
          </p:txBody>
        </p:sp>
        <p:sp>
          <p:nvSpPr>
            <p:cNvPr id="420" name="Rectangle 419"/>
            <p:cNvSpPr>
              <a:spLocks noChangeAspect="1" noChangeArrowheads="1"/>
            </p:cNvSpPr>
            <p:nvPr/>
          </p:nvSpPr>
          <p:spPr bwMode="auto">
            <a:xfrm>
              <a:off x="8017" y="5052"/>
              <a:ext cx="192" cy="168"/>
            </a:xfrm>
            <a:prstGeom prst="rect">
              <a:avLst/>
            </a:prstGeom>
            <a:solidFill>
              <a:schemeClr val="tx2">
                <a:lumMod val="60000"/>
                <a:lumOff val="40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KY</a:t>
              </a:r>
            </a:p>
          </p:txBody>
        </p:sp>
        <p:sp>
          <p:nvSpPr>
            <p:cNvPr id="421" name="Rectangle 420"/>
            <p:cNvSpPr>
              <a:spLocks noChangeAspect="1" noChangeArrowheads="1"/>
            </p:cNvSpPr>
            <p:nvPr/>
          </p:nvSpPr>
          <p:spPr bwMode="auto">
            <a:xfrm>
              <a:off x="7772" y="4585"/>
              <a:ext cx="140" cy="168"/>
            </a:xfrm>
            <a:prstGeom prst="rect">
              <a:avLst/>
            </a:prstGeom>
            <a:solidFill>
              <a:schemeClr val="tx2">
                <a:lumMod val="20000"/>
                <a:lumOff val="80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IN</a:t>
              </a:r>
            </a:p>
          </p:txBody>
        </p:sp>
        <p:sp>
          <p:nvSpPr>
            <p:cNvPr id="422" name="Rectangle 421"/>
            <p:cNvSpPr>
              <a:spLocks noChangeAspect="1" noChangeArrowheads="1"/>
            </p:cNvSpPr>
            <p:nvPr/>
          </p:nvSpPr>
          <p:spPr bwMode="auto">
            <a:xfrm>
              <a:off x="8312" y="4468"/>
              <a:ext cx="210" cy="166"/>
            </a:xfrm>
            <a:prstGeom prst="rect">
              <a:avLst/>
            </a:prstGeom>
            <a:solidFill>
              <a:schemeClr val="tx2">
                <a:lumMod val="60000"/>
                <a:lumOff val="40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OH</a:t>
              </a:r>
            </a:p>
          </p:txBody>
        </p:sp>
        <p:sp>
          <p:nvSpPr>
            <p:cNvPr id="423" name="Rectangle 422"/>
            <p:cNvSpPr>
              <a:spLocks noChangeAspect="1" noChangeArrowheads="1"/>
            </p:cNvSpPr>
            <p:nvPr/>
          </p:nvSpPr>
          <p:spPr bwMode="auto">
            <a:xfrm>
              <a:off x="7904" y="4006"/>
              <a:ext cx="315" cy="201"/>
            </a:xfrm>
            <a:prstGeom prst="rect">
              <a:avLst/>
            </a:prstGeom>
            <a:solidFill>
              <a:schemeClr val="bg2">
                <a:lumMod val="75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MI</a:t>
              </a:r>
            </a:p>
          </p:txBody>
        </p:sp>
        <p:sp>
          <p:nvSpPr>
            <p:cNvPr id="424" name="Rectangle 423"/>
            <p:cNvSpPr>
              <a:spLocks noChangeAspect="1" noChangeArrowheads="1"/>
            </p:cNvSpPr>
            <p:nvPr/>
          </p:nvSpPr>
          <p:spPr bwMode="auto">
            <a:xfrm>
              <a:off x="7883" y="5402"/>
              <a:ext cx="184" cy="168"/>
            </a:xfrm>
            <a:prstGeom prst="rect">
              <a:avLst/>
            </a:prstGeom>
            <a:solidFill>
              <a:schemeClr val="tx2">
                <a:lumMod val="60000"/>
                <a:lumOff val="40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TN</a:t>
              </a:r>
            </a:p>
          </p:txBody>
        </p:sp>
        <p:sp>
          <p:nvSpPr>
            <p:cNvPr id="425" name="Rectangle 424"/>
            <p:cNvSpPr>
              <a:spLocks noChangeAspect="1" noChangeArrowheads="1"/>
            </p:cNvSpPr>
            <p:nvPr/>
          </p:nvSpPr>
          <p:spPr bwMode="auto">
            <a:xfrm>
              <a:off x="7297" y="6078"/>
              <a:ext cx="210" cy="166"/>
            </a:xfrm>
            <a:prstGeom prst="rect">
              <a:avLst/>
            </a:prstGeom>
            <a:solidFill>
              <a:schemeClr val="tx2">
                <a:lumMod val="20000"/>
                <a:lumOff val="80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MS</a:t>
              </a:r>
            </a:p>
          </p:txBody>
        </p:sp>
        <p:sp>
          <p:nvSpPr>
            <p:cNvPr id="426" name="Rectangle 425"/>
            <p:cNvSpPr>
              <a:spLocks noChangeAspect="1" noChangeArrowheads="1"/>
            </p:cNvSpPr>
            <p:nvPr/>
          </p:nvSpPr>
          <p:spPr bwMode="auto">
            <a:xfrm>
              <a:off x="7863" y="6009"/>
              <a:ext cx="184" cy="168"/>
            </a:xfrm>
            <a:prstGeom prst="rect">
              <a:avLst/>
            </a:prstGeom>
            <a:solidFill>
              <a:schemeClr val="tx2">
                <a:lumMod val="20000"/>
                <a:lumOff val="80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AL</a:t>
              </a:r>
            </a:p>
          </p:txBody>
        </p:sp>
        <p:sp>
          <p:nvSpPr>
            <p:cNvPr id="427" name="Rectangle 426"/>
            <p:cNvSpPr>
              <a:spLocks noChangeAspect="1" noChangeArrowheads="1"/>
            </p:cNvSpPr>
            <p:nvPr/>
          </p:nvSpPr>
          <p:spPr bwMode="auto">
            <a:xfrm>
              <a:off x="6698" y="5005"/>
              <a:ext cx="303" cy="168"/>
            </a:xfrm>
            <a:prstGeom prst="rect">
              <a:avLst/>
            </a:prstGeom>
            <a:no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MO</a:t>
              </a:r>
            </a:p>
          </p:txBody>
        </p:sp>
        <p:sp>
          <p:nvSpPr>
            <p:cNvPr id="428" name="Rectangle 427"/>
            <p:cNvSpPr>
              <a:spLocks noChangeAspect="1" noChangeArrowheads="1"/>
            </p:cNvSpPr>
            <p:nvPr/>
          </p:nvSpPr>
          <p:spPr bwMode="auto">
            <a:xfrm>
              <a:off x="7280" y="4633"/>
              <a:ext cx="124" cy="168"/>
            </a:xfrm>
            <a:prstGeom prst="rect">
              <a:avLst/>
            </a:prstGeom>
            <a:solidFill>
              <a:schemeClr val="tx2">
                <a:lumMod val="60000"/>
                <a:lumOff val="40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IL</a:t>
              </a:r>
            </a:p>
          </p:txBody>
        </p:sp>
        <p:sp>
          <p:nvSpPr>
            <p:cNvPr id="429" name="Rectangle 428"/>
            <p:cNvSpPr>
              <a:spLocks noChangeAspect="1" noChangeArrowheads="1"/>
            </p:cNvSpPr>
            <p:nvPr/>
          </p:nvSpPr>
          <p:spPr bwMode="auto">
            <a:xfrm>
              <a:off x="6562" y="4311"/>
              <a:ext cx="140" cy="166"/>
            </a:xfrm>
            <a:prstGeom prst="rect">
              <a:avLst/>
            </a:prstGeom>
            <a:no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IA</a:t>
              </a:r>
            </a:p>
          </p:txBody>
        </p:sp>
        <p:sp>
          <p:nvSpPr>
            <p:cNvPr id="430" name="Rectangle 429"/>
            <p:cNvSpPr>
              <a:spLocks noChangeAspect="1" noChangeArrowheads="1"/>
            </p:cNvSpPr>
            <p:nvPr/>
          </p:nvSpPr>
          <p:spPr bwMode="auto">
            <a:xfrm>
              <a:off x="6280" y="3529"/>
              <a:ext cx="384" cy="298"/>
            </a:xfrm>
            <a:prstGeom prst="rect">
              <a:avLst/>
            </a:prstGeom>
            <a:solidFill>
              <a:schemeClr val="tx2">
                <a:lumMod val="75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MN</a:t>
              </a:r>
            </a:p>
          </p:txBody>
        </p:sp>
        <p:sp>
          <p:nvSpPr>
            <p:cNvPr id="431" name="Rectangle 430"/>
            <p:cNvSpPr>
              <a:spLocks noChangeAspect="1" noChangeArrowheads="1"/>
            </p:cNvSpPr>
            <p:nvPr/>
          </p:nvSpPr>
          <p:spPr bwMode="auto">
            <a:xfrm>
              <a:off x="7054" y="3751"/>
              <a:ext cx="174" cy="166"/>
            </a:xfrm>
            <a:prstGeom prst="rect">
              <a:avLst/>
            </a:prstGeom>
            <a:solidFill>
              <a:schemeClr val="bg2">
                <a:lumMod val="75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WI</a:t>
              </a:r>
            </a:p>
          </p:txBody>
        </p:sp>
        <p:sp>
          <p:nvSpPr>
            <p:cNvPr id="432" name="Rectangle 431"/>
            <p:cNvSpPr>
              <a:spLocks noChangeAspect="1" noChangeArrowheads="1"/>
            </p:cNvSpPr>
            <p:nvPr/>
          </p:nvSpPr>
          <p:spPr bwMode="auto">
            <a:xfrm>
              <a:off x="6777" y="6428"/>
              <a:ext cx="186" cy="166"/>
            </a:xfrm>
            <a:prstGeom prst="rect">
              <a:avLst/>
            </a:prstGeom>
            <a:solidFill>
              <a:schemeClr val="tx2">
                <a:lumMod val="60000"/>
                <a:lumOff val="40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LA</a:t>
              </a:r>
            </a:p>
          </p:txBody>
        </p:sp>
        <p:sp>
          <p:nvSpPr>
            <p:cNvPr id="433" name="Rectangle 432"/>
            <p:cNvSpPr>
              <a:spLocks noChangeAspect="1" noChangeArrowheads="1"/>
            </p:cNvSpPr>
            <p:nvPr/>
          </p:nvSpPr>
          <p:spPr bwMode="auto">
            <a:xfrm>
              <a:off x="6803" y="5687"/>
              <a:ext cx="200" cy="168"/>
            </a:xfrm>
            <a:prstGeom prst="rect">
              <a:avLst/>
            </a:prstGeom>
            <a:solidFill>
              <a:schemeClr val="tx2">
                <a:lumMod val="20000"/>
                <a:lumOff val="80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AR</a:t>
              </a:r>
            </a:p>
          </p:txBody>
        </p:sp>
        <p:sp>
          <p:nvSpPr>
            <p:cNvPr id="434" name="Rectangle 433"/>
            <p:cNvSpPr>
              <a:spLocks noChangeAspect="1" noChangeArrowheads="1"/>
            </p:cNvSpPr>
            <p:nvPr/>
          </p:nvSpPr>
          <p:spPr bwMode="auto">
            <a:xfrm>
              <a:off x="5911" y="5548"/>
              <a:ext cx="210" cy="166"/>
            </a:xfrm>
            <a:prstGeom prst="rect">
              <a:avLst/>
            </a:prstGeom>
            <a:no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a:solidFill>
                    <a:schemeClr val="bg1"/>
                  </a:solidFill>
                </a:rPr>
                <a:t>OK</a:t>
              </a:r>
            </a:p>
          </p:txBody>
        </p:sp>
        <p:sp>
          <p:nvSpPr>
            <p:cNvPr id="435" name="Rectangle 434"/>
            <p:cNvSpPr>
              <a:spLocks noChangeAspect="1" noChangeArrowheads="1"/>
            </p:cNvSpPr>
            <p:nvPr/>
          </p:nvSpPr>
          <p:spPr bwMode="auto">
            <a:xfrm>
              <a:off x="5567" y="6387"/>
              <a:ext cx="178" cy="168"/>
            </a:xfrm>
            <a:prstGeom prst="rect">
              <a:avLst/>
            </a:prstGeom>
            <a:solidFill>
              <a:schemeClr val="tx2">
                <a:lumMod val="20000"/>
                <a:lumOff val="80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TX</a:t>
              </a:r>
            </a:p>
          </p:txBody>
        </p:sp>
        <p:sp>
          <p:nvSpPr>
            <p:cNvPr id="436" name="Rectangle 435"/>
            <p:cNvSpPr>
              <a:spLocks noChangeAspect="1" noChangeArrowheads="1"/>
            </p:cNvSpPr>
            <p:nvPr/>
          </p:nvSpPr>
          <p:spPr bwMode="auto">
            <a:xfrm>
              <a:off x="5715" y="4975"/>
              <a:ext cx="192" cy="168"/>
            </a:xfrm>
            <a:prstGeom prst="rect">
              <a:avLst/>
            </a:prstGeom>
            <a:no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a:solidFill>
                    <a:schemeClr val="bg1"/>
                  </a:solidFill>
                </a:rPr>
                <a:t>KS</a:t>
              </a:r>
            </a:p>
          </p:txBody>
        </p:sp>
        <p:sp>
          <p:nvSpPr>
            <p:cNvPr id="437" name="Rectangle 436"/>
            <p:cNvSpPr>
              <a:spLocks noChangeAspect="1" noChangeArrowheads="1"/>
            </p:cNvSpPr>
            <p:nvPr/>
          </p:nvSpPr>
          <p:spPr bwMode="auto">
            <a:xfrm>
              <a:off x="5517" y="4390"/>
              <a:ext cx="192" cy="168"/>
            </a:xfrm>
            <a:prstGeom prst="rect">
              <a:avLst/>
            </a:prstGeom>
            <a:solidFill>
              <a:schemeClr val="tx2">
                <a:lumMod val="75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NE</a:t>
              </a:r>
            </a:p>
          </p:txBody>
        </p:sp>
        <p:sp>
          <p:nvSpPr>
            <p:cNvPr id="438" name="Rectangle 437"/>
            <p:cNvSpPr>
              <a:spLocks noChangeAspect="1" noChangeArrowheads="1"/>
            </p:cNvSpPr>
            <p:nvPr/>
          </p:nvSpPr>
          <p:spPr bwMode="auto">
            <a:xfrm>
              <a:off x="5476" y="3237"/>
              <a:ext cx="200" cy="168"/>
            </a:xfrm>
            <a:prstGeom prst="rect">
              <a:avLst/>
            </a:prstGeom>
            <a:solidFill>
              <a:schemeClr val="bg2">
                <a:lumMod val="75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ND</a:t>
              </a:r>
            </a:p>
          </p:txBody>
        </p:sp>
        <p:sp>
          <p:nvSpPr>
            <p:cNvPr id="439" name="Rectangle 438"/>
            <p:cNvSpPr>
              <a:spLocks noChangeAspect="1" noChangeArrowheads="1"/>
            </p:cNvSpPr>
            <p:nvPr/>
          </p:nvSpPr>
          <p:spPr bwMode="auto">
            <a:xfrm>
              <a:off x="5448" y="3862"/>
              <a:ext cx="192" cy="168"/>
            </a:xfrm>
            <a:prstGeom prst="rect">
              <a:avLst/>
            </a:prstGeom>
            <a:solidFill>
              <a:schemeClr val="tx2">
                <a:lumMod val="60000"/>
                <a:lumOff val="40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SD</a:t>
              </a:r>
            </a:p>
          </p:txBody>
        </p:sp>
        <p:sp>
          <p:nvSpPr>
            <p:cNvPr id="440" name="Rectangle 439"/>
            <p:cNvSpPr>
              <a:spLocks noChangeAspect="1" noChangeArrowheads="1"/>
            </p:cNvSpPr>
            <p:nvPr/>
          </p:nvSpPr>
          <p:spPr bwMode="auto">
            <a:xfrm>
              <a:off x="5203" y="7650"/>
              <a:ext cx="140" cy="168"/>
            </a:xfrm>
            <a:prstGeom prst="rect">
              <a:avLst/>
            </a:prstGeom>
            <a:no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a:solidFill>
                    <a:schemeClr val="bg1"/>
                  </a:solidFill>
                </a:rPr>
                <a:t>HI</a:t>
              </a:r>
            </a:p>
          </p:txBody>
        </p:sp>
        <p:sp>
          <p:nvSpPr>
            <p:cNvPr id="441" name="Rectangle 440"/>
            <p:cNvSpPr>
              <a:spLocks noChangeAspect="1" noChangeArrowheads="1"/>
            </p:cNvSpPr>
            <p:nvPr/>
          </p:nvSpPr>
          <p:spPr bwMode="auto">
            <a:xfrm>
              <a:off x="4010" y="3251"/>
              <a:ext cx="321" cy="166"/>
            </a:xfrm>
            <a:prstGeom prst="rect">
              <a:avLst/>
            </a:prstGeom>
            <a:solidFill>
              <a:schemeClr val="tx2">
                <a:lumMod val="60000"/>
                <a:lumOff val="40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MT</a:t>
              </a:r>
            </a:p>
          </p:txBody>
        </p:sp>
        <p:sp>
          <p:nvSpPr>
            <p:cNvPr id="442" name="Rectangle 441"/>
            <p:cNvSpPr>
              <a:spLocks noChangeAspect="1" noChangeArrowheads="1"/>
            </p:cNvSpPr>
            <p:nvPr/>
          </p:nvSpPr>
          <p:spPr bwMode="auto">
            <a:xfrm>
              <a:off x="4256" y="4004"/>
              <a:ext cx="223" cy="168"/>
            </a:xfrm>
            <a:prstGeom prst="rect">
              <a:avLst/>
            </a:prstGeom>
            <a:solidFill>
              <a:schemeClr val="tx2">
                <a:lumMod val="20000"/>
                <a:lumOff val="80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WY</a:t>
              </a:r>
            </a:p>
          </p:txBody>
        </p:sp>
        <p:sp>
          <p:nvSpPr>
            <p:cNvPr id="443" name="Rectangle 442"/>
            <p:cNvSpPr>
              <a:spLocks noChangeAspect="1" noChangeArrowheads="1"/>
            </p:cNvSpPr>
            <p:nvPr/>
          </p:nvSpPr>
          <p:spPr bwMode="auto">
            <a:xfrm>
              <a:off x="3526" y="4579"/>
              <a:ext cx="184" cy="169"/>
            </a:xfrm>
            <a:prstGeom prst="rect">
              <a:avLst/>
            </a:prstGeom>
            <a:solidFill>
              <a:schemeClr val="tx2">
                <a:lumMod val="75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UT</a:t>
              </a:r>
            </a:p>
          </p:txBody>
        </p:sp>
        <p:sp>
          <p:nvSpPr>
            <p:cNvPr id="444" name="Rectangle 443"/>
            <p:cNvSpPr>
              <a:spLocks noChangeAspect="1" noChangeArrowheads="1"/>
            </p:cNvSpPr>
            <p:nvPr/>
          </p:nvSpPr>
          <p:spPr bwMode="auto">
            <a:xfrm>
              <a:off x="4497" y="4803"/>
              <a:ext cx="211" cy="168"/>
            </a:xfrm>
            <a:prstGeom prst="rect">
              <a:avLst/>
            </a:prstGeom>
            <a:solidFill>
              <a:schemeClr val="bg2">
                <a:lumMod val="75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CO</a:t>
              </a:r>
            </a:p>
          </p:txBody>
        </p:sp>
        <p:sp>
          <p:nvSpPr>
            <p:cNvPr id="445" name="Rectangle 444"/>
            <p:cNvSpPr>
              <a:spLocks noChangeAspect="1" noChangeArrowheads="1"/>
            </p:cNvSpPr>
            <p:nvPr/>
          </p:nvSpPr>
          <p:spPr bwMode="auto">
            <a:xfrm>
              <a:off x="2353" y="6876"/>
              <a:ext cx="199" cy="166"/>
            </a:xfrm>
            <a:prstGeom prst="rect">
              <a:avLst/>
            </a:prstGeom>
            <a:solidFill>
              <a:schemeClr val="tx2">
                <a:lumMod val="75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AK</a:t>
              </a:r>
            </a:p>
          </p:txBody>
        </p:sp>
        <p:sp>
          <p:nvSpPr>
            <p:cNvPr id="446" name="Rectangle 445"/>
            <p:cNvSpPr>
              <a:spLocks noChangeAspect="1" noChangeArrowheads="1"/>
            </p:cNvSpPr>
            <p:nvPr/>
          </p:nvSpPr>
          <p:spPr bwMode="auto">
            <a:xfrm>
              <a:off x="3292" y="5521"/>
              <a:ext cx="186" cy="166"/>
            </a:xfrm>
            <a:prstGeom prst="rect">
              <a:avLst/>
            </a:prstGeom>
            <a:solidFill>
              <a:schemeClr val="tx2">
                <a:lumMod val="75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AZ</a:t>
              </a:r>
            </a:p>
          </p:txBody>
        </p:sp>
        <p:sp>
          <p:nvSpPr>
            <p:cNvPr id="447" name="Rectangle 446"/>
            <p:cNvSpPr>
              <a:spLocks noChangeAspect="1" noChangeArrowheads="1"/>
            </p:cNvSpPr>
            <p:nvPr/>
          </p:nvSpPr>
          <p:spPr bwMode="auto">
            <a:xfrm>
              <a:off x="4257" y="5683"/>
              <a:ext cx="322" cy="166"/>
            </a:xfrm>
            <a:prstGeom prst="rect">
              <a:avLst/>
            </a:prstGeom>
            <a:solidFill>
              <a:schemeClr val="bg2">
                <a:lumMod val="75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NM</a:t>
              </a:r>
            </a:p>
          </p:txBody>
        </p:sp>
        <p:sp>
          <p:nvSpPr>
            <p:cNvPr id="448" name="Rectangle 447"/>
            <p:cNvSpPr>
              <a:spLocks noChangeAspect="1" noChangeArrowheads="1"/>
            </p:cNvSpPr>
            <p:nvPr/>
          </p:nvSpPr>
          <p:spPr bwMode="auto">
            <a:xfrm>
              <a:off x="3257" y="3679"/>
              <a:ext cx="141" cy="166"/>
            </a:xfrm>
            <a:prstGeom prst="rect">
              <a:avLst/>
            </a:prstGeom>
            <a:solidFill>
              <a:schemeClr val="bg2">
                <a:lumMod val="75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ID</a:t>
              </a:r>
            </a:p>
          </p:txBody>
        </p:sp>
        <p:sp>
          <p:nvSpPr>
            <p:cNvPr id="449" name="Rectangle 448"/>
            <p:cNvSpPr>
              <a:spLocks noChangeAspect="1" noChangeArrowheads="1"/>
            </p:cNvSpPr>
            <p:nvPr/>
          </p:nvSpPr>
          <p:spPr bwMode="auto">
            <a:xfrm>
              <a:off x="2329" y="3417"/>
              <a:ext cx="212" cy="168"/>
            </a:xfrm>
            <a:prstGeom prst="rect">
              <a:avLst/>
            </a:prstGeom>
            <a:solidFill>
              <a:schemeClr val="bg2">
                <a:lumMod val="75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OR</a:t>
              </a:r>
            </a:p>
          </p:txBody>
        </p:sp>
        <p:sp>
          <p:nvSpPr>
            <p:cNvPr id="450" name="Rectangle 449"/>
            <p:cNvSpPr>
              <a:spLocks noChangeAspect="1" noChangeArrowheads="1"/>
            </p:cNvSpPr>
            <p:nvPr/>
          </p:nvSpPr>
          <p:spPr bwMode="auto">
            <a:xfrm>
              <a:off x="2495" y="2865"/>
              <a:ext cx="232" cy="168"/>
            </a:xfrm>
            <a:prstGeom prst="rect">
              <a:avLst/>
            </a:prstGeom>
            <a:solidFill>
              <a:schemeClr val="bg2">
                <a:lumMod val="75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WA</a:t>
              </a:r>
            </a:p>
          </p:txBody>
        </p:sp>
        <p:sp>
          <p:nvSpPr>
            <p:cNvPr id="451" name="Rectangle 450"/>
            <p:cNvSpPr>
              <a:spLocks noChangeAspect="1" noChangeArrowheads="1"/>
            </p:cNvSpPr>
            <p:nvPr/>
          </p:nvSpPr>
          <p:spPr bwMode="auto">
            <a:xfrm>
              <a:off x="2707" y="4407"/>
              <a:ext cx="194" cy="169"/>
            </a:xfrm>
            <a:prstGeom prst="rect">
              <a:avLst/>
            </a:prstGeom>
            <a:solidFill>
              <a:schemeClr val="tx2">
                <a:lumMod val="75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NV</a:t>
              </a:r>
            </a:p>
          </p:txBody>
        </p:sp>
        <p:sp>
          <p:nvSpPr>
            <p:cNvPr id="452" name="Rectangle 451"/>
            <p:cNvSpPr>
              <a:spLocks noChangeAspect="1" noChangeArrowheads="1"/>
            </p:cNvSpPr>
            <p:nvPr/>
          </p:nvSpPr>
          <p:spPr bwMode="auto">
            <a:xfrm>
              <a:off x="2027" y="4811"/>
              <a:ext cx="201" cy="166"/>
            </a:xfrm>
            <a:prstGeom prst="rect">
              <a:avLst/>
            </a:prstGeom>
            <a:solidFill>
              <a:schemeClr val="bg2">
                <a:lumMod val="75000"/>
              </a:schemeClr>
            </a:solidFill>
            <a:ln w="9525">
              <a:noFill/>
              <a:miter lim="800000"/>
              <a:headEnd/>
              <a:tailEnd/>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900" b="1" dirty="0">
                  <a:solidFill>
                    <a:schemeClr val="bg1"/>
                  </a:solidFill>
                </a:rPr>
                <a:t>CA</a:t>
              </a:r>
            </a:p>
          </p:txBody>
        </p:sp>
      </p:grpSp>
      <p:sp>
        <p:nvSpPr>
          <p:cNvPr id="471" name="Title 1"/>
          <p:cNvSpPr txBox="1">
            <a:spLocks/>
          </p:cNvSpPr>
          <p:nvPr/>
        </p:nvSpPr>
        <p:spPr>
          <a:xfrm>
            <a:off x="179883" y="675248"/>
            <a:ext cx="6164646" cy="393897"/>
          </a:xfrm>
          <a:prstGeom prst="rect">
            <a:avLst/>
          </a:prstGeom>
        </p:spPr>
        <p:txBody>
          <a:bodyPr/>
          <a:lstStyle/>
          <a:p>
            <a:pPr lvl="0" eaLnBrk="0" hangingPunct="0">
              <a:lnSpc>
                <a:spcPct val="82000"/>
              </a:lnSpc>
              <a:defRPr/>
            </a:pPr>
            <a:r>
              <a:rPr lang="en-US" sz="2800" b="1" dirty="0" smtClean="0">
                <a:effectLst>
                  <a:outerShdw blurRad="38100" dist="38100" dir="2700000" algn="tl">
                    <a:srgbClr val="000000">
                      <a:alpha val="43137"/>
                    </a:srgbClr>
                  </a:outerShdw>
                </a:effectLst>
                <a:latin typeface="+mj-lt"/>
              </a:rPr>
              <a:t>What’s standing in the way of progress?</a:t>
            </a:r>
            <a:endParaRPr kumimoji="0" lang="en-US" sz="2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
        <p:nvSpPr>
          <p:cNvPr id="472" name="Rectangle 471"/>
          <p:cNvSpPr/>
          <p:nvPr/>
        </p:nvSpPr>
        <p:spPr>
          <a:xfrm>
            <a:off x="179883" y="6439663"/>
            <a:ext cx="6678202" cy="400110"/>
          </a:xfrm>
          <a:prstGeom prst="rect">
            <a:avLst/>
          </a:prstGeom>
        </p:spPr>
        <p:txBody>
          <a:bodyPr wrap="square">
            <a:spAutoFit/>
          </a:bodyPr>
          <a:lstStyle/>
          <a:p>
            <a:r>
              <a:rPr lang="en-US" sz="1000" b="1" dirty="0" smtClean="0">
                <a:solidFill>
                  <a:schemeClr val="bg1"/>
                </a:solidFill>
              </a:rPr>
              <a:t>Source: </a:t>
            </a:r>
            <a:r>
              <a:rPr lang="en-US" sz="1000" dirty="0" smtClean="0">
                <a:solidFill>
                  <a:schemeClr val="bg1"/>
                </a:solidFill>
              </a:rPr>
              <a:t>Pew Center on the States data from survey of state oral health programs and state boards of dentistry, </a:t>
            </a:r>
            <a:r>
              <a:rPr lang="en-US" sz="1000" dirty="0" smtClean="0">
                <a:solidFill>
                  <a:schemeClr val="bg1"/>
                </a:solidFill>
              </a:rPr>
              <a:t>2011-12</a:t>
            </a:r>
            <a:r>
              <a:rPr lang="en-US" sz="1000" dirty="0" smtClean="0">
                <a:solidFill>
                  <a:schemeClr val="bg1"/>
                </a:solidFill>
              </a:rPr>
              <a:t>.</a:t>
            </a:r>
            <a:endParaRPr lang="en-US" sz="1000" dirty="0">
              <a:solidFill>
                <a:schemeClr val="bg1"/>
              </a:solidFill>
            </a:endParaRPr>
          </a:p>
        </p:txBody>
      </p:sp>
      <p:sp>
        <p:nvSpPr>
          <p:cNvPr id="167" name="TextBox 166"/>
          <p:cNvSpPr txBox="1"/>
          <p:nvPr/>
        </p:nvSpPr>
        <p:spPr>
          <a:xfrm>
            <a:off x="8799443" y="6457890"/>
            <a:ext cx="344557" cy="400110"/>
          </a:xfrm>
          <a:prstGeom prst="rect">
            <a:avLst/>
          </a:prstGeom>
          <a:noFill/>
        </p:spPr>
        <p:txBody>
          <a:bodyPr wrap="square" lIns="0" rIns="0" rtlCol="0">
            <a:spAutoFit/>
          </a:bodyPr>
          <a:lstStyle/>
          <a:p>
            <a:fld id="{662A04D3-2EBE-4CF3-83ED-F781E4387BA5}" type="slidenum">
              <a:rPr lang="en-US" sz="2000" smtClean="0">
                <a:latin typeface="+mn-lt"/>
              </a:rPr>
              <a:pPr/>
              <a:t>38</a:t>
            </a:fld>
            <a:endParaRPr lang="en-US" sz="2000" dirty="0" err="1" smtClean="0">
              <a:latin typeface="+mn-lt"/>
            </a:endParaRPr>
          </a:p>
        </p:txBody>
      </p:sp>
      <p:sp>
        <p:nvSpPr>
          <p:cNvPr id="2" name="Oval 1"/>
          <p:cNvSpPr/>
          <p:nvPr/>
        </p:nvSpPr>
        <p:spPr>
          <a:xfrm>
            <a:off x="574766" y="5687415"/>
            <a:ext cx="1379629" cy="69469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41342" y="2672862"/>
            <a:ext cx="7202658" cy="37420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1016" y="219075"/>
            <a:ext cx="6504110" cy="933450"/>
          </a:xfrm>
        </p:spPr>
        <p:txBody>
          <a:bodyPr/>
          <a:lstStyle/>
          <a:p>
            <a:r>
              <a:rPr lang="en-US" dirty="0" smtClean="0"/>
              <a:t>The prior exam rule</a:t>
            </a:r>
            <a:endParaRPr lang="en-US" dirty="0"/>
          </a:p>
        </p:txBody>
      </p:sp>
      <p:sp>
        <p:nvSpPr>
          <p:cNvPr id="3" name="Content Placeholder 2"/>
          <p:cNvSpPr>
            <a:spLocks noGrp="1"/>
          </p:cNvSpPr>
          <p:nvPr>
            <p:ph idx="1"/>
          </p:nvPr>
        </p:nvSpPr>
        <p:spPr>
          <a:xfrm>
            <a:off x="696353" y="1529864"/>
            <a:ext cx="4382084" cy="4256982"/>
          </a:xfrm>
        </p:spPr>
        <p:txBody>
          <a:bodyPr/>
          <a:lstStyle/>
          <a:p>
            <a:pPr>
              <a:spcAft>
                <a:spcPts val="1500"/>
              </a:spcAft>
            </a:pPr>
            <a:r>
              <a:rPr lang="en-US" sz="2000" b="1" dirty="0" smtClean="0"/>
              <a:t>It isn’t supported by science.</a:t>
            </a:r>
          </a:p>
          <a:p>
            <a:pPr lvl="1">
              <a:spcAft>
                <a:spcPts val="1500"/>
              </a:spcAft>
            </a:pPr>
            <a:r>
              <a:rPr lang="en-US" sz="1800" dirty="0" smtClean="0"/>
              <a:t>A CDC panel of experts concluded that a comprehensive dental exam is not required to determine if a tooth should be </a:t>
            </a:r>
            <a:r>
              <a:rPr lang="en-US" sz="1800" dirty="0" smtClean="0"/>
              <a:t>sealed.</a:t>
            </a:r>
          </a:p>
          <a:p>
            <a:pPr lvl="1">
              <a:spcAft>
                <a:spcPts val="1500"/>
              </a:spcAft>
            </a:pPr>
            <a:r>
              <a:rPr lang="en-US" sz="1800" dirty="0" smtClean="0"/>
              <a:t>A </a:t>
            </a:r>
            <a:r>
              <a:rPr lang="en-US" sz="1800" dirty="0" smtClean="0"/>
              <a:t>visual assessment by a hygienist is </a:t>
            </a:r>
            <a:r>
              <a:rPr lang="en-US" sz="1800" dirty="0" smtClean="0"/>
              <a:t>sufficient before sealants are placed.</a:t>
            </a:r>
            <a:endParaRPr lang="en-US" sz="1800" dirty="0" smtClean="0"/>
          </a:p>
          <a:p>
            <a:pPr>
              <a:spcAft>
                <a:spcPts val="1500"/>
              </a:spcAft>
            </a:pPr>
            <a:r>
              <a:rPr lang="en-US" sz="2000" b="1" dirty="0" smtClean="0"/>
              <a:t>It raises the cost of sealant programs.</a:t>
            </a:r>
          </a:p>
          <a:p>
            <a:pPr lvl="1">
              <a:spcAft>
                <a:spcPts val="1500"/>
              </a:spcAft>
            </a:pPr>
            <a:r>
              <a:rPr lang="en-US" sz="1800" dirty="0" smtClean="0"/>
              <a:t>When Virginia launched a pilot program that lacked a prior exam rule, state officials found that the average per-child cost of this program was 20% lower than applying sealants with a prior exam.</a:t>
            </a:r>
            <a:endParaRPr lang="en-US" sz="1800" dirty="0"/>
          </a:p>
        </p:txBody>
      </p:sp>
      <p:pic>
        <p:nvPicPr>
          <p:cNvPr id="5" name="Picture 4" descr="Placing Sealants.jpg"/>
          <p:cNvPicPr>
            <a:picLocks noChangeAspect="1"/>
          </p:cNvPicPr>
          <p:nvPr/>
        </p:nvPicPr>
        <p:blipFill>
          <a:blip r:embed="rId2" cstate="print"/>
          <a:srcRect l="42862" r="5692" b="2967"/>
          <a:stretch>
            <a:fillRect/>
          </a:stretch>
        </p:blipFill>
        <p:spPr>
          <a:xfrm>
            <a:off x="5359791" y="1594968"/>
            <a:ext cx="2940148" cy="3706180"/>
          </a:xfrm>
          <a:prstGeom prst="rect">
            <a:avLst/>
          </a:prstGeom>
          <a:ln w="12700">
            <a:solidFill>
              <a:schemeClr val="bg1">
                <a:lumMod val="85000"/>
                <a:lumOff val="15000"/>
              </a:schemeClr>
            </a:solidFill>
          </a:ln>
          <a:effectLst>
            <a:outerShdw blurRad="190500" dist="38100" dir="18900000" algn="bl" rotWithShape="0">
              <a:prstClr val="black">
                <a:alpha val="40000"/>
              </a:prstClr>
            </a:outerShdw>
          </a:effectLst>
        </p:spPr>
      </p:pic>
    </p:spTree>
    <p:extLst>
      <p:ext uri="{BB962C8B-B14F-4D97-AF65-F5344CB8AC3E}">
        <p14:creationId xmlns:p14="http://schemas.microsoft.com/office/powerpoint/2010/main" val="41865690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Title 3"/>
          <p:cNvSpPr>
            <a:spLocks noGrp="1"/>
          </p:cNvSpPr>
          <p:nvPr>
            <p:ph type="ctrTitle"/>
          </p:nvPr>
        </p:nvSpPr>
        <p:spPr>
          <a:xfrm>
            <a:off x="3043646" y="2325189"/>
            <a:ext cx="3801292" cy="2489981"/>
          </a:xfrm>
        </p:spPr>
        <p:txBody>
          <a:bodyPr/>
          <a:lstStyle/>
          <a:p>
            <a:pPr algn="l">
              <a:defRPr/>
            </a:pPr>
            <a:r>
              <a:rPr sz="4600" dirty="0" smtClean="0">
                <a:solidFill>
                  <a:srgbClr val="FFFF7D"/>
                </a:solidFill>
              </a:rPr>
              <a:t>Better Use of Prevention:</a:t>
            </a:r>
            <a:br>
              <a:rPr sz="4600" dirty="0" smtClean="0">
                <a:solidFill>
                  <a:srgbClr val="FFFF7D"/>
                </a:solidFill>
              </a:rPr>
            </a:br>
            <a:r>
              <a:rPr sz="1400" dirty="0" smtClean="0">
                <a:solidFill>
                  <a:srgbClr val="FFFF7D"/>
                </a:solidFill>
              </a:rPr>
              <a:t/>
            </a:r>
            <a:br>
              <a:rPr sz="1400" dirty="0" smtClean="0">
                <a:solidFill>
                  <a:srgbClr val="FFFF7D"/>
                </a:solidFill>
              </a:rPr>
            </a:br>
            <a:r>
              <a:rPr lang="en-US" sz="3300" b="0" dirty="0" smtClean="0">
                <a:solidFill>
                  <a:schemeClr val="tx1"/>
                </a:solidFill>
              </a:rPr>
              <a:t>    –</a:t>
            </a:r>
            <a:r>
              <a:rPr lang="en-US" sz="3300" b="0" dirty="0" smtClean="0">
                <a:solidFill>
                  <a:srgbClr val="FFFF7D"/>
                </a:solidFill>
              </a:rPr>
              <a:t> </a:t>
            </a:r>
            <a:r>
              <a:rPr lang="en-US" sz="3300" b="0" i="1" dirty="0" smtClean="0">
                <a:solidFill>
                  <a:schemeClr val="tx1"/>
                </a:solidFill>
              </a:rPr>
              <a:t>Fluoridation</a:t>
            </a:r>
            <a:r>
              <a:rPr lang="en-US" sz="3600" b="0" i="1" dirty="0" smtClean="0">
                <a:solidFill>
                  <a:schemeClr val="tx1"/>
                </a:solidFill>
              </a:rPr>
              <a:t/>
            </a:r>
            <a:br>
              <a:rPr lang="en-US" sz="3600" b="0" i="1" dirty="0" smtClean="0">
                <a:solidFill>
                  <a:schemeClr val="tx1"/>
                </a:solidFill>
              </a:rPr>
            </a:br>
            <a:r>
              <a:rPr lang="en-US" sz="900" b="0" i="1" dirty="0" smtClean="0">
                <a:solidFill>
                  <a:schemeClr val="tx1"/>
                </a:solidFill>
              </a:rPr>
              <a:t/>
            </a:r>
            <a:br>
              <a:rPr lang="en-US" sz="900" b="0" i="1" dirty="0" smtClean="0">
                <a:solidFill>
                  <a:schemeClr val="tx1"/>
                </a:solidFill>
              </a:rPr>
            </a:br>
            <a:r>
              <a:rPr lang="en-US" sz="3300" b="0" i="1" dirty="0" smtClean="0">
                <a:solidFill>
                  <a:schemeClr val="tx1"/>
                </a:solidFill>
              </a:rPr>
              <a:t>    – Dental Sealants</a:t>
            </a:r>
            <a:endParaRPr sz="3300" b="0" i="1" dirty="0">
              <a:solidFill>
                <a:schemeClr val="tx1"/>
              </a:solidFill>
            </a:endParaRPr>
          </a:p>
        </p:txBody>
      </p:sp>
    </p:spTree>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41342" y="2672862"/>
            <a:ext cx="7202658" cy="37420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026942" y="5570806"/>
            <a:ext cx="7019778" cy="590843"/>
          </a:xfrm>
          <a:prstGeom prst="roundRect">
            <a:avLst/>
          </a:pr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1016" y="219075"/>
            <a:ext cx="6504110" cy="933450"/>
          </a:xfrm>
        </p:spPr>
        <p:txBody>
          <a:bodyPr/>
          <a:lstStyle/>
          <a:p>
            <a:r>
              <a:rPr lang="en-US" dirty="0" smtClean="0"/>
              <a:t>The prior exam rule</a:t>
            </a:r>
            <a:endParaRPr lang="en-US" dirty="0"/>
          </a:p>
        </p:txBody>
      </p:sp>
      <p:sp>
        <p:nvSpPr>
          <p:cNvPr id="3" name="Content Placeholder 2"/>
          <p:cNvSpPr>
            <a:spLocks noGrp="1"/>
          </p:cNvSpPr>
          <p:nvPr>
            <p:ph idx="1"/>
          </p:nvPr>
        </p:nvSpPr>
        <p:spPr>
          <a:xfrm>
            <a:off x="696353" y="1529864"/>
            <a:ext cx="4382084" cy="3900266"/>
          </a:xfrm>
        </p:spPr>
        <p:txBody>
          <a:bodyPr/>
          <a:lstStyle/>
          <a:p>
            <a:pPr>
              <a:spcAft>
                <a:spcPts val="1500"/>
              </a:spcAft>
            </a:pPr>
            <a:r>
              <a:rPr lang="en-US" sz="2000" b="1" dirty="0" smtClean="0"/>
              <a:t>It isn’t supported by science.</a:t>
            </a:r>
          </a:p>
          <a:p>
            <a:pPr lvl="1">
              <a:spcAft>
                <a:spcPts val="1500"/>
              </a:spcAft>
            </a:pPr>
            <a:r>
              <a:rPr lang="en-US" sz="1800" dirty="0" smtClean="0"/>
              <a:t>A CDC panel of experts concluded that a comprehensive dental exam is not required to determine if a tooth should be sealed.  A visual assessment by a hygienist is sufficient.</a:t>
            </a:r>
          </a:p>
          <a:p>
            <a:pPr>
              <a:spcAft>
                <a:spcPts val="1500"/>
              </a:spcAft>
            </a:pPr>
            <a:r>
              <a:rPr lang="en-US" sz="2000" b="1" dirty="0" smtClean="0"/>
              <a:t>It raises the cost of sealant programs.</a:t>
            </a:r>
          </a:p>
          <a:p>
            <a:pPr lvl="1">
              <a:spcAft>
                <a:spcPts val="1500"/>
              </a:spcAft>
            </a:pPr>
            <a:r>
              <a:rPr lang="en-US" sz="1800" dirty="0" smtClean="0"/>
              <a:t>When Virginia launched a pilot program that lacked a prior exam rule, state officials found that the average per-child cost of this program was 20% lower than applying sealants with a prior exam.</a:t>
            </a:r>
            <a:endParaRPr lang="en-US" sz="1800" dirty="0"/>
          </a:p>
        </p:txBody>
      </p:sp>
      <p:pic>
        <p:nvPicPr>
          <p:cNvPr id="5" name="Picture 4" descr="Placing Sealants.jpg"/>
          <p:cNvPicPr>
            <a:picLocks noChangeAspect="1"/>
          </p:cNvPicPr>
          <p:nvPr/>
        </p:nvPicPr>
        <p:blipFill>
          <a:blip r:embed="rId2" cstate="print"/>
          <a:srcRect l="42862" r="5692" b="2967"/>
          <a:stretch>
            <a:fillRect/>
          </a:stretch>
        </p:blipFill>
        <p:spPr>
          <a:xfrm>
            <a:off x="5359791" y="1594968"/>
            <a:ext cx="2940148" cy="3706180"/>
          </a:xfrm>
          <a:prstGeom prst="rect">
            <a:avLst/>
          </a:prstGeom>
          <a:ln w="12700">
            <a:solidFill>
              <a:schemeClr val="bg1">
                <a:lumMod val="85000"/>
                <a:lumOff val="15000"/>
              </a:schemeClr>
            </a:solidFill>
          </a:ln>
          <a:effectLst>
            <a:outerShdw blurRad="190500" dist="38100" dir="18900000" algn="bl" rotWithShape="0">
              <a:prstClr val="black">
                <a:alpha val="40000"/>
              </a:prstClr>
            </a:outerShdw>
          </a:effectLst>
        </p:spPr>
      </p:pic>
      <p:sp>
        <p:nvSpPr>
          <p:cNvPr id="6" name="Content Placeholder 2"/>
          <p:cNvSpPr txBox="1">
            <a:spLocks/>
          </p:cNvSpPr>
          <p:nvPr/>
        </p:nvSpPr>
        <p:spPr bwMode="auto">
          <a:xfrm>
            <a:off x="956604" y="5539158"/>
            <a:ext cx="7076050" cy="678764"/>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marL="230188" marR="0" lvl="0" indent="-230188" algn="l" defTabSz="914400" rtl="0" eaLnBrk="0" fontAlgn="base" latinLnBrk="0" hangingPunct="0">
              <a:lnSpc>
                <a:spcPct val="90000"/>
              </a:lnSpc>
              <a:spcBef>
                <a:spcPct val="0"/>
              </a:spcBef>
              <a:spcAft>
                <a:spcPts val="1500"/>
              </a:spcAft>
              <a:buClr>
                <a:srgbClr val="BF4331"/>
              </a:buClr>
              <a:buSzPct val="100000"/>
              <a:buFont typeface="Arial" pitchFamily="34" charset="0"/>
              <a:buNone/>
              <a:tabLst/>
              <a:defRPr/>
            </a:pPr>
            <a:r>
              <a:rPr kumimoji="0" lang="en-US" sz="2050" b="1" i="0" u="none" strike="noStrike" kern="1200" cap="none" spc="0" normalizeH="0" baseline="0" noProof="0" dirty="0" smtClean="0">
                <a:ln>
                  <a:noFill/>
                </a:ln>
                <a:solidFill>
                  <a:schemeClr val="bg1"/>
                </a:solidFill>
                <a:effectLst/>
                <a:uLnTx/>
                <a:uFillTx/>
                <a:latin typeface="+mn-lt"/>
                <a:ea typeface="+mn-ea"/>
                <a:cs typeface="+mn-cs"/>
              </a:rPr>
              <a:t>	</a:t>
            </a:r>
            <a:r>
              <a:rPr kumimoji="0" lang="en-US" sz="1800" b="1" i="1" u="none" strike="noStrike" kern="1200" cap="none" spc="0" normalizeH="0" baseline="0" noProof="0" dirty="0" smtClean="0">
                <a:ln>
                  <a:noFill/>
                </a:ln>
                <a:solidFill>
                  <a:schemeClr val="bg1"/>
                </a:solidFill>
                <a:effectLst/>
                <a:uLnTx/>
                <a:uFillTx/>
                <a:latin typeface="+mn-lt"/>
                <a:ea typeface="+mn-ea"/>
                <a:cs typeface="+mn-cs"/>
              </a:rPr>
              <a:t>Pew survey:</a:t>
            </a:r>
            <a:r>
              <a:rPr kumimoji="0" lang="en-US" sz="1800" b="0" i="1" u="none" strike="noStrike" kern="1200" cap="none" spc="0" normalizeH="0" baseline="0" noProof="0" dirty="0" smtClean="0">
                <a:ln>
                  <a:noFill/>
                </a:ln>
                <a:solidFill>
                  <a:schemeClr val="bg1"/>
                </a:solidFill>
                <a:effectLst/>
                <a:uLnTx/>
                <a:uFillTx/>
                <a:latin typeface="+mn-lt"/>
                <a:ea typeface="+mn-ea"/>
                <a:cs typeface="+mn-cs"/>
              </a:rPr>
              <a:t> Reducing restrictions on hygienists was “the most frequently noted policy” that would help to expand school sealant programs.</a:t>
            </a:r>
            <a:endParaRPr kumimoji="0" lang="en-US" sz="1800" b="0" i="1"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41865690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168434" y="1580605"/>
            <a:ext cx="4976940" cy="666207"/>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2880" y="219075"/>
            <a:ext cx="5261317" cy="906340"/>
          </a:xfrm>
        </p:spPr>
        <p:txBody>
          <a:bodyPr/>
          <a:lstStyle/>
          <a:p>
            <a:r>
              <a:rPr lang="en-US" sz="2800" dirty="0" smtClean="0"/>
              <a:t>Billing issues can pose obstacles</a:t>
            </a:r>
            <a:endParaRPr lang="en-US" sz="2800" dirty="0"/>
          </a:p>
        </p:txBody>
      </p:sp>
      <p:sp>
        <p:nvSpPr>
          <p:cNvPr id="5" name="Rectangle 4"/>
          <p:cNvSpPr/>
          <p:nvPr/>
        </p:nvSpPr>
        <p:spPr>
          <a:xfrm>
            <a:off x="2278966" y="2630658"/>
            <a:ext cx="6865034" cy="377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2106126" y="1614389"/>
            <a:ext cx="5039248" cy="741066"/>
          </a:xfrm>
        </p:spPr>
        <p:txBody>
          <a:bodyPr/>
          <a:lstStyle/>
          <a:p>
            <a:pPr marL="0" indent="0" algn="ctr">
              <a:spcAft>
                <a:spcPts val="1500"/>
              </a:spcAft>
              <a:buNone/>
            </a:pPr>
            <a:r>
              <a:rPr lang="en-US" sz="1950" dirty="0" smtClean="0"/>
              <a:t>Only </a:t>
            </a:r>
            <a:r>
              <a:rPr lang="en-US" sz="1950" b="1" dirty="0" smtClean="0"/>
              <a:t>15 states </a:t>
            </a:r>
            <a:r>
              <a:rPr lang="en-US" sz="1950" dirty="0" smtClean="0"/>
              <a:t>allow hygienists to bill Medicaid directly for dental services they provide</a:t>
            </a:r>
          </a:p>
        </p:txBody>
      </p:sp>
      <p:sp>
        <p:nvSpPr>
          <p:cNvPr id="4" name="Rectangle 3"/>
          <p:cNvSpPr/>
          <p:nvPr/>
        </p:nvSpPr>
        <p:spPr>
          <a:xfrm>
            <a:off x="4310733" y="2541642"/>
            <a:ext cx="1894115" cy="2785378"/>
          </a:xfrm>
          <a:prstGeom prst="rect">
            <a:avLst/>
          </a:prstGeom>
        </p:spPr>
        <p:txBody>
          <a:bodyPr wrap="square">
            <a:spAutoFit/>
          </a:bodyPr>
          <a:lstStyle/>
          <a:p>
            <a:pPr marL="285750" indent="-285750">
              <a:spcAft>
                <a:spcPts val="600"/>
              </a:spcAft>
              <a:buClr>
                <a:srgbClr val="A82000"/>
              </a:buClr>
              <a:buFont typeface="Arial" pitchFamily="34" charset="0"/>
              <a:buChar char="•"/>
            </a:pPr>
            <a:r>
              <a:rPr lang="en-US" sz="1750" dirty="0">
                <a:solidFill>
                  <a:schemeClr val="bg1"/>
                </a:solidFill>
                <a:latin typeface="+mn-lt"/>
              </a:rPr>
              <a:t>Arizona</a:t>
            </a:r>
          </a:p>
          <a:p>
            <a:pPr marL="285750" indent="-285750">
              <a:spcAft>
                <a:spcPts val="600"/>
              </a:spcAft>
              <a:buClr>
                <a:srgbClr val="A82000"/>
              </a:buClr>
              <a:buFont typeface="Arial" pitchFamily="34" charset="0"/>
              <a:buChar char="•"/>
            </a:pPr>
            <a:r>
              <a:rPr lang="en-US" sz="1750" dirty="0">
                <a:solidFill>
                  <a:schemeClr val="bg1"/>
                </a:solidFill>
                <a:latin typeface="+mn-lt"/>
              </a:rPr>
              <a:t>California</a:t>
            </a:r>
          </a:p>
          <a:p>
            <a:pPr marL="285750" indent="-285750">
              <a:spcAft>
                <a:spcPts val="600"/>
              </a:spcAft>
              <a:buClr>
                <a:srgbClr val="A82000"/>
              </a:buClr>
              <a:buFont typeface="Arial" pitchFamily="34" charset="0"/>
              <a:buChar char="•"/>
            </a:pPr>
            <a:r>
              <a:rPr lang="en-US" sz="1750" dirty="0">
                <a:solidFill>
                  <a:schemeClr val="bg1"/>
                </a:solidFill>
                <a:latin typeface="+mn-lt"/>
              </a:rPr>
              <a:t>Colorado</a:t>
            </a:r>
          </a:p>
          <a:p>
            <a:pPr marL="285750" indent="-285750">
              <a:spcAft>
                <a:spcPts val="600"/>
              </a:spcAft>
              <a:buClr>
                <a:srgbClr val="A82000"/>
              </a:buClr>
              <a:buFont typeface="Arial" pitchFamily="34" charset="0"/>
              <a:buChar char="•"/>
            </a:pPr>
            <a:r>
              <a:rPr lang="en-US" sz="1750" dirty="0">
                <a:solidFill>
                  <a:schemeClr val="bg1"/>
                </a:solidFill>
                <a:latin typeface="+mn-lt"/>
              </a:rPr>
              <a:t>Connecticut</a:t>
            </a:r>
          </a:p>
          <a:p>
            <a:pPr marL="285750" indent="-285750">
              <a:spcAft>
                <a:spcPts val="600"/>
              </a:spcAft>
              <a:buClr>
                <a:srgbClr val="A82000"/>
              </a:buClr>
              <a:buFont typeface="Arial" pitchFamily="34" charset="0"/>
              <a:buChar char="•"/>
            </a:pPr>
            <a:r>
              <a:rPr lang="en-US" sz="1750" dirty="0">
                <a:solidFill>
                  <a:schemeClr val="bg1"/>
                </a:solidFill>
                <a:latin typeface="+mn-lt"/>
              </a:rPr>
              <a:t>Maine</a:t>
            </a:r>
          </a:p>
          <a:p>
            <a:pPr marL="285750" indent="-285750">
              <a:spcAft>
                <a:spcPts val="600"/>
              </a:spcAft>
              <a:buClr>
                <a:srgbClr val="A82000"/>
              </a:buClr>
              <a:buFont typeface="Arial" pitchFamily="34" charset="0"/>
              <a:buChar char="•"/>
            </a:pPr>
            <a:r>
              <a:rPr lang="en-US" sz="1750" dirty="0">
                <a:solidFill>
                  <a:schemeClr val="bg1"/>
                </a:solidFill>
                <a:latin typeface="+mn-lt"/>
              </a:rPr>
              <a:t>Massachusetts</a:t>
            </a:r>
          </a:p>
          <a:p>
            <a:pPr marL="285750" indent="-285750">
              <a:spcAft>
                <a:spcPts val="600"/>
              </a:spcAft>
              <a:buClr>
                <a:srgbClr val="A82000"/>
              </a:buClr>
              <a:buFont typeface="Arial" pitchFamily="34" charset="0"/>
              <a:buChar char="•"/>
            </a:pPr>
            <a:r>
              <a:rPr lang="en-US" sz="1750" dirty="0">
                <a:solidFill>
                  <a:schemeClr val="bg1"/>
                </a:solidFill>
                <a:latin typeface="+mn-lt"/>
              </a:rPr>
              <a:t>Minnesota</a:t>
            </a:r>
          </a:p>
          <a:p>
            <a:pPr marL="285750" indent="-285750">
              <a:spcAft>
                <a:spcPts val="600"/>
              </a:spcAft>
              <a:buClr>
                <a:srgbClr val="A82000"/>
              </a:buClr>
              <a:buFont typeface="Arial" pitchFamily="34" charset="0"/>
              <a:buChar char="•"/>
            </a:pPr>
            <a:r>
              <a:rPr lang="en-US" sz="1750" dirty="0" smtClean="0">
                <a:solidFill>
                  <a:schemeClr val="bg1"/>
                </a:solidFill>
                <a:latin typeface="+mn-lt"/>
              </a:rPr>
              <a:t>Missouri</a:t>
            </a:r>
            <a:endParaRPr lang="en-US" sz="1750" dirty="0">
              <a:solidFill>
                <a:schemeClr val="bg1"/>
              </a:solidFill>
              <a:latin typeface="+mn-lt"/>
            </a:endParaRPr>
          </a:p>
        </p:txBody>
      </p:sp>
      <p:sp>
        <p:nvSpPr>
          <p:cNvPr id="7" name="Rectangle 6"/>
          <p:cNvSpPr/>
          <p:nvPr/>
        </p:nvSpPr>
        <p:spPr>
          <a:xfrm>
            <a:off x="6309352" y="2541642"/>
            <a:ext cx="1672045" cy="2439129"/>
          </a:xfrm>
          <a:prstGeom prst="rect">
            <a:avLst/>
          </a:prstGeom>
        </p:spPr>
        <p:txBody>
          <a:bodyPr wrap="square">
            <a:spAutoFit/>
          </a:bodyPr>
          <a:lstStyle/>
          <a:p>
            <a:pPr marL="285750" indent="-285750">
              <a:spcAft>
                <a:spcPts val="600"/>
              </a:spcAft>
              <a:buClr>
                <a:srgbClr val="A82000"/>
              </a:buClr>
              <a:buFont typeface="Arial" pitchFamily="34" charset="0"/>
              <a:buChar char="•"/>
            </a:pPr>
            <a:r>
              <a:rPr lang="en-US" sz="1750" dirty="0">
                <a:solidFill>
                  <a:schemeClr val="bg1"/>
                </a:solidFill>
                <a:latin typeface="+mn-lt"/>
              </a:rPr>
              <a:t>Montana</a:t>
            </a:r>
          </a:p>
          <a:p>
            <a:pPr marL="285750" indent="-285750">
              <a:spcAft>
                <a:spcPts val="600"/>
              </a:spcAft>
              <a:buClr>
                <a:srgbClr val="A82000"/>
              </a:buClr>
              <a:buFont typeface="Arial" pitchFamily="34" charset="0"/>
              <a:buChar char="•"/>
            </a:pPr>
            <a:r>
              <a:rPr lang="en-US" sz="1750" dirty="0">
                <a:solidFill>
                  <a:schemeClr val="bg1"/>
                </a:solidFill>
                <a:latin typeface="+mn-lt"/>
              </a:rPr>
              <a:t>Nebraska</a:t>
            </a:r>
          </a:p>
          <a:p>
            <a:pPr marL="285750" indent="-285750">
              <a:spcAft>
                <a:spcPts val="600"/>
              </a:spcAft>
              <a:buClr>
                <a:srgbClr val="A82000"/>
              </a:buClr>
              <a:buFont typeface="Arial" pitchFamily="34" charset="0"/>
              <a:buChar char="•"/>
            </a:pPr>
            <a:r>
              <a:rPr lang="en-US" sz="1750" dirty="0">
                <a:solidFill>
                  <a:schemeClr val="bg1"/>
                </a:solidFill>
                <a:latin typeface="+mn-lt"/>
              </a:rPr>
              <a:t>New Mexico</a:t>
            </a:r>
          </a:p>
          <a:p>
            <a:pPr marL="285750" indent="-285750">
              <a:spcAft>
                <a:spcPts val="600"/>
              </a:spcAft>
              <a:buClr>
                <a:srgbClr val="A82000"/>
              </a:buClr>
              <a:buFont typeface="Arial" pitchFamily="34" charset="0"/>
              <a:buChar char="•"/>
            </a:pPr>
            <a:r>
              <a:rPr lang="en-US" sz="1750" dirty="0" smtClean="0">
                <a:solidFill>
                  <a:schemeClr val="bg1"/>
                </a:solidFill>
                <a:latin typeface="+mn-lt"/>
              </a:rPr>
              <a:t>Nevada</a:t>
            </a:r>
          </a:p>
          <a:p>
            <a:pPr marL="285750" indent="-285750">
              <a:spcAft>
                <a:spcPts val="600"/>
              </a:spcAft>
              <a:buClr>
                <a:srgbClr val="A82000"/>
              </a:buClr>
              <a:buFont typeface="Arial" pitchFamily="34" charset="0"/>
              <a:buChar char="•"/>
            </a:pPr>
            <a:r>
              <a:rPr lang="en-US" sz="1750" dirty="0" smtClean="0">
                <a:solidFill>
                  <a:schemeClr val="bg1"/>
                </a:solidFill>
                <a:latin typeface="+mn-lt"/>
              </a:rPr>
              <a:t>Oregon</a:t>
            </a:r>
          </a:p>
          <a:p>
            <a:pPr marL="285750" indent="-285750">
              <a:spcAft>
                <a:spcPts val="600"/>
              </a:spcAft>
              <a:buClr>
                <a:srgbClr val="A82000"/>
              </a:buClr>
              <a:buFont typeface="Arial" pitchFamily="34" charset="0"/>
              <a:buChar char="•"/>
            </a:pPr>
            <a:r>
              <a:rPr lang="en-US" sz="1750" dirty="0" smtClean="0">
                <a:solidFill>
                  <a:schemeClr val="bg1"/>
                </a:solidFill>
                <a:latin typeface="+mn-lt"/>
              </a:rPr>
              <a:t>Washington</a:t>
            </a:r>
          </a:p>
          <a:p>
            <a:pPr marL="285750" indent="-285750">
              <a:spcAft>
                <a:spcPts val="600"/>
              </a:spcAft>
              <a:buClr>
                <a:srgbClr val="A82000"/>
              </a:buClr>
              <a:buFont typeface="Arial" pitchFamily="34" charset="0"/>
              <a:buChar char="•"/>
            </a:pPr>
            <a:r>
              <a:rPr lang="en-US" sz="1750" dirty="0" smtClean="0">
                <a:solidFill>
                  <a:schemeClr val="bg1"/>
                </a:solidFill>
                <a:latin typeface="+mn-lt"/>
              </a:rPr>
              <a:t>Wisconsin</a:t>
            </a:r>
            <a:endParaRPr lang="en-US" sz="1750" dirty="0">
              <a:solidFill>
                <a:schemeClr val="bg1"/>
              </a:solidFill>
              <a:latin typeface="+mn-lt"/>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194" y="2560432"/>
            <a:ext cx="2804166" cy="2103124"/>
          </a:xfrm>
          <a:prstGeom prst="rect">
            <a:avLst/>
          </a:prstGeom>
        </p:spPr>
      </p:pic>
      <p:sp>
        <p:nvSpPr>
          <p:cNvPr id="6" name="Rectangle 5"/>
          <p:cNvSpPr/>
          <p:nvPr/>
        </p:nvSpPr>
        <p:spPr>
          <a:xfrm>
            <a:off x="209006" y="6487586"/>
            <a:ext cx="6296297" cy="246221"/>
          </a:xfrm>
          <a:prstGeom prst="rect">
            <a:avLst/>
          </a:prstGeom>
        </p:spPr>
        <p:txBody>
          <a:bodyPr wrap="square">
            <a:spAutoFit/>
          </a:bodyPr>
          <a:lstStyle/>
          <a:p>
            <a:r>
              <a:rPr lang="en-US" sz="1000" b="1" dirty="0">
                <a:solidFill>
                  <a:schemeClr val="bg1"/>
                </a:solidFill>
              </a:rPr>
              <a:t>Source: </a:t>
            </a:r>
            <a:r>
              <a:rPr lang="en-US" sz="1000" dirty="0" smtClean="0">
                <a:solidFill>
                  <a:schemeClr val="bg1"/>
                </a:solidFill>
              </a:rPr>
              <a:t>The American Dental Hygienist’s Association</a:t>
            </a:r>
            <a:endParaRPr lang="en-US" sz="1000" dirty="0"/>
          </a:p>
        </p:txBody>
      </p:sp>
    </p:spTree>
    <p:extLst>
      <p:ext uri="{BB962C8B-B14F-4D97-AF65-F5344CB8AC3E}">
        <p14:creationId xmlns:p14="http://schemas.microsoft.com/office/powerpoint/2010/main" val="40874609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19075"/>
            <a:ext cx="4519749" cy="906340"/>
          </a:xfrm>
        </p:spPr>
        <p:txBody>
          <a:bodyPr/>
          <a:lstStyle/>
          <a:p>
            <a:r>
              <a:rPr lang="en-US" sz="2800" dirty="0" smtClean="0"/>
              <a:t>How Pew is helping states</a:t>
            </a:r>
            <a:endParaRPr lang="en-US" sz="2800" dirty="0"/>
          </a:p>
        </p:txBody>
      </p:sp>
      <p:sp>
        <p:nvSpPr>
          <p:cNvPr id="5" name="Rectangle 4"/>
          <p:cNvSpPr/>
          <p:nvPr/>
        </p:nvSpPr>
        <p:spPr>
          <a:xfrm>
            <a:off x="2278966" y="2630658"/>
            <a:ext cx="6865034" cy="377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4833646" y="1518056"/>
            <a:ext cx="3356765" cy="1410538"/>
          </a:xfrm>
        </p:spPr>
        <p:txBody>
          <a:bodyPr/>
          <a:lstStyle/>
          <a:p>
            <a:pPr marL="0" indent="0">
              <a:spcAft>
                <a:spcPts val="1500"/>
              </a:spcAft>
              <a:buNone/>
            </a:pPr>
            <a:r>
              <a:rPr lang="en-US" sz="1800" dirty="0" smtClean="0"/>
              <a:t>This year, Pew has provided research and technical support to advocates in several states who have worked successfully to change restrictive sealant laws or rules.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0905" y="2007662"/>
            <a:ext cx="3258030" cy="2076994"/>
          </a:xfrm>
          <a:prstGeom prst="rect">
            <a:avLst/>
          </a:prstGeom>
          <a:ln>
            <a:solidFill>
              <a:schemeClr val="bg1">
                <a:lumMod val="85000"/>
                <a:lumOff val="15000"/>
              </a:schemeClr>
            </a:solidFill>
          </a:ln>
          <a:effectLst>
            <a:outerShdw blurRad="228600" dist="38100" dir="18900000" algn="bl" rotWithShape="0">
              <a:prstClr val="black">
                <a:alpha val="40000"/>
              </a:prstClr>
            </a:outerShdw>
          </a:effec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411" t="3913" r="2568" b="5557"/>
          <a:stretch/>
        </p:blipFill>
        <p:spPr>
          <a:xfrm>
            <a:off x="3148537" y="3046159"/>
            <a:ext cx="3605349" cy="2194560"/>
          </a:xfrm>
          <a:prstGeom prst="rect">
            <a:avLst/>
          </a:prstGeom>
          <a:ln>
            <a:solidFill>
              <a:schemeClr val="bg1">
                <a:lumMod val="85000"/>
                <a:lumOff val="15000"/>
              </a:schemeClr>
            </a:solidFill>
          </a:ln>
          <a:effectLst>
            <a:outerShdw blurRad="203200" dist="38100" dir="18900000" algn="bl" rotWithShape="0">
              <a:prstClr val="black">
                <a:alpha val="40000"/>
              </a:prst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316" y="3980153"/>
            <a:ext cx="3431300" cy="2134270"/>
          </a:xfrm>
          <a:prstGeom prst="rect">
            <a:avLst/>
          </a:prstGeom>
          <a:ln>
            <a:solidFill>
              <a:schemeClr val="bg1">
                <a:lumMod val="85000"/>
                <a:lumOff val="15000"/>
              </a:schemeClr>
            </a:solid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19075"/>
            <a:ext cx="5261317" cy="906340"/>
          </a:xfrm>
        </p:spPr>
        <p:txBody>
          <a:bodyPr/>
          <a:lstStyle/>
          <a:p>
            <a:r>
              <a:rPr lang="en-US" sz="2800" dirty="0" smtClean="0"/>
              <a:t>Pew’s upcoming 50-state report</a:t>
            </a:r>
            <a:endParaRPr lang="en-US" sz="2800" dirty="0"/>
          </a:p>
        </p:txBody>
      </p:sp>
      <p:sp>
        <p:nvSpPr>
          <p:cNvPr id="5" name="Rectangle 4"/>
          <p:cNvSpPr/>
          <p:nvPr/>
        </p:nvSpPr>
        <p:spPr>
          <a:xfrm>
            <a:off x="2278966" y="2630658"/>
            <a:ext cx="6865034" cy="377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682283" y="1557997"/>
            <a:ext cx="3101926" cy="3379764"/>
          </a:xfrm>
        </p:spPr>
        <p:txBody>
          <a:bodyPr/>
          <a:lstStyle/>
          <a:p>
            <a:pPr>
              <a:spcAft>
                <a:spcPts val="1500"/>
              </a:spcAft>
            </a:pPr>
            <a:r>
              <a:rPr lang="en-US" sz="2000" dirty="0" smtClean="0"/>
              <a:t>It will grade every state on 4 benchmarks that are related to dental sealants</a:t>
            </a:r>
          </a:p>
          <a:p>
            <a:pPr>
              <a:spcAft>
                <a:spcPts val="1500"/>
              </a:spcAft>
            </a:pPr>
            <a:r>
              <a:rPr lang="en-US" sz="2000" dirty="0" smtClean="0"/>
              <a:t>It will explore whether states are allowing unnecessary rules to obstruct their ability to provide more kids with sealants</a:t>
            </a:r>
          </a:p>
          <a:p>
            <a:pPr>
              <a:spcAft>
                <a:spcPts val="1500"/>
              </a:spcAft>
            </a:pPr>
            <a:r>
              <a:rPr lang="en-US" sz="2000" dirty="0" smtClean="0"/>
              <a:t>It will be released this fall</a:t>
            </a:r>
            <a:endParaRPr lang="en-US" sz="2000" dirty="0"/>
          </a:p>
        </p:txBody>
      </p:sp>
      <p:pic>
        <p:nvPicPr>
          <p:cNvPr id="6" name="Picture 5" descr="BoyDental_000014237503.jpg"/>
          <p:cNvPicPr>
            <a:picLocks noChangeAspect="1"/>
          </p:cNvPicPr>
          <p:nvPr/>
        </p:nvPicPr>
        <p:blipFill>
          <a:blip r:embed="rId2" cstate="print"/>
          <a:srcRect l="4352" t="188" r="33077" b="1868"/>
          <a:stretch>
            <a:fillRect/>
          </a:stretch>
        </p:blipFill>
        <p:spPr>
          <a:xfrm>
            <a:off x="4038642" y="1113627"/>
            <a:ext cx="5105358" cy="5322932"/>
          </a:xfrm>
          <a:prstGeom prst="rect">
            <a:avLst/>
          </a:prstGeom>
        </p:spPr>
      </p:pic>
    </p:spTree>
    <p:extLst>
      <p:ext uri="{BB962C8B-B14F-4D97-AF65-F5344CB8AC3E}">
        <p14:creationId xmlns:p14="http://schemas.microsoft.com/office/powerpoint/2010/main" val="22167670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5" name="Picture 13" descr="Pew logo colored.png"/>
          <p:cNvPicPr>
            <a:picLocks noChangeAspect="1"/>
          </p:cNvPicPr>
          <p:nvPr/>
        </p:nvPicPr>
        <p:blipFill>
          <a:blip r:embed="rId3" cstate="print"/>
          <a:srcRect/>
          <a:stretch>
            <a:fillRect/>
          </a:stretch>
        </p:blipFill>
        <p:spPr bwMode="invGray">
          <a:xfrm>
            <a:off x="2318197" y="680317"/>
            <a:ext cx="4541800" cy="1659590"/>
          </a:xfrm>
          <a:prstGeom prst="rect">
            <a:avLst/>
          </a:prstGeom>
          <a:noFill/>
          <a:ln w="9525">
            <a:noFill/>
            <a:miter lim="800000"/>
            <a:headEnd/>
            <a:tailEnd/>
          </a:ln>
        </p:spPr>
      </p:pic>
      <p:sp>
        <p:nvSpPr>
          <p:cNvPr id="11" name="Rectangle 10"/>
          <p:cNvSpPr/>
          <p:nvPr/>
        </p:nvSpPr>
        <p:spPr>
          <a:xfrm>
            <a:off x="1918953" y="3361387"/>
            <a:ext cx="5383368" cy="2677656"/>
          </a:xfrm>
          <a:prstGeom prst="rect">
            <a:avLst/>
          </a:prstGeom>
        </p:spPr>
        <p:txBody>
          <a:bodyPr wrap="square">
            <a:spAutoFit/>
          </a:bodyPr>
          <a:lstStyle/>
          <a:p>
            <a:pPr algn="ctr"/>
            <a:r>
              <a:rPr lang="en-US" sz="2400" dirty="0" smtClean="0">
                <a:latin typeface="+mn-lt"/>
              </a:rPr>
              <a:t>of these and other oral health issues by receiving Pew's monthly e-newsletter – </a:t>
            </a:r>
            <a:r>
              <a:rPr lang="en-US" sz="2400" i="1" dirty="0" smtClean="0">
                <a:effectLst>
                  <a:outerShdw blurRad="38100" dist="38100" dir="2700000" algn="tl">
                    <a:srgbClr val="000000">
                      <a:alpha val="43137"/>
                    </a:srgbClr>
                  </a:outerShdw>
                </a:effectLst>
                <a:latin typeface="+mn-lt"/>
              </a:rPr>
              <a:t>Dental News &amp; Views</a:t>
            </a:r>
            <a:r>
              <a:rPr lang="en-US" sz="2400" dirty="0" smtClean="0">
                <a:latin typeface="+mn-lt"/>
              </a:rPr>
              <a:t>.</a:t>
            </a:r>
          </a:p>
          <a:p>
            <a:pPr algn="ctr"/>
            <a:endParaRPr lang="en-US" dirty="0" smtClean="0">
              <a:latin typeface="+mn-lt"/>
            </a:endParaRPr>
          </a:p>
          <a:p>
            <a:pPr algn="ctr"/>
            <a:r>
              <a:rPr lang="en-US" sz="2400" dirty="0" smtClean="0">
                <a:latin typeface="+mn-lt"/>
              </a:rPr>
              <a:t>Send an email to </a:t>
            </a:r>
            <a:r>
              <a:rPr lang="en-US" sz="2400" dirty="0" smtClean="0">
                <a:solidFill>
                  <a:srgbClr val="FFFF71"/>
                </a:solidFill>
                <a:effectLst>
                  <a:outerShdw blurRad="38100" dist="38100" dir="2700000" algn="tl">
                    <a:srgbClr val="000000">
                      <a:alpha val="43137"/>
                    </a:srgbClr>
                  </a:outerShdw>
                </a:effectLst>
                <a:latin typeface="+mn-lt"/>
              </a:rPr>
              <a:t>mjacob@pewtrusts.org</a:t>
            </a:r>
            <a:r>
              <a:rPr lang="en-US" sz="2400" dirty="0" smtClean="0">
                <a:solidFill>
                  <a:srgbClr val="FFFF71"/>
                </a:solidFill>
                <a:latin typeface="+mn-lt"/>
              </a:rPr>
              <a:t> </a:t>
            </a:r>
            <a:r>
              <a:rPr lang="en-US" sz="2400" dirty="0" smtClean="0">
                <a:latin typeface="+mn-lt"/>
              </a:rPr>
              <a:t>with the words “</a:t>
            </a:r>
            <a:r>
              <a:rPr lang="en-US" sz="2400" dirty="0" smtClean="0">
                <a:solidFill>
                  <a:srgbClr val="FFFF71"/>
                </a:solidFill>
                <a:effectLst>
                  <a:outerShdw blurRad="38100" dist="38100" dir="2700000" algn="tl">
                    <a:srgbClr val="000000">
                      <a:alpha val="43137"/>
                    </a:srgbClr>
                  </a:outerShdw>
                </a:effectLst>
                <a:latin typeface="+mn-lt"/>
              </a:rPr>
              <a:t>Subscribe</a:t>
            </a:r>
            <a:r>
              <a:rPr lang="en-US" sz="2400" dirty="0" smtClean="0">
                <a:latin typeface="+mn-lt"/>
              </a:rPr>
              <a:t>“</a:t>
            </a:r>
          </a:p>
          <a:p>
            <a:pPr algn="ctr"/>
            <a:r>
              <a:rPr lang="en-US" sz="2400" dirty="0" smtClean="0">
                <a:latin typeface="+mn-lt"/>
              </a:rPr>
              <a:t>in the subject line.</a:t>
            </a:r>
          </a:p>
        </p:txBody>
      </p:sp>
      <p:sp>
        <p:nvSpPr>
          <p:cNvPr id="7" name="Rectangle 6"/>
          <p:cNvSpPr/>
          <p:nvPr/>
        </p:nvSpPr>
        <p:spPr>
          <a:xfrm>
            <a:off x="2620286" y="2754937"/>
            <a:ext cx="4021294" cy="646331"/>
          </a:xfrm>
          <a:prstGeom prst="rect">
            <a:avLst/>
          </a:prstGeom>
        </p:spPr>
        <p:txBody>
          <a:bodyPr wrap="none">
            <a:spAutoFit/>
          </a:bodyPr>
          <a:lstStyle/>
          <a:p>
            <a:r>
              <a:rPr lang="en-US" sz="3600" b="1" dirty="0" smtClean="0">
                <a:solidFill>
                  <a:srgbClr val="FFFF7D"/>
                </a:solidFill>
                <a:effectLst>
                  <a:outerShdw blurRad="38100" dist="38100" dir="2700000" algn="tl">
                    <a:srgbClr val="000000">
                      <a:alpha val="43137"/>
                    </a:srgbClr>
                  </a:outerShdw>
                </a:effectLst>
                <a:latin typeface="Constantia" pitchFamily="18" charset="0"/>
              </a:rPr>
              <a:t>Keep informed</a:t>
            </a:r>
            <a:r>
              <a:rPr lang="en-US" sz="2000" b="1" dirty="0" smtClean="0">
                <a:solidFill>
                  <a:srgbClr val="FFFF7D"/>
                </a:solidFill>
                <a:effectLst>
                  <a:outerShdw blurRad="38100" dist="38100" dir="2700000" algn="tl">
                    <a:srgbClr val="000000">
                      <a:alpha val="43137"/>
                    </a:srgbClr>
                  </a:outerShdw>
                </a:effectLst>
                <a:latin typeface="Constantia" pitchFamily="18" charset="0"/>
              </a:rPr>
              <a:t> </a:t>
            </a:r>
            <a:r>
              <a:rPr lang="en-US" sz="3600" b="1" dirty="0" smtClean="0">
                <a:solidFill>
                  <a:srgbClr val="FFFF7D"/>
                </a:solidFill>
                <a:effectLst>
                  <a:outerShdw blurRad="38100" dist="38100" dir="2700000" algn="tl">
                    <a:srgbClr val="000000">
                      <a:alpha val="43137"/>
                    </a:srgbClr>
                  </a:outerShdw>
                </a:effectLst>
                <a:latin typeface="Constantia" pitchFamily="18" charset="0"/>
              </a:rPr>
              <a:t>.</a:t>
            </a:r>
            <a:r>
              <a:rPr lang="en-US" sz="2000" b="1" dirty="0" smtClean="0">
                <a:solidFill>
                  <a:srgbClr val="FFFF7D"/>
                </a:solidFill>
                <a:effectLst>
                  <a:outerShdw blurRad="38100" dist="38100" dir="2700000" algn="tl">
                    <a:srgbClr val="000000">
                      <a:alpha val="43137"/>
                    </a:srgbClr>
                  </a:outerShdw>
                </a:effectLst>
                <a:latin typeface="Constantia" pitchFamily="18" charset="0"/>
              </a:rPr>
              <a:t> </a:t>
            </a:r>
            <a:r>
              <a:rPr lang="en-US" sz="3600" b="1" dirty="0" smtClean="0">
                <a:solidFill>
                  <a:srgbClr val="FFFF7D"/>
                </a:solidFill>
                <a:effectLst>
                  <a:outerShdw blurRad="38100" dist="38100" dir="2700000" algn="tl">
                    <a:srgbClr val="000000">
                      <a:alpha val="43137"/>
                    </a:srgbClr>
                  </a:outerShdw>
                </a:effectLst>
                <a:latin typeface="Constantia" pitchFamily="18" charset="0"/>
              </a:rPr>
              <a:t>.</a:t>
            </a:r>
            <a:r>
              <a:rPr lang="en-US" sz="2000" b="1" dirty="0" smtClean="0">
                <a:solidFill>
                  <a:srgbClr val="FFFF7D"/>
                </a:solidFill>
                <a:effectLst>
                  <a:outerShdw blurRad="38100" dist="38100" dir="2700000" algn="tl">
                    <a:srgbClr val="000000">
                      <a:alpha val="43137"/>
                    </a:srgbClr>
                  </a:outerShdw>
                </a:effectLst>
                <a:latin typeface="Constantia" pitchFamily="18" charset="0"/>
              </a:rPr>
              <a:t> </a:t>
            </a:r>
            <a:r>
              <a:rPr lang="en-US" sz="3600" b="1" dirty="0" smtClean="0">
                <a:solidFill>
                  <a:srgbClr val="FFFF7D"/>
                </a:solidFill>
                <a:effectLst>
                  <a:outerShdw blurRad="38100" dist="38100" dir="2700000" algn="tl">
                    <a:srgbClr val="000000">
                      <a:alpha val="43137"/>
                    </a:srgbClr>
                  </a:outerShdw>
                </a:effectLst>
                <a:latin typeface="Constantia" pitchFamily="18" charset="0"/>
              </a:rPr>
              <a:t>.</a:t>
            </a:r>
            <a:endParaRPr lang="en-US" sz="3600" b="1" dirty="0">
              <a:solidFill>
                <a:srgbClr val="FFFF7D"/>
              </a:solidFill>
              <a:effectLst>
                <a:outerShdw blurRad="38100" dist="38100" dir="2700000" algn="tl">
                  <a:srgbClr val="000000">
                    <a:alpha val="43137"/>
                  </a:srgbClr>
                </a:outerShdw>
              </a:effectLst>
              <a:latin typeface="Constantia" pitchFamily="18" charset="0"/>
            </a:endParaRPr>
          </a:p>
        </p:txBody>
      </p:sp>
    </p:spTree>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55409" y="2715065"/>
            <a:ext cx="7188591" cy="36998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8812" y="562707"/>
            <a:ext cx="4909625" cy="589817"/>
          </a:xfrm>
        </p:spPr>
        <p:txBody>
          <a:bodyPr/>
          <a:lstStyle/>
          <a:p>
            <a:r>
              <a:rPr lang="en-US" sz="2800" dirty="0" smtClean="0"/>
              <a:t>Community water fluoridation</a:t>
            </a:r>
            <a:endParaRPr lang="en-US" sz="2800" dirty="0"/>
          </a:p>
        </p:txBody>
      </p:sp>
      <p:pic>
        <p:nvPicPr>
          <p:cNvPr id="6" name="Picture 5" descr="Clipboard.png"/>
          <p:cNvPicPr>
            <a:picLocks noChangeAspect="1"/>
          </p:cNvPicPr>
          <p:nvPr/>
        </p:nvPicPr>
        <p:blipFill>
          <a:blip r:embed="rId2" cstate="print"/>
          <a:stretch>
            <a:fillRect/>
          </a:stretch>
        </p:blipFill>
        <p:spPr>
          <a:xfrm>
            <a:off x="505163" y="1273126"/>
            <a:ext cx="3857096" cy="4986998"/>
          </a:xfrm>
          <a:prstGeom prst="rect">
            <a:avLst/>
          </a:prstGeom>
        </p:spPr>
      </p:pic>
      <p:sp>
        <p:nvSpPr>
          <p:cNvPr id="3" name="Content Placeholder 2"/>
          <p:cNvSpPr>
            <a:spLocks noGrp="1"/>
          </p:cNvSpPr>
          <p:nvPr>
            <p:ph sz="half" idx="1"/>
          </p:nvPr>
        </p:nvSpPr>
        <p:spPr>
          <a:xfrm>
            <a:off x="773724" y="2152357"/>
            <a:ext cx="3193366" cy="3685735"/>
          </a:xfrm>
        </p:spPr>
        <p:txBody>
          <a:bodyPr/>
          <a:lstStyle/>
          <a:p>
            <a:pPr>
              <a:spcAft>
                <a:spcPts val="1400"/>
              </a:spcAft>
              <a:buFont typeface="Wingdings" pitchFamily="2" charset="2"/>
              <a:buChar char="ü"/>
            </a:pPr>
            <a:r>
              <a:rPr lang="en-US" sz="1900" b="1" dirty="0" smtClean="0"/>
              <a:t>Community water fluoridation </a:t>
            </a:r>
            <a:r>
              <a:rPr lang="en-US" sz="1900" dirty="0" smtClean="0"/>
              <a:t>is endorsed by the American Academy of Pediatrics, the American Dental Association and other leading health authorities.</a:t>
            </a:r>
          </a:p>
          <a:p>
            <a:pPr>
              <a:spcAft>
                <a:spcPts val="1400"/>
              </a:spcAft>
              <a:buFont typeface="Wingdings" pitchFamily="2" charset="2"/>
              <a:buChar char="ü"/>
            </a:pPr>
            <a:r>
              <a:rPr lang="en-US" sz="1900" dirty="0" smtClean="0"/>
              <a:t>Fluoridated water reduces tooth decay by 25%.</a:t>
            </a:r>
          </a:p>
          <a:p>
            <a:pPr>
              <a:spcAft>
                <a:spcPts val="1400"/>
              </a:spcAft>
              <a:buFont typeface="Wingdings" pitchFamily="2" charset="2"/>
              <a:buChar char="ü"/>
            </a:pPr>
            <a:r>
              <a:rPr lang="en-US" sz="1900" dirty="0" smtClean="0"/>
              <a:t>It’s the most cost-effective oral health intervention.  Every $1 invested in water fluoridation saves $38.</a:t>
            </a:r>
            <a:endParaRPr lang="en-US" sz="1900" dirty="0"/>
          </a:p>
        </p:txBody>
      </p:sp>
      <p:pic>
        <p:nvPicPr>
          <p:cNvPr id="7" name="Picture 6" descr="Drinking Water_Boy2.jpg"/>
          <p:cNvPicPr>
            <a:picLocks noChangeAspect="1"/>
          </p:cNvPicPr>
          <p:nvPr/>
        </p:nvPicPr>
        <p:blipFill>
          <a:blip r:embed="rId3" cstate="print"/>
          <a:srcRect l="5171" r="5171"/>
          <a:stretch>
            <a:fillRect/>
          </a:stretch>
        </p:blipFill>
        <p:spPr>
          <a:xfrm>
            <a:off x="4630918" y="1934308"/>
            <a:ext cx="3849252" cy="2848708"/>
          </a:xfrm>
          <a:prstGeom prst="rect">
            <a:avLst/>
          </a:prstGeom>
          <a:ln w="6350">
            <a:solidFill>
              <a:schemeClr val="bg1"/>
            </a:solidFill>
          </a:ln>
        </p:spPr>
      </p:pic>
      <p:sp>
        <p:nvSpPr>
          <p:cNvPr id="8" name="Rectangle 7"/>
          <p:cNvSpPr/>
          <p:nvPr/>
        </p:nvSpPr>
        <p:spPr>
          <a:xfrm>
            <a:off x="555673" y="6428934"/>
            <a:ext cx="5873262" cy="292388"/>
          </a:xfrm>
          <a:prstGeom prst="rect">
            <a:avLst/>
          </a:prstGeom>
        </p:spPr>
        <p:txBody>
          <a:bodyPr wrap="square">
            <a:spAutoFit/>
          </a:bodyPr>
          <a:lstStyle/>
          <a:p>
            <a:r>
              <a:rPr lang="en-US" sz="1300" b="1" dirty="0" smtClean="0">
                <a:solidFill>
                  <a:schemeClr val="bg1"/>
                </a:solidFill>
                <a:latin typeface="+mn-lt"/>
              </a:rPr>
              <a:t>Source: </a:t>
            </a:r>
            <a:r>
              <a:rPr lang="en-US" sz="1300" dirty="0" smtClean="0">
                <a:solidFill>
                  <a:schemeClr val="bg1"/>
                </a:solidFill>
                <a:latin typeface="+mn-lt"/>
              </a:rPr>
              <a:t>Centers for Disease Control and Prevention, </a:t>
            </a:r>
            <a:r>
              <a:rPr lang="en-US" sz="1300" dirty="0" smtClean="0">
                <a:solidFill>
                  <a:schemeClr val="bg1"/>
                </a:solidFill>
                <a:latin typeface="+mn-lt"/>
                <a:hlinkClick r:id="rId4"/>
              </a:rPr>
              <a:t>www.cdc.gov/fluoridation</a:t>
            </a:r>
            <a:r>
              <a:rPr lang="en-US" sz="1300" dirty="0" smtClean="0">
                <a:solidFill>
                  <a:schemeClr val="bg1"/>
                </a:solidFill>
                <a:latin typeface="+mn-lt"/>
              </a:rPr>
              <a:t> </a:t>
            </a:r>
            <a:endParaRPr lang="en-US" sz="1300" dirty="0">
              <a:solidFill>
                <a:schemeClr val="bg1"/>
              </a:solidFill>
              <a:latin typeface="+mn-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0" y="1097280"/>
            <a:ext cx="9144000" cy="5342709"/>
          </a:xfrm>
          <a:prstGeom prst="rect">
            <a:avLst/>
          </a:prstGeom>
          <a:solidFill>
            <a:srgbClr val="FFF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4546" y="159027"/>
            <a:ext cx="6670324" cy="967408"/>
          </a:xfrm>
        </p:spPr>
        <p:txBody>
          <a:bodyPr/>
          <a:lstStyle/>
          <a:p>
            <a:r>
              <a:rPr lang="en-US" sz="2800" dirty="0" smtClean="0"/>
              <a:t>Slow, steady growth for fluoridation</a:t>
            </a:r>
            <a:endParaRPr lang="en-US" sz="2800" dirty="0"/>
          </a:p>
        </p:txBody>
      </p:sp>
      <p:sp>
        <p:nvSpPr>
          <p:cNvPr id="5" name="Rectangle 4"/>
          <p:cNvSpPr/>
          <p:nvPr/>
        </p:nvSpPr>
        <p:spPr>
          <a:xfrm>
            <a:off x="1122401" y="1438924"/>
            <a:ext cx="6366636" cy="2909887"/>
          </a:xfrm>
          <a:prstGeom prst="rect">
            <a:avLst/>
          </a:prstGeom>
          <a:solidFill>
            <a:srgbClr val="B8FCFE"/>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7294466" y="1677987"/>
            <a:ext cx="311152" cy="0"/>
          </a:xfrm>
          <a:prstGeom prst="line">
            <a:avLst/>
          </a:prstGeom>
          <a:ln w="19050">
            <a:solidFill>
              <a:schemeClr val="bg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289209" y="1975819"/>
            <a:ext cx="311152" cy="0"/>
          </a:xfrm>
          <a:prstGeom prst="line">
            <a:avLst/>
          </a:prstGeom>
          <a:ln w="19050">
            <a:solidFill>
              <a:schemeClr val="bg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293715" y="2269382"/>
            <a:ext cx="311152" cy="0"/>
          </a:xfrm>
          <a:prstGeom prst="line">
            <a:avLst/>
          </a:prstGeom>
          <a:ln w="19050">
            <a:solidFill>
              <a:schemeClr val="bg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311240" y="4357914"/>
            <a:ext cx="311152" cy="0"/>
          </a:xfrm>
          <a:prstGeom prst="line">
            <a:avLst/>
          </a:prstGeom>
          <a:ln w="19050">
            <a:solidFill>
              <a:schemeClr val="bg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endCxn id="47" idx="3"/>
          </p:cNvCxnSpPr>
          <p:nvPr/>
        </p:nvCxnSpPr>
        <p:spPr>
          <a:xfrm flipV="1">
            <a:off x="1389221" y="3575858"/>
            <a:ext cx="1158333" cy="36515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4174358" y="2738075"/>
            <a:ext cx="533060" cy="341551"/>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6963805" y="1801946"/>
            <a:ext cx="151850" cy="1072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182603" y="4351942"/>
            <a:ext cx="6159426" cy="315471"/>
          </a:xfrm>
          <a:prstGeom prst="rect">
            <a:avLst/>
          </a:prstGeom>
          <a:noFill/>
        </p:spPr>
        <p:txBody>
          <a:bodyPr wrap="square" lIns="0" rIns="0" rtlCol="0">
            <a:spAutoFit/>
          </a:bodyPr>
          <a:lstStyle/>
          <a:p>
            <a:r>
              <a:rPr lang="en-US" sz="1400" dirty="0" smtClean="0">
                <a:solidFill>
                  <a:schemeClr val="bg1"/>
                </a:solidFill>
                <a:latin typeface="+mn-lt"/>
              </a:rPr>
              <a:t> </a:t>
            </a:r>
            <a:r>
              <a:rPr lang="en-US" sz="1450" dirty="0" smtClean="0">
                <a:solidFill>
                  <a:schemeClr val="bg1"/>
                </a:solidFill>
                <a:latin typeface="+mn-lt"/>
              </a:rPr>
              <a:t>1988                 </a:t>
            </a:r>
            <a:r>
              <a:rPr lang="en-US" sz="800" dirty="0" smtClean="0">
                <a:solidFill>
                  <a:schemeClr val="bg1"/>
                </a:solidFill>
                <a:latin typeface="+mn-lt"/>
              </a:rPr>
              <a:t> </a:t>
            </a:r>
            <a:r>
              <a:rPr lang="en-US" sz="1450" dirty="0" smtClean="0">
                <a:solidFill>
                  <a:schemeClr val="bg1"/>
                </a:solidFill>
                <a:latin typeface="+mn-lt"/>
              </a:rPr>
              <a:t>1992                                2000    2002     2004     2006     2008    2010</a:t>
            </a:r>
          </a:p>
        </p:txBody>
      </p:sp>
      <p:sp>
        <p:nvSpPr>
          <p:cNvPr id="27" name="Rectangle 26"/>
          <p:cNvSpPr/>
          <p:nvPr/>
        </p:nvSpPr>
        <p:spPr>
          <a:xfrm>
            <a:off x="3117496" y="4632622"/>
            <a:ext cx="2622123" cy="353943"/>
          </a:xfrm>
          <a:prstGeom prst="rect">
            <a:avLst/>
          </a:prstGeom>
        </p:spPr>
        <p:txBody>
          <a:bodyPr wrap="square">
            <a:spAutoFit/>
          </a:bodyPr>
          <a:lstStyle/>
          <a:p>
            <a:r>
              <a:rPr lang="en-US" sz="1700" b="1" i="1" dirty="0" smtClean="0">
                <a:solidFill>
                  <a:schemeClr val="bg1"/>
                </a:solidFill>
                <a:latin typeface="+mn-lt"/>
              </a:rPr>
              <a:t>Year of Fluoridation Data </a:t>
            </a:r>
            <a:endParaRPr lang="en-US" sz="1700" b="1" i="1" dirty="0">
              <a:latin typeface="+mn-lt"/>
            </a:endParaRPr>
          </a:p>
        </p:txBody>
      </p:sp>
      <p:sp>
        <p:nvSpPr>
          <p:cNvPr id="74" name="Rectangle 73"/>
          <p:cNvSpPr/>
          <p:nvPr/>
        </p:nvSpPr>
        <p:spPr>
          <a:xfrm>
            <a:off x="1161590" y="1475905"/>
            <a:ext cx="4885510" cy="738664"/>
          </a:xfrm>
          <a:prstGeom prst="rect">
            <a:avLst/>
          </a:prstGeom>
        </p:spPr>
        <p:txBody>
          <a:bodyPr vert="horz" wrap="square">
            <a:spAutoFit/>
          </a:bodyPr>
          <a:lstStyle/>
          <a:p>
            <a:r>
              <a:rPr lang="en-US" sz="1950" dirty="0" smtClean="0">
                <a:solidFill>
                  <a:schemeClr val="bg1"/>
                </a:solidFill>
                <a:latin typeface="+mj-lt"/>
              </a:rPr>
              <a:t>Millions of Americans on Public Water Systems Who Receive Optimally Fluoridated Water</a:t>
            </a:r>
          </a:p>
          <a:p>
            <a:pPr algn="ctr"/>
            <a:endParaRPr lang="en-US" sz="300" b="1" dirty="0" smtClean="0">
              <a:solidFill>
                <a:schemeClr val="bg1"/>
              </a:solidFill>
              <a:latin typeface="+mn-lt"/>
            </a:endParaRPr>
          </a:p>
        </p:txBody>
      </p:sp>
      <p:sp>
        <p:nvSpPr>
          <p:cNvPr id="20" name="TextBox 19"/>
          <p:cNvSpPr txBox="1"/>
          <p:nvPr/>
        </p:nvSpPr>
        <p:spPr>
          <a:xfrm>
            <a:off x="7667550" y="1518626"/>
            <a:ext cx="352407" cy="2955371"/>
          </a:xfrm>
          <a:prstGeom prst="rect">
            <a:avLst/>
          </a:prstGeom>
          <a:noFill/>
        </p:spPr>
        <p:txBody>
          <a:bodyPr wrap="square" lIns="0" rIns="0" rtlCol="0">
            <a:spAutoFit/>
          </a:bodyPr>
          <a:lstStyle/>
          <a:p>
            <a:pPr>
              <a:spcAft>
                <a:spcPts val="700"/>
              </a:spcAft>
            </a:pPr>
            <a:r>
              <a:rPr lang="en-US" sz="1350" dirty="0" smtClean="0">
                <a:solidFill>
                  <a:schemeClr val="bg1"/>
                </a:solidFill>
                <a:latin typeface="+mn-lt"/>
              </a:rPr>
              <a:t>210</a:t>
            </a:r>
          </a:p>
          <a:p>
            <a:pPr>
              <a:spcAft>
                <a:spcPts val="700"/>
              </a:spcAft>
            </a:pPr>
            <a:r>
              <a:rPr lang="en-US" sz="1350" dirty="0" smtClean="0">
                <a:solidFill>
                  <a:schemeClr val="bg1"/>
                </a:solidFill>
                <a:latin typeface="+mn-lt"/>
              </a:rPr>
              <a:t>200</a:t>
            </a:r>
          </a:p>
          <a:p>
            <a:pPr>
              <a:spcAft>
                <a:spcPts val="700"/>
              </a:spcAft>
            </a:pPr>
            <a:r>
              <a:rPr lang="en-US" sz="1350" dirty="0" smtClean="0">
                <a:solidFill>
                  <a:schemeClr val="bg1"/>
                </a:solidFill>
                <a:latin typeface="+mn-lt"/>
              </a:rPr>
              <a:t>190</a:t>
            </a:r>
          </a:p>
          <a:p>
            <a:pPr>
              <a:spcAft>
                <a:spcPts val="700"/>
              </a:spcAft>
            </a:pPr>
            <a:r>
              <a:rPr lang="en-US" sz="1350" dirty="0" smtClean="0">
                <a:solidFill>
                  <a:schemeClr val="bg1"/>
                </a:solidFill>
                <a:latin typeface="+mn-lt"/>
              </a:rPr>
              <a:t>180</a:t>
            </a:r>
          </a:p>
          <a:p>
            <a:pPr>
              <a:spcAft>
                <a:spcPts val="700"/>
              </a:spcAft>
            </a:pPr>
            <a:r>
              <a:rPr lang="en-US" sz="1350" dirty="0" smtClean="0">
                <a:solidFill>
                  <a:schemeClr val="bg1"/>
                </a:solidFill>
                <a:latin typeface="+mn-lt"/>
              </a:rPr>
              <a:t>170</a:t>
            </a:r>
          </a:p>
          <a:p>
            <a:pPr>
              <a:spcAft>
                <a:spcPts val="700"/>
              </a:spcAft>
            </a:pPr>
            <a:r>
              <a:rPr lang="en-US" sz="1350" dirty="0" smtClean="0">
                <a:solidFill>
                  <a:schemeClr val="bg1"/>
                </a:solidFill>
                <a:latin typeface="+mn-lt"/>
              </a:rPr>
              <a:t>160</a:t>
            </a:r>
          </a:p>
          <a:p>
            <a:pPr>
              <a:spcAft>
                <a:spcPts val="700"/>
              </a:spcAft>
            </a:pPr>
            <a:r>
              <a:rPr lang="en-US" sz="1350" dirty="0" smtClean="0">
                <a:solidFill>
                  <a:schemeClr val="bg1"/>
                </a:solidFill>
                <a:latin typeface="+mn-lt"/>
              </a:rPr>
              <a:t>150</a:t>
            </a:r>
          </a:p>
          <a:p>
            <a:pPr>
              <a:spcAft>
                <a:spcPts val="700"/>
              </a:spcAft>
            </a:pPr>
            <a:r>
              <a:rPr lang="en-US" sz="1350" dirty="0" smtClean="0">
                <a:solidFill>
                  <a:schemeClr val="bg1"/>
                </a:solidFill>
                <a:latin typeface="+mn-lt"/>
              </a:rPr>
              <a:t>140</a:t>
            </a:r>
          </a:p>
          <a:p>
            <a:pPr>
              <a:spcAft>
                <a:spcPts val="700"/>
              </a:spcAft>
            </a:pPr>
            <a:r>
              <a:rPr lang="en-US" sz="1350" dirty="0" smtClean="0">
                <a:solidFill>
                  <a:schemeClr val="bg1"/>
                </a:solidFill>
                <a:latin typeface="+mn-lt"/>
              </a:rPr>
              <a:t>130</a:t>
            </a:r>
          </a:p>
          <a:p>
            <a:pPr>
              <a:spcAft>
                <a:spcPts val="700"/>
              </a:spcAft>
            </a:pPr>
            <a:r>
              <a:rPr lang="en-US" sz="1350" dirty="0" smtClean="0">
                <a:solidFill>
                  <a:schemeClr val="bg1"/>
                </a:solidFill>
                <a:latin typeface="+mn-lt"/>
              </a:rPr>
              <a:t>120</a:t>
            </a:r>
          </a:p>
        </p:txBody>
      </p:sp>
      <p:sp>
        <p:nvSpPr>
          <p:cNvPr id="42" name="Rectangle 41"/>
          <p:cNvSpPr/>
          <p:nvPr/>
        </p:nvSpPr>
        <p:spPr>
          <a:xfrm>
            <a:off x="6394013" y="2063191"/>
            <a:ext cx="151850" cy="1092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2395704" y="3516837"/>
            <a:ext cx="151850" cy="1180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1313296" y="3903438"/>
            <a:ext cx="151850" cy="1180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p:cNvCxnSpPr/>
          <p:nvPr/>
        </p:nvCxnSpPr>
        <p:spPr>
          <a:xfrm flipV="1">
            <a:off x="6509242" y="1847667"/>
            <a:ext cx="542449" cy="268779"/>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04" name="Rectangle 103"/>
          <p:cNvSpPr/>
          <p:nvPr/>
        </p:nvSpPr>
        <p:spPr>
          <a:xfrm>
            <a:off x="4072841" y="3024799"/>
            <a:ext cx="151850" cy="1180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Connector 110"/>
          <p:cNvCxnSpPr/>
          <p:nvPr/>
        </p:nvCxnSpPr>
        <p:spPr>
          <a:xfrm flipV="1">
            <a:off x="2479279" y="3053374"/>
            <a:ext cx="1669487" cy="54426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pic>
        <p:nvPicPr>
          <p:cNvPr id="38" name="Picture 37" descr="Glass of Water.jpg"/>
          <p:cNvPicPr>
            <a:picLocks noChangeAspect="1"/>
          </p:cNvPicPr>
          <p:nvPr/>
        </p:nvPicPr>
        <p:blipFill>
          <a:blip r:embed="rId3" cstate="print"/>
          <a:srcRect b="7639"/>
          <a:stretch>
            <a:fillRect/>
          </a:stretch>
        </p:blipFill>
        <p:spPr>
          <a:xfrm>
            <a:off x="5597112" y="2404644"/>
            <a:ext cx="1881050" cy="1843883"/>
          </a:xfrm>
          <a:prstGeom prst="rect">
            <a:avLst/>
          </a:prstGeom>
        </p:spPr>
      </p:pic>
      <p:sp>
        <p:nvSpPr>
          <p:cNvPr id="43" name="Rectangle 42"/>
          <p:cNvSpPr/>
          <p:nvPr/>
        </p:nvSpPr>
        <p:spPr>
          <a:xfrm>
            <a:off x="4606431" y="2699471"/>
            <a:ext cx="151850" cy="11416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235296" y="2691190"/>
            <a:ext cx="728663" cy="1562100"/>
          </a:xfrm>
          <a:prstGeom prst="rect">
            <a:avLst/>
          </a:prstGeom>
          <a:solidFill>
            <a:srgbClr val="B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5911571" y="4100890"/>
            <a:ext cx="1190625" cy="16192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102071" y="2381628"/>
            <a:ext cx="1339351" cy="191180"/>
          </a:xfrm>
          <a:prstGeom prst="rect">
            <a:avLst/>
          </a:prstGeom>
          <a:solidFill>
            <a:srgbClr val="B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p:cNvCxnSpPr/>
          <p:nvPr/>
        </p:nvCxnSpPr>
        <p:spPr>
          <a:xfrm>
            <a:off x="5849658" y="3253165"/>
            <a:ext cx="157163" cy="904875"/>
          </a:xfrm>
          <a:prstGeom prst="line">
            <a:avLst/>
          </a:prstGeom>
          <a:ln w="60325">
            <a:solidFill>
              <a:srgbClr val="B8FCFE"/>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5821085" y="2314951"/>
            <a:ext cx="581025" cy="266701"/>
          </a:xfrm>
          <a:prstGeom prst="rect">
            <a:avLst/>
          </a:prstGeom>
          <a:solidFill>
            <a:srgbClr val="B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5382933" y="2357815"/>
            <a:ext cx="581025" cy="476250"/>
          </a:xfrm>
          <a:prstGeom prst="rect">
            <a:avLst/>
          </a:prstGeom>
          <a:solidFill>
            <a:srgbClr val="B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5221242" y="2474932"/>
            <a:ext cx="151850" cy="1092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p:cNvCxnSpPr/>
          <p:nvPr/>
        </p:nvCxnSpPr>
        <p:spPr>
          <a:xfrm flipV="1">
            <a:off x="5339519" y="2394950"/>
            <a:ext cx="601250" cy="123413"/>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4725218" y="2528729"/>
            <a:ext cx="610049" cy="22313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5902944" y="2129585"/>
            <a:ext cx="566994" cy="27713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949671" y="2595940"/>
            <a:ext cx="60605" cy="1509335"/>
          </a:xfrm>
          <a:prstGeom prst="line">
            <a:avLst/>
          </a:prstGeom>
          <a:ln w="76200">
            <a:solidFill>
              <a:srgbClr val="B8FCFE"/>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5844896" y="4048502"/>
            <a:ext cx="561975" cy="95251"/>
          </a:xfrm>
          <a:prstGeom prst="line">
            <a:avLst/>
          </a:prstGeom>
          <a:ln w="50800">
            <a:solidFill>
              <a:srgbClr val="B8FCF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297469" y="3153307"/>
            <a:ext cx="311152" cy="0"/>
          </a:xfrm>
          <a:prstGeom prst="line">
            <a:avLst/>
          </a:prstGeom>
          <a:ln w="19050">
            <a:solidFill>
              <a:schemeClr val="bg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292965" y="3446096"/>
            <a:ext cx="311152" cy="0"/>
          </a:xfrm>
          <a:prstGeom prst="line">
            <a:avLst/>
          </a:prstGeom>
          <a:ln w="19050">
            <a:solidFill>
              <a:schemeClr val="bg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297469" y="3738625"/>
            <a:ext cx="311152" cy="0"/>
          </a:xfrm>
          <a:prstGeom prst="line">
            <a:avLst/>
          </a:prstGeom>
          <a:ln w="19050">
            <a:solidFill>
              <a:schemeClr val="bg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297469" y="4043378"/>
            <a:ext cx="311152" cy="0"/>
          </a:xfrm>
          <a:prstGeom prst="line">
            <a:avLst/>
          </a:prstGeom>
          <a:ln w="19050">
            <a:solidFill>
              <a:schemeClr val="bg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6779434" y="2567366"/>
            <a:ext cx="671513" cy="324530"/>
          </a:xfrm>
          <a:prstGeom prst="rect">
            <a:avLst/>
          </a:prstGeom>
          <a:solidFill>
            <a:srgbClr val="B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7292964" y="2571203"/>
            <a:ext cx="311152" cy="0"/>
          </a:xfrm>
          <a:prstGeom prst="line">
            <a:avLst/>
          </a:prstGeom>
          <a:ln w="19050">
            <a:solidFill>
              <a:schemeClr val="bg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297211" y="2855240"/>
            <a:ext cx="311152" cy="0"/>
          </a:xfrm>
          <a:prstGeom prst="line">
            <a:avLst/>
          </a:prstGeom>
          <a:ln w="19050">
            <a:solidFill>
              <a:schemeClr val="bg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9" name="Rectangle 88"/>
          <p:cNvSpPr/>
          <p:nvPr/>
        </p:nvSpPr>
        <p:spPr>
          <a:xfrm>
            <a:off x="5827019" y="2340321"/>
            <a:ext cx="151850" cy="1092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descr="cdc logo.jpg"/>
          <p:cNvPicPr>
            <a:picLocks noChangeAspect="1"/>
          </p:cNvPicPr>
          <p:nvPr/>
        </p:nvPicPr>
        <p:blipFill>
          <a:blip r:embed="rId4" cstate="print"/>
          <a:srcRect l="2426" t="3022" r="5248" b="37088"/>
          <a:stretch>
            <a:fillRect/>
          </a:stretch>
        </p:blipFill>
        <p:spPr>
          <a:xfrm>
            <a:off x="1461543" y="5261316"/>
            <a:ext cx="1547430" cy="736548"/>
          </a:xfrm>
          <a:prstGeom prst="rect">
            <a:avLst/>
          </a:prstGeom>
        </p:spPr>
      </p:pic>
      <p:sp>
        <p:nvSpPr>
          <p:cNvPr id="50" name="Rectangle 49"/>
          <p:cNvSpPr/>
          <p:nvPr/>
        </p:nvSpPr>
        <p:spPr>
          <a:xfrm>
            <a:off x="3085849" y="5219114"/>
            <a:ext cx="4355960" cy="877163"/>
          </a:xfrm>
          <a:prstGeom prst="rect">
            <a:avLst/>
          </a:prstGeom>
        </p:spPr>
        <p:txBody>
          <a:bodyPr wrap="square">
            <a:spAutoFit/>
          </a:bodyPr>
          <a:lstStyle/>
          <a:p>
            <a:r>
              <a:rPr lang="en-US" sz="1700" b="1" dirty="0" smtClean="0">
                <a:solidFill>
                  <a:schemeClr val="bg1"/>
                </a:solidFill>
                <a:latin typeface="+mn-lt"/>
              </a:rPr>
              <a:t>CDC named community water fluoridation one of “10 great public health achievements of the 20th century.” </a:t>
            </a:r>
            <a:endParaRPr lang="en-US" sz="1700" dirty="0">
              <a:latin typeface="+mn-lt"/>
            </a:endParaRPr>
          </a:p>
        </p:txBody>
      </p:sp>
      <p:cxnSp>
        <p:nvCxnSpPr>
          <p:cNvPr id="55" name="Straight Connector 54"/>
          <p:cNvCxnSpPr/>
          <p:nvPr/>
        </p:nvCxnSpPr>
        <p:spPr>
          <a:xfrm>
            <a:off x="1123950" y="4667250"/>
            <a:ext cx="0" cy="2857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7491413" y="4667250"/>
            <a:ext cx="0" cy="2857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553075" y="4824413"/>
            <a:ext cx="193833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128713" y="4814888"/>
            <a:ext cx="20002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448301" y="4171950"/>
            <a:ext cx="1676399" cy="33338"/>
          </a:xfrm>
          <a:prstGeom prst="line">
            <a:avLst/>
          </a:prstGeom>
          <a:ln w="165100">
            <a:solidFill>
              <a:srgbClr val="B8FCFE"/>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71650" y="2171700"/>
            <a:ext cx="7372350" cy="4171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2036" y="679269"/>
            <a:ext cx="6612834" cy="470262"/>
          </a:xfrm>
        </p:spPr>
        <p:txBody>
          <a:bodyPr/>
          <a:lstStyle/>
          <a:p>
            <a:r>
              <a:rPr lang="en-US" sz="2800" dirty="0" smtClean="0"/>
              <a:t>But this is no time to celebrate</a:t>
            </a:r>
            <a:endParaRPr lang="en-US" sz="2800" dirty="0"/>
          </a:p>
        </p:txBody>
      </p:sp>
      <p:sp>
        <p:nvSpPr>
          <p:cNvPr id="8" name="Rectangle 7"/>
          <p:cNvSpPr/>
          <p:nvPr/>
        </p:nvSpPr>
        <p:spPr>
          <a:xfrm>
            <a:off x="1790700" y="2533650"/>
            <a:ext cx="7353300" cy="38538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p:cNvSpPr>
            <a:spLocks noGrp="1"/>
          </p:cNvSpPr>
          <p:nvPr>
            <p:ph idx="1"/>
          </p:nvPr>
        </p:nvSpPr>
        <p:spPr>
          <a:xfrm>
            <a:off x="712020" y="1423851"/>
            <a:ext cx="7648208" cy="1031966"/>
          </a:xfrm>
        </p:spPr>
        <p:txBody>
          <a:bodyPr/>
          <a:lstStyle/>
          <a:p>
            <a:pPr>
              <a:buClr>
                <a:srgbClr val="2929FF"/>
              </a:buClr>
            </a:pPr>
            <a:r>
              <a:rPr lang="en-US" sz="1900" b="1" dirty="0" smtClean="0"/>
              <a:t>72 million Americans</a:t>
            </a:r>
            <a:r>
              <a:rPr lang="en-US" sz="1900" dirty="0" smtClean="0"/>
              <a:t> do </a:t>
            </a:r>
            <a:r>
              <a:rPr lang="en-US" sz="1900" u="sng" dirty="0" smtClean="0"/>
              <a:t>not</a:t>
            </a:r>
            <a:r>
              <a:rPr lang="en-US" sz="1900" dirty="0" smtClean="0"/>
              <a:t> receive community water fluoridation (CWF).  In many states, anti-fluoride activists are trying to stop CWF, ending a proven strategy to prevent tooth decay.</a:t>
            </a:r>
          </a:p>
        </p:txBody>
      </p:sp>
      <p:sp>
        <p:nvSpPr>
          <p:cNvPr id="11" name="Rectangle 10"/>
          <p:cNvSpPr/>
          <p:nvPr/>
        </p:nvSpPr>
        <p:spPr>
          <a:xfrm>
            <a:off x="866566" y="2429691"/>
            <a:ext cx="2947788" cy="3616375"/>
          </a:xfrm>
          <a:prstGeom prst="rect">
            <a:avLst/>
          </a:prstGeom>
        </p:spPr>
        <p:txBody>
          <a:bodyPr wrap="square">
            <a:spAutoFit/>
          </a:bodyPr>
          <a:lstStyle/>
          <a:p>
            <a:pPr>
              <a:spcAft>
                <a:spcPts val="1200"/>
              </a:spcAft>
            </a:pPr>
            <a:r>
              <a:rPr lang="en-US" sz="1900" b="1" dirty="0" smtClean="0">
                <a:solidFill>
                  <a:schemeClr val="bg1"/>
                </a:solidFill>
                <a:latin typeface="+mn-lt"/>
              </a:rPr>
              <a:t>Tennessee</a:t>
            </a:r>
            <a:r>
              <a:rPr lang="en-US" sz="1900" dirty="0" smtClean="0">
                <a:solidFill>
                  <a:schemeClr val="bg1"/>
                </a:solidFill>
                <a:latin typeface="+mn-lt"/>
              </a:rPr>
              <a:t>’s Speaker of the House publicly urged state officials to stop promoting CWF.</a:t>
            </a:r>
          </a:p>
          <a:p>
            <a:pPr>
              <a:spcAft>
                <a:spcPts val="1200"/>
              </a:spcAft>
            </a:pPr>
            <a:r>
              <a:rPr lang="en-US" sz="1900" dirty="0" smtClean="0">
                <a:solidFill>
                  <a:schemeClr val="bg1"/>
                </a:solidFill>
                <a:latin typeface="+mn-lt"/>
              </a:rPr>
              <a:t>In </a:t>
            </a:r>
            <a:r>
              <a:rPr lang="en-US" sz="1900" b="1" dirty="0" smtClean="0">
                <a:solidFill>
                  <a:schemeClr val="bg1"/>
                </a:solidFill>
                <a:latin typeface="+mn-lt"/>
              </a:rPr>
              <a:t>Nebraska</a:t>
            </a:r>
            <a:r>
              <a:rPr lang="en-US" sz="1900" dirty="0" smtClean="0">
                <a:solidFill>
                  <a:schemeClr val="bg1"/>
                </a:solidFill>
                <a:latin typeface="+mn-lt"/>
              </a:rPr>
              <a:t>, 80% of the towns voting chose to opt out of a fluoridation law (2008-2010).</a:t>
            </a:r>
          </a:p>
          <a:p>
            <a:pPr>
              <a:spcAft>
                <a:spcPts val="1200"/>
              </a:spcAft>
            </a:pPr>
            <a:r>
              <a:rPr lang="en-US" sz="1900" dirty="0" smtClean="0">
                <a:solidFill>
                  <a:schemeClr val="bg1"/>
                </a:solidFill>
                <a:latin typeface="+mn-lt"/>
              </a:rPr>
              <a:t>One of </a:t>
            </a:r>
            <a:r>
              <a:rPr lang="en-US" sz="1900" b="1" dirty="0" smtClean="0">
                <a:solidFill>
                  <a:schemeClr val="bg1"/>
                </a:solidFill>
                <a:latin typeface="+mn-lt"/>
              </a:rPr>
              <a:t>Florida</a:t>
            </a:r>
            <a:r>
              <a:rPr lang="en-US" sz="1900" dirty="0" smtClean="0">
                <a:solidFill>
                  <a:schemeClr val="bg1"/>
                </a:solidFill>
                <a:latin typeface="+mn-lt"/>
              </a:rPr>
              <a:t>’s largest counties voted in 2011 to discontinue CWF.</a:t>
            </a:r>
          </a:p>
        </p:txBody>
      </p:sp>
      <p:sp>
        <p:nvSpPr>
          <p:cNvPr id="12" name="TextBox 11"/>
          <p:cNvSpPr txBox="1"/>
          <p:nvPr/>
        </p:nvSpPr>
        <p:spPr>
          <a:xfrm>
            <a:off x="732745" y="3834868"/>
            <a:ext cx="183695" cy="230832"/>
          </a:xfrm>
          <a:prstGeom prst="rect">
            <a:avLst/>
          </a:prstGeom>
          <a:noFill/>
        </p:spPr>
        <p:txBody>
          <a:bodyPr wrap="square" lIns="0" rIns="0" rtlCol="0">
            <a:spAutoFit/>
          </a:bodyPr>
          <a:lstStyle/>
          <a:p>
            <a:r>
              <a:rPr lang="en-US" sz="900" dirty="0" smtClean="0">
                <a:solidFill>
                  <a:srgbClr val="2929FF"/>
                </a:solidFill>
                <a:latin typeface="Wingdings" pitchFamily="2" charset="2"/>
              </a:rPr>
              <a:t>l</a:t>
            </a:r>
            <a:endParaRPr lang="en-US" dirty="0" smtClean="0">
              <a:solidFill>
                <a:srgbClr val="2929FF"/>
              </a:solidFill>
              <a:latin typeface="+mn-lt"/>
            </a:endParaRPr>
          </a:p>
        </p:txBody>
      </p:sp>
      <p:pic>
        <p:nvPicPr>
          <p:cNvPr id="14" name="Picture 13" descr="Fluoride Protest_2.JPG"/>
          <p:cNvPicPr>
            <a:picLocks noChangeAspect="1"/>
          </p:cNvPicPr>
          <p:nvPr/>
        </p:nvPicPr>
        <p:blipFill>
          <a:blip r:embed="rId3" cstate="print"/>
          <a:srcRect l="2102" r="3343" b="7611"/>
          <a:stretch>
            <a:fillRect/>
          </a:stretch>
        </p:blipFill>
        <p:spPr>
          <a:xfrm>
            <a:off x="3821789" y="2483270"/>
            <a:ext cx="4570188" cy="2977004"/>
          </a:xfrm>
          <a:prstGeom prst="rect">
            <a:avLst/>
          </a:prstGeom>
          <a:ln w="12700">
            <a:solidFill>
              <a:schemeClr val="bg1">
                <a:lumMod val="75000"/>
                <a:lumOff val="25000"/>
              </a:schemeClr>
            </a:solidFill>
          </a:ln>
          <a:effectLst>
            <a:outerShdw blurRad="203200" dist="38100" dir="2700000" algn="tl" rotWithShape="0">
              <a:prstClr val="black">
                <a:alpha val="40000"/>
              </a:prstClr>
            </a:outerShdw>
          </a:effectLst>
        </p:spPr>
      </p:pic>
      <p:sp>
        <p:nvSpPr>
          <p:cNvPr id="15" name="TextBox 14"/>
          <p:cNvSpPr txBox="1"/>
          <p:nvPr/>
        </p:nvSpPr>
        <p:spPr>
          <a:xfrm>
            <a:off x="747713" y="5129212"/>
            <a:ext cx="166686" cy="230832"/>
          </a:xfrm>
          <a:prstGeom prst="rect">
            <a:avLst/>
          </a:prstGeom>
          <a:noFill/>
        </p:spPr>
        <p:txBody>
          <a:bodyPr wrap="square" lIns="0" rIns="0" rtlCol="0">
            <a:spAutoFit/>
          </a:bodyPr>
          <a:lstStyle/>
          <a:p>
            <a:r>
              <a:rPr lang="en-US" sz="900" dirty="0" smtClean="0">
                <a:solidFill>
                  <a:srgbClr val="2929FF"/>
                </a:solidFill>
                <a:latin typeface="Wingdings" pitchFamily="2" charset="2"/>
              </a:rPr>
              <a:t>l</a:t>
            </a:r>
            <a:endParaRPr lang="en-US" dirty="0" smtClean="0">
              <a:solidFill>
                <a:srgbClr val="2929FF"/>
              </a:solidFill>
              <a:latin typeface="+mn-lt"/>
            </a:endParaRPr>
          </a:p>
        </p:txBody>
      </p:sp>
      <p:sp>
        <p:nvSpPr>
          <p:cNvPr id="16" name="Rectangle 15"/>
          <p:cNvSpPr/>
          <p:nvPr/>
        </p:nvSpPr>
        <p:spPr>
          <a:xfrm>
            <a:off x="620526" y="2514600"/>
            <a:ext cx="271228" cy="230832"/>
          </a:xfrm>
          <a:prstGeom prst="rect">
            <a:avLst/>
          </a:prstGeom>
        </p:spPr>
        <p:txBody>
          <a:bodyPr wrap="square">
            <a:spAutoFit/>
          </a:bodyPr>
          <a:lstStyle/>
          <a:p>
            <a:r>
              <a:rPr lang="en-US" sz="900" dirty="0" smtClean="0">
                <a:solidFill>
                  <a:srgbClr val="2929FF"/>
                </a:solidFill>
                <a:latin typeface="Wingdings" pitchFamily="2" charset="2"/>
              </a:rPr>
              <a:t>l</a:t>
            </a:r>
            <a:endParaRPr lang="en-US" sz="900" dirty="0" smtClean="0">
              <a:solidFill>
                <a:srgbClr val="2929FF"/>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40114" y="1871004"/>
            <a:ext cx="7503887" cy="44862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2880" y="562707"/>
            <a:ext cx="4783015" cy="589817"/>
          </a:xfrm>
        </p:spPr>
        <p:txBody>
          <a:bodyPr/>
          <a:lstStyle/>
          <a:p>
            <a:r>
              <a:rPr lang="en-US" sz="2800" dirty="0" smtClean="0"/>
              <a:t>How does Florida measure up?</a:t>
            </a:r>
            <a:endParaRPr lang="en-US" sz="2800" dirty="0"/>
          </a:p>
        </p:txBody>
      </p:sp>
      <p:sp>
        <p:nvSpPr>
          <p:cNvPr id="7" name="Content Placeholder 2"/>
          <p:cNvSpPr txBox="1">
            <a:spLocks/>
          </p:cNvSpPr>
          <p:nvPr/>
        </p:nvSpPr>
        <p:spPr bwMode="auto">
          <a:xfrm>
            <a:off x="1243366" y="2622005"/>
            <a:ext cx="4482184" cy="3189896"/>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marL="230188" lvl="0" indent="-230188">
              <a:spcAft>
                <a:spcPts val="1400"/>
              </a:spcAft>
              <a:buClr>
                <a:srgbClr val="BF4331"/>
              </a:buClr>
              <a:buSzPct val="100000"/>
              <a:defRPr/>
            </a:pPr>
            <a:r>
              <a:rPr lang="en-US" sz="2050" dirty="0" smtClean="0">
                <a:solidFill>
                  <a:schemeClr val="bg1"/>
                </a:solidFill>
                <a:latin typeface="+mn-lt"/>
                <a:cs typeface="+mn-cs"/>
              </a:rPr>
              <a:t>	</a:t>
            </a:r>
            <a:r>
              <a:rPr lang="en-US" sz="1900" dirty="0" smtClean="0">
                <a:solidFill>
                  <a:schemeClr val="bg1"/>
                </a:solidFill>
                <a:latin typeface="+mn-lt"/>
                <a:cs typeface="+mn-cs"/>
              </a:rPr>
              <a:t>Florida ranks </a:t>
            </a:r>
            <a:r>
              <a:rPr lang="en-US" sz="1900" b="1" dirty="0" smtClean="0">
                <a:solidFill>
                  <a:schemeClr val="bg1"/>
                </a:solidFill>
                <a:latin typeface="+mn-lt"/>
                <a:cs typeface="+mn-cs"/>
              </a:rPr>
              <a:t>25th</a:t>
            </a:r>
            <a:r>
              <a:rPr lang="en-US" sz="1900" dirty="0" smtClean="0">
                <a:solidFill>
                  <a:schemeClr val="bg1"/>
                </a:solidFill>
                <a:latin typeface="+mn-lt"/>
                <a:cs typeface="+mn-cs"/>
              </a:rPr>
              <a:t> out of the 50 states in the percentage of residents receiving optimally fluoridated water.</a:t>
            </a:r>
          </a:p>
          <a:p>
            <a:pPr marL="230188" lvl="0" indent="-230188">
              <a:spcAft>
                <a:spcPts val="1400"/>
              </a:spcAft>
              <a:buClr>
                <a:srgbClr val="BF4331"/>
              </a:buClr>
              <a:buSzPct val="100000"/>
              <a:defRPr/>
            </a:pPr>
            <a:r>
              <a:rPr lang="en-US" sz="1900" dirty="0" smtClean="0">
                <a:solidFill>
                  <a:schemeClr val="bg1"/>
                </a:solidFill>
                <a:latin typeface="+mn-lt"/>
                <a:cs typeface="+mn-cs"/>
              </a:rPr>
              <a:t>	More than </a:t>
            </a:r>
            <a:r>
              <a:rPr lang="en-US" sz="1900" b="1" dirty="0" smtClean="0">
                <a:solidFill>
                  <a:schemeClr val="bg1"/>
                </a:solidFill>
                <a:latin typeface="+mn-lt"/>
                <a:cs typeface="+mn-cs"/>
              </a:rPr>
              <a:t>3.7 million </a:t>
            </a:r>
            <a:r>
              <a:rPr lang="en-US" sz="1900" dirty="0" smtClean="0">
                <a:solidFill>
                  <a:schemeClr val="bg1"/>
                </a:solidFill>
                <a:latin typeface="+mn-lt"/>
                <a:cs typeface="+mn-cs"/>
              </a:rPr>
              <a:t>Floridians live in homes with no access to CWF.</a:t>
            </a:r>
            <a:endParaRPr lang="en-US" sz="2050" dirty="0" smtClean="0">
              <a:solidFill>
                <a:schemeClr val="bg1"/>
              </a:solidFill>
              <a:latin typeface="+mn-lt"/>
              <a:cs typeface="+mn-cs"/>
            </a:endParaRPr>
          </a:p>
          <a:p>
            <a:pPr marL="230188" lvl="0" indent="-230188">
              <a:spcAft>
                <a:spcPts val="1400"/>
              </a:spcAft>
              <a:buClr>
                <a:srgbClr val="BF4331"/>
              </a:buClr>
              <a:buSzPct val="100000"/>
              <a:defRPr/>
            </a:pPr>
            <a:r>
              <a:rPr lang="en-US" sz="2050" dirty="0" smtClean="0">
                <a:solidFill>
                  <a:schemeClr val="bg1"/>
                </a:solidFill>
                <a:latin typeface="+mn-lt"/>
                <a:cs typeface="+mn-cs"/>
              </a:rPr>
              <a:t>	</a:t>
            </a:r>
            <a:r>
              <a:rPr lang="en-US" sz="1900" dirty="0" smtClean="0">
                <a:solidFill>
                  <a:schemeClr val="bg1"/>
                </a:solidFill>
                <a:latin typeface="+mn-lt"/>
                <a:cs typeface="+mn-cs"/>
              </a:rPr>
              <a:t>Fluoridation debate has been very intense in Florida over the past 12 months</a:t>
            </a:r>
            <a:endParaRPr kumimoji="0" lang="en-US" sz="2000" b="1" i="0" u="none" strike="noStrike" kern="1200" cap="none" spc="0" normalizeH="0" baseline="0" noProof="0" dirty="0" smtClean="0">
              <a:ln>
                <a:noFill/>
              </a:ln>
              <a:solidFill>
                <a:schemeClr val="bg1"/>
              </a:solidFill>
              <a:effectLst/>
              <a:uLnTx/>
              <a:uFillTx/>
              <a:latin typeface="+mn-lt"/>
              <a:ea typeface="+mn-ea"/>
              <a:cs typeface="+mn-cs"/>
            </a:endParaRPr>
          </a:p>
        </p:txBody>
      </p:sp>
      <p:sp>
        <p:nvSpPr>
          <p:cNvPr id="8" name="TextBox 7"/>
          <p:cNvSpPr txBox="1"/>
          <p:nvPr/>
        </p:nvSpPr>
        <p:spPr>
          <a:xfrm>
            <a:off x="8812506" y="6457890"/>
            <a:ext cx="344557" cy="400110"/>
          </a:xfrm>
          <a:prstGeom prst="rect">
            <a:avLst/>
          </a:prstGeom>
          <a:noFill/>
        </p:spPr>
        <p:txBody>
          <a:bodyPr wrap="square" lIns="0" rIns="0" rtlCol="0">
            <a:spAutoFit/>
          </a:bodyPr>
          <a:lstStyle/>
          <a:p>
            <a:fld id="{662A04D3-2EBE-4CF3-83ED-F781E4387BA5}" type="slidenum">
              <a:rPr lang="en-US" sz="2000" smtClean="0">
                <a:latin typeface="+mn-lt"/>
              </a:rPr>
              <a:pPr/>
              <a:t>8</a:t>
            </a:fld>
            <a:endParaRPr lang="en-US" sz="2000" dirty="0" err="1" smtClean="0">
              <a:latin typeface="+mn-lt"/>
            </a:endParaRPr>
          </a:p>
        </p:txBody>
      </p:sp>
      <p:sp>
        <p:nvSpPr>
          <p:cNvPr id="15" name="Rectangle 14"/>
          <p:cNvSpPr/>
          <p:nvPr/>
        </p:nvSpPr>
        <p:spPr>
          <a:xfrm>
            <a:off x="1134711" y="2704625"/>
            <a:ext cx="290464" cy="2123658"/>
          </a:xfrm>
          <a:prstGeom prst="rect">
            <a:avLst/>
          </a:prstGeom>
        </p:spPr>
        <p:txBody>
          <a:bodyPr wrap="none">
            <a:spAutoFit/>
          </a:bodyPr>
          <a:lstStyle/>
          <a:p>
            <a:r>
              <a:rPr lang="en-US" sz="1100" dirty="0" smtClean="0">
                <a:solidFill>
                  <a:srgbClr val="BC0000"/>
                </a:solidFill>
                <a:latin typeface="Wingdings" pitchFamily="2" charset="2"/>
              </a:rPr>
              <a:t>l</a:t>
            </a:r>
          </a:p>
          <a:p>
            <a:endParaRPr lang="en-US" sz="1100" dirty="0" smtClean="0">
              <a:solidFill>
                <a:srgbClr val="BC0000"/>
              </a:solidFill>
              <a:latin typeface="Wingdings" pitchFamily="2" charset="2"/>
            </a:endParaRPr>
          </a:p>
          <a:p>
            <a:endParaRPr lang="en-US" sz="1100" dirty="0" smtClean="0">
              <a:solidFill>
                <a:srgbClr val="BC0000"/>
              </a:solidFill>
              <a:latin typeface="Wingdings" pitchFamily="2" charset="2"/>
            </a:endParaRPr>
          </a:p>
          <a:p>
            <a:endParaRPr lang="en-US" sz="400" dirty="0" smtClean="0">
              <a:solidFill>
                <a:srgbClr val="BC0000"/>
              </a:solidFill>
              <a:latin typeface="Wingdings" pitchFamily="2" charset="2"/>
            </a:endParaRPr>
          </a:p>
          <a:p>
            <a:endParaRPr lang="en-US" sz="1100" dirty="0" smtClean="0">
              <a:solidFill>
                <a:srgbClr val="BC0000"/>
              </a:solidFill>
              <a:latin typeface="Wingdings" pitchFamily="2" charset="2"/>
            </a:endParaRPr>
          </a:p>
          <a:p>
            <a:endParaRPr lang="en-US" sz="1100" dirty="0" smtClean="0">
              <a:solidFill>
                <a:srgbClr val="BC0000"/>
              </a:solidFill>
              <a:latin typeface="Wingdings" pitchFamily="2" charset="2"/>
            </a:endParaRPr>
          </a:p>
          <a:p>
            <a:endParaRPr lang="en-US" sz="1100" dirty="0" smtClean="0">
              <a:solidFill>
                <a:srgbClr val="BC0000"/>
              </a:solidFill>
              <a:latin typeface="Wingdings" pitchFamily="2" charset="2"/>
            </a:endParaRPr>
          </a:p>
          <a:p>
            <a:r>
              <a:rPr lang="en-US" sz="1100" dirty="0" smtClean="0">
                <a:solidFill>
                  <a:srgbClr val="BC0000"/>
                </a:solidFill>
                <a:latin typeface="Wingdings" pitchFamily="2" charset="2"/>
              </a:rPr>
              <a:t>l</a:t>
            </a:r>
          </a:p>
          <a:p>
            <a:endParaRPr lang="en-US" sz="1100" dirty="0" smtClean="0">
              <a:solidFill>
                <a:srgbClr val="BC0000"/>
              </a:solidFill>
              <a:latin typeface="Wingdings" pitchFamily="2" charset="2"/>
            </a:endParaRPr>
          </a:p>
          <a:p>
            <a:endParaRPr lang="en-US" sz="1100" dirty="0" smtClean="0">
              <a:solidFill>
                <a:srgbClr val="BC0000"/>
              </a:solidFill>
              <a:latin typeface="Wingdings" pitchFamily="2" charset="2"/>
            </a:endParaRPr>
          </a:p>
          <a:p>
            <a:endParaRPr lang="en-US" sz="1300" dirty="0" smtClean="0">
              <a:solidFill>
                <a:srgbClr val="BC0000"/>
              </a:solidFill>
              <a:latin typeface="Wingdings" pitchFamily="2" charset="2"/>
            </a:endParaRPr>
          </a:p>
          <a:p>
            <a:endParaRPr lang="en-US" sz="400" dirty="0" smtClean="0">
              <a:solidFill>
                <a:srgbClr val="BC0000"/>
              </a:solidFill>
              <a:latin typeface="Wingdings" pitchFamily="2" charset="2"/>
            </a:endParaRPr>
          </a:p>
          <a:p>
            <a:r>
              <a:rPr lang="en-US" sz="1100" dirty="0" smtClean="0">
                <a:solidFill>
                  <a:srgbClr val="BC0000"/>
                </a:solidFill>
                <a:latin typeface="Wingdings" pitchFamily="2" charset="2"/>
              </a:rPr>
              <a:t>l</a:t>
            </a:r>
          </a:p>
        </p:txBody>
      </p:sp>
      <p:pic>
        <p:nvPicPr>
          <p:cNvPr id="13" name="Picture 12" descr="Florida_green.png"/>
          <p:cNvPicPr>
            <a:picLocks noChangeAspect="1"/>
          </p:cNvPicPr>
          <p:nvPr/>
        </p:nvPicPr>
        <p:blipFill>
          <a:blip r:embed="rId2" cstate="print"/>
          <a:stretch>
            <a:fillRect/>
          </a:stretch>
        </p:blipFill>
        <p:spPr>
          <a:xfrm>
            <a:off x="3002728" y="1471194"/>
            <a:ext cx="4911068" cy="4226222"/>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71650" y="2171700"/>
            <a:ext cx="7372350" cy="4171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2036" y="159027"/>
            <a:ext cx="6612834" cy="967408"/>
          </a:xfrm>
        </p:spPr>
        <p:txBody>
          <a:bodyPr/>
          <a:lstStyle/>
          <a:p>
            <a:r>
              <a:rPr lang="en-US" sz="2800" dirty="0" smtClean="0"/>
              <a:t>Pew’s research on fluoridation</a:t>
            </a:r>
            <a:endParaRPr lang="en-US" sz="2800" dirty="0"/>
          </a:p>
        </p:txBody>
      </p:sp>
      <p:pic>
        <p:nvPicPr>
          <p:cNvPr id="9" name="Picture 8" descr="Research_word.jpg"/>
          <p:cNvPicPr>
            <a:picLocks noChangeAspect="1"/>
          </p:cNvPicPr>
          <p:nvPr/>
        </p:nvPicPr>
        <p:blipFill>
          <a:blip r:embed="rId3" cstate="print"/>
          <a:srcRect t="29779" b="26392"/>
          <a:stretch>
            <a:fillRect/>
          </a:stretch>
        </p:blipFill>
        <p:spPr>
          <a:xfrm>
            <a:off x="2532185" y="5009901"/>
            <a:ext cx="4276578" cy="1206214"/>
          </a:xfrm>
          <a:prstGeom prst="rect">
            <a:avLst/>
          </a:prstGeom>
        </p:spPr>
      </p:pic>
      <p:sp>
        <p:nvSpPr>
          <p:cNvPr id="13" name="Content Placeholder 2"/>
          <p:cNvSpPr>
            <a:spLocks noGrp="1"/>
          </p:cNvSpPr>
          <p:nvPr>
            <p:ph idx="1"/>
          </p:nvPr>
        </p:nvSpPr>
        <p:spPr>
          <a:xfrm>
            <a:off x="984738" y="1492183"/>
            <a:ext cx="7102175" cy="3431511"/>
          </a:xfrm>
        </p:spPr>
        <p:txBody>
          <a:bodyPr/>
          <a:lstStyle/>
          <a:p>
            <a:pPr>
              <a:lnSpc>
                <a:spcPct val="100000"/>
              </a:lnSpc>
              <a:spcAft>
                <a:spcPts val="800"/>
              </a:spcAft>
            </a:pPr>
            <a:r>
              <a:rPr lang="en-US" sz="1900" b="1" dirty="0" smtClean="0">
                <a:ea typeface="Calibri" pitchFamily="34" charset="0"/>
                <a:cs typeface="Times New Roman" pitchFamily="18" charset="0"/>
              </a:rPr>
              <a:t>M</a:t>
            </a:r>
            <a:r>
              <a:rPr lang="en-US" sz="1900" b="1" dirty="0" smtClean="0">
                <a:ea typeface="ヒラギノ角ゴ Pro W3" pitchFamily="1" charset="-128"/>
                <a:cs typeface="Arial" charset="0"/>
              </a:rPr>
              <a:t>edia analysis </a:t>
            </a:r>
            <a:r>
              <a:rPr lang="en-US" sz="1900" dirty="0" smtClean="0">
                <a:ea typeface="ヒラギノ角ゴ Pro W3" pitchFamily="1" charset="-128"/>
                <a:cs typeface="Arial" charset="0"/>
              </a:rPr>
              <a:t>of newspapers, social media and search-engine results</a:t>
            </a:r>
          </a:p>
          <a:p>
            <a:pPr eaLnBrk="1" hangingPunct="1">
              <a:lnSpc>
                <a:spcPct val="100000"/>
              </a:lnSpc>
              <a:spcAft>
                <a:spcPts val="800"/>
              </a:spcAft>
            </a:pPr>
            <a:r>
              <a:rPr lang="en-US" sz="1900" b="1" dirty="0" smtClean="0">
                <a:ea typeface="ヒラギノ角ゴ Pro W3" pitchFamily="1" charset="-128"/>
                <a:cs typeface="Arial" charset="0"/>
              </a:rPr>
              <a:t>Research of opposition messages </a:t>
            </a:r>
            <a:r>
              <a:rPr lang="en-US" sz="1900" dirty="0" smtClean="0">
                <a:ea typeface="ヒラギノ角ゴ Pro W3" pitchFamily="1" charset="-128"/>
                <a:cs typeface="Arial" charset="0"/>
              </a:rPr>
              <a:t>used online and in social media</a:t>
            </a:r>
          </a:p>
          <a:p>
            <a:pPr eaLnBrk="1" hangingPunct="1">
              <a:lnSpc>
                <a:spcPct val="100000"/>
              </a:lnSpc>
              <a:spcAft>
                <a:spcPts val="800"/>
              </a:spcAft>
            </a:pPr>
            <a:r>
              <a:rPr lang="en-US" sz="1900" b="1" dirty="0" smtClean="0">
                <a:ea typeface="ヒラギノ角ゴ Pro W3" pitchFamily="1" charset="-128"/>
                <a:cs typeface="Arial" charset="0"/>
              </a:rPr>
              <a:t>Focus groups </a:t>
            </a:r>
            <a:r>
              <a:rPr lang="en-US" sz="1900" dirty="0" smtClean="0">
                <a:ea typeface="ヒラギノ角ゴ Pro W3" pitchFamily="1" charset="-128"/>
                <a:cs typeface="Arial" charset="0"/>
              </a:rPr>
              <a:t>and </a:t>
            </a:r>
            <a:r>
              <a:rPr lang="en-US" sz="1900" b="1" dirty="0" smtClean="0">
                <a:ea typeface="ヒラギノ角ゴ Pro W3" pitchFamily="1" charset="-128"/>
                <a:cs typeface="Arial" charset="0"/>
              </a:rPr>
              <a:t>interviews</a:t>
            </a:r>
            <a:r>
              <a:rPr lang="en-US" sz="1900" dirty="0" smtClean="0">
                <a:ea typeface="ヒラギノ角ゴ Pro W3" pitchFamily="1" charset="-128"/>
                <a:cs typeface="Arial" charset="0"/>
              </a:rPr>
              <a:t> with stakeholders in communities where fluoridation has been hotly debated in recent years</a:t>
            </a:r>
          </a:p>
          <a:p>
            <a:pPr lvl="1" eaLnBrk="1" hangingPunct="1">
              <a:lnSpc>
                <a:spcPct val="100000"/>
              </a:lnSpc>
              <a:spcAft>
                <a:spcPts val="800"/>
              </a:spcAft>
            </a:pPr>
            <a:r>
              <a:rPr lang="en-US" sz="1900" i="1" dirty="0" smtClean="0">
                <a:ea typeface="ヒラギノ角ゴ Pro W3" pitchFamily="1" charset="-128"/>
                <a:cs typeface="Arial" charset="0"/>
              </a:rPr>
              <a:t>Palm Beach, FL; Wichita, KS; York, PA; and San Diego, CA</a:t>
            </a:r>
          </a:p>
          <a:p>
            <a:pPr eaLnBrk="1" hangingPunct="1">
              <a:lnSpc>
                <a:spcPct val="100000"/>
              </a:lnSpc>
              <a:spcAft>
                <a:spcPts val="800"/>
              </a:spcAft>
            </a:pPr>
            <a:r>
              <a:rPr lang="en-US" sz="1900" b="1" dirty="0" smtClean="0">
                <a:ea typeface="ヒラギノ角ゴ Pro W3" pitchFamily="1" charset="-128"/>
                <a:cs typeface="Arial" charset="0"/>
              </a:rPr>
              <a:t>National survey of the public</a:t>
            </a:r>
            <a:endParaRPr lang="en-US" sz="1900" dirty="0" smtClean="0">
              <a:ea typeface="ヒラギノ角ゴ Pro W3" pitchFamily="1" charset="-128"/>
              <a:cs typeface="Arial" charset="0"/>
            </a:endParaRPr>
          </a:p>
          <a:p>
            <a:pPr eaLnBrk="1" hangingPunct="1">
              <a:lnSpc>
                <a:spcPct val="100000"/>
              </a:lnSpc>
              <a:spcAft>
                <a:spcPts val="800"/>
              </a:spcAft>
            </a:pPr>
            <a:r>
              <a:rPr lang="en-US" sz="1900" b="1" dirty="0" smtClean="0">
                <a:ea typeface="ヒラギノ角ゴ Pro W3" pitchFamily="1" charset="-128"/>
                <a:cs typeface="Arial" charset="0"/>
              </a:rPr>
              <a:t>Message testing </a:t>
            </a:r>
            <a:r>
              <a:rPr lang="en-US" sz="1900" dirty="0" smtClean="0">
                <a:ea typeface="ヒラギノ角ゴ Pro W3" pitchFamily="1" charset="-128"/>
                <a:cs typeface="Arial" charset="0"/>
              </a:rPr>
              <a:t>of</a:t>
            </a:r>
            <a:r>
              <a:rPr lang="en-US" sz="1900" b="1" dirty="0" smtClean="0">
                <a:ea typeface="ヒラギノ角ゴ Pro W3" pitchFamily="1" charset="-128"/>
                <a:cs typeface="Arial" charset="0"/>
              </a:rPr>
              <a:t> </a:t>
            </a:r>
            <a:r>
              <a:rPr lang="en-US" sz="1900" dirty="0" smtClean="0">
                <a:ea typeface="ヒラギノ角ゴ Pro W3" pitchFamily="1" charset="-128"/>
                <a:cs typeface="Arial" charset="0"/>
              </a:rPr>
              <a:t>pro- and anti-fluoridation leaflets</a:t>
            </a:r>
            <a:r>
              <a:rPr lang="en-US" sz="1900" b="1" dirty="0" smtClean="0">
                <a:ea typeface="ヒラギノ角ゴ Pro W3" pitchFamily="1" charset="-128"/>
                <a:cs typeface="Arial" charset="0"/>
              </a:rPr>
              <a:t> </a:t>
            </a:r>
            <a:r>
              <a:rPr lang="en-US" sz="1900" dirty="0" smtClean="0">
                <a:ea typeface="ヒラギノ角ゴ Pro W3" pitchFamily="1" charset="-128"/>
                <a:cs typeface="Arial" charset="0"/>
              </a:rPr>
              <a:t>with groups of “active citizens”</a:t>
            </a:r>
          </a:p>
          <a:p>
            <a:pPr eaLnBrk="1" hangingPunct="1">
              <a:lnSpc>
                <a:spcPct val="100000"/>
              </a:lnSpc>
              <a:spcAft>
                <a:spcPts val="800"/>
              </a:spcAft>
            </a:pPr>
            <a:r>
              <a:rPr lang="en-US" sz="1900" b="1" dirty="0" smtClean="0">
                <a:ea typeface="ヒラギノ角ゴ Pro W3" pitchFamily="1" charset="-128"/>
                <a:cs typeface="Arial" charset="0"/>
              </a:rPr>
              <a:t>Focus groups of water operators </a:t>
            </a:r>
            <a:r>
              <a:rPr lang="en-US" sz="1900" dirty="0" smtClean="0">
                <a:ea typeface="ヒラギノ角ゴ Pro W3" pitchFamily="1" charset="-128"/>
                <a:cs typeface="Arial" charset="0"/>
              </a:rPr>
              <a:t>in Mississippi</a:t>
            </a:r>
            <a:endParaRPr lang="en-US" sz="1900" dirty="0" smtClean="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ew - bottom detail">
  <a:themeElements>
    <a:clrScheme name="Pew">
      <a:dk1>
        <a:sysClr val="windowText" lastClr="000000"/>
      </a:dk1>
      <a:lt1>
        <a:sysClr val="window" lastClr="FFFFFF"/>
      </a:lt1>
      <a:dk2>
        <a:srgbClr val="005996"/>
      </a:dk2>
      <a:lt2>
        <a:srgbClr val="4BBBEB"/>
      </a:lt2>
      <a:accent1>
        <a:srgbClr val="A5B7BA"/>
      </a:accent1>
      <a:accent2>
        <a:srgbClr val="DA2128"/>
      </a:accent2>
      <a:accent3>
        <a:srgbClr val="F37021"/>
      </a:accent3>
      <a:accent4>
        <a:srgbClr val="BF4331"/>
      </a:accent4>
      <a:accent5>
        <a:srgbClr val="6E9934"/>
      </a:accent5>
      <a:accent6>
        <a:srgbClr val="473D7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rIns="0" rtlCol="0">
        <a:spAutoFit/>
      </a:bodyPr>
      <a:lstStyle>
        <a:defPPr>
          <a:defRPr dirty="0" err="1" smtClean="0">
            <a:latin typeface="+mn-lt"/>
          </a:defRPr>
        </a:defPPr>
      </a:lstStyle>
    </a:txDef>
  </a:objectDefaults>
  <a:extraClrSchemeLst/>
</a:theme>
</file>

<file path=ppt/theme/theme2.xml><?xml version="1.0" encoding="utf-8"?>
<a:theme xmlns:a="http://schemas.openxmlformats.org/drawingml/2006/main" name="Pew - Dental">
  <a:themeElements>
    <a:clrScheme name="Pew">
      <a:dk1>
        <a:sysClr val="windowText" lastClr="000000"/>
      </a:dk1>
      <a:lt1>
        <a:sysClr val="window" lastClr="FFFFFF"/>
      </a:lt1>
      <a:dk2>
        <a:srgbClr val="005996"/>
      </a:dk2>
      <a:lt2>
        <a:srgbClr val="4BBBEB"/>
      </a:lt2>
      <a:accent1>
        <a:srgbClr val="A5B7BA"/>
      </a:accent1>
      <a:accent2>
        <a:srgbClr val="DA2128"/>
      </a:accent2>
      <a:accent3>
        <a:srgbClr val="F37021"/>
      </a:accent3>
      <a:accent4>
        <a:srgbClr val="BF4331"/>
      </a:accent4>
      <a:accent5>
        <a:srgbClr val="6E9934"/>
      </a:accent5>
      <a:accent6>
        <a:srgbClr val="473D7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rIns="0" rtlCol="0">
        <a:spAutoFit/>
      </a:bodyPr>
      <a:lstStyle>
        <a:defPPr>
          <a:defRPr dirty="0" err="1" smtClean="0">
            <a:latin typeface="+mn-lt"/>
          </a:defRPr>
        </a:defPPr>
      </a:lstStyle>
    </a:txDef>
  </a:objectDefaults>
  <a:extraClrSchemeLst/>
</a:theme>
</file>

<file path=ppt/theme/theme3.xml><?xml version="1.0" encoding="utf-8"?>
<a:theme xmlns:a="http://schemas.openxmlformats.org/drawingml/2006/main" name="Pew - Home Visiting">
  <a:themeElements>
    <a:clrScheme name="Pew">
      <a:dk1>
        <a:sysClr val="windowText" lastClr="000000"/>
      </a:dk1>
      <a:lt1>
        <a:sysClr val="window" lastClr="FFFFFF"/>
      </a:lt1>
      <a:dk2>
        <a:srgbClr val="005996"/>
      </a:dk2>
      <a:lt2>
        <a:srgbClr val="4BBBEB"/>
      </a:lt2>
      <a:accent1>
        <a:srgbClr val="A5B7BA"/>
      </a:accent1>
      <a:accent2>
        <a:srgbClr val="DA2128"/>
      </a:accent2>
      <a:accent3>
        <a:srgbClr val="F37021"/>
      </a:accent3>
      <a:accent4>
        <a:srgbClr val="BF4331"/>
      </a:accent4>
      <a:accent5>
        <a:srgbClr val="6E9934"/>
      </a:accent5>
      <a:accent6>
        <a:srgbClr val="473D7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rIns="0" rtlCol="0">
        <a:spAutoFit/>
      </a:bodyPr>
      <a:lstStyle>
        <a:defPPr>
          <a:defRPr dirty="0" err="1" smtClean="0">
            <a:latin typeface="+mn-lt"/>
          </a:defRPr>
        </a:defPPr>
      </a:lstStyle>
    </a:txDef>
  </a:objectDefaults>
  <a:extraClrSchemeLst/>
</a:theme>
</file>

<file path=ppt/theme/theme4.xml><?xml version="1.0" encoding="utf-8"?>
<a:theme xmlns:a="http://schemas.openxmlformats.org/drawingml/2006/main" name="Pew - plain">
  <a:themeElements>
    <a:clrScheme name="Pew">
      <a:dk1>
        <a:sysClr val="windowText" lastClr="000000"/>
      </a:dk1>
      <a:lt1>
        <a:sysClr val="window" lastClr="FFFFFF"/>
      </a:lt1>
      <a:dk2>
        <a:srgbClr val="005996"/>
      </a:dk2>
      <a:lt2>
        <a:srgbClr val="4BBBEB"/>
      </a:lt2>
      <a:accent1>
        <a:srgbClr val="A5B7BA"/>
      </a:accent1>
      <a:accent2>
        <a:srgbClr val="DA2128"/>
      </a:accent2>
      <a:accent3>
        <a:srgbClr val="F37021"/>
      </a:accent3>
      <a:accent4>
        <a:srgbClr val="BF4331"/>
      </a:accent4>
      <a:accent5>
        <a:srgbClr val="6E9934"/>
      </a:accent5>
      <a:accent6>
        <a:srgbClr val="473D7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rIns="0" rtlCol="0">
        <a:spAutoFit/>
      </a:bodyPr>
      <a:lstStyle>
        <a:defPPr>
          <a:defRPr dirty="0" err="1" smtClean="0">
            <a:latin typeface="+mn-lt"/>
          </a:defRPr>
        </a:defPPr>
      </a:lstStyle>
    </a:txDef>
  </a:objectDefaults>
  <a:extraClrSchemeLst/>
</a:theme>
</file>

<file path=ppt/theme/theme5.xml><?xml version="1.0" encoding="utf-8"?>
<a:theme xmlns:a="http://schemas.openxmlformats.org/drawingml/2006/main" name="1_Pew - Dental">
  <a:themeElements>
    <a:clrScheme name="Pew">
      <a:dk1>
        <a:sysClr val="windowText" lastClr="000000"/>
      </a:dk1>
      <a:lt1>
        <a:sysClr val="window" lastClr="FFFFFF"/>
      </a:lt1>
      <a:dk2>
        <a:srgbClr val="005996"/>
      </a:dk2>
      <a:lt2>
        <a:srgbClr val="4BBBEB"/>
      </a:lt2>
      <a:accent1>
        <a:srgbClr val="A5B7BA"/>
      </a:accent1>
      <a:accent2>
        <a:srgbClr val="DA2128"/>
      </a:accent2>
      <a:accent3>
        <a:srgbClr val="F37021"/>
      </a:accent3>
      <a:accent4>
        <a:srgbClr val="BF4331"/>
      </a:accent4>
      <a:accent5>
        <a:srgbClr val="6E9934"/>
      </a:accent5>
      <a:accent6>
        <a:srgbClr val="473D7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rIns="0" rtlCol="0">
        <a:spAutoFit/>
      </a:bodyPr>
      <a:lstStyle>
        <a:defPPr>
          <a:defRPr dirty="0" err="1" smtClean="0">
            <a:latin typeface="+mn-lt"/>
          </a:defRPr>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20003</TotalTime>
  <Words>2033</Words>
  <Application>Microsoft Office PowerPoint</Application>
  <PresentationFormat>On-screen Show (4:3)</PresentationFormat>
  <Paragraphs>392</Paragraphs>
  <Slides>44</Slides>
  <Notes>19</Notes>
  <HiddenSlides>0</HiddenSlides>
  <MMClips>0</MMClips>
  <ScaleCrop>false</ScaleCrop>
  <HeadingPairs>
    <vt:vector size="4" baseType="variant">
      <vt:variant>
        <vt:lpstr>Theme</vt:lpstr>
      </vt:variant>
      <vt:variant>
        <vt:i4>5</vt:i4>
      </vt:variant>
      <vt:variant>
        <vt:lpstr>Slide Titles</vt:lpstr>
      </vt:variant>
      <vt:variant>
        <vt:i4>44</vt:i4>
      </vt:variant>
    </vt:vector>
  </HeadingPairs>
  <TitlesOfParts>
    <vt:vector size="49" baseType="lpstr">
      <vt:lpstr>Pew - bottom detail</vt:lpstr>
      <vt:lpstr>Pew - Dental</vt:lpstr>
      <vt:lpstr>Pew - Home Visiting</vt:lpstr>
      <vt:lpstr>Pew - plain</vt:lpstr>
      <vt:lpstr>1_Pew - Dental</vt:lpstr>
      <vt:lpstr>A Prevention Agenda To Improve Children’s Oral Health</vt:lpstr>
      <vt:lpstr>The impact of unmet dental needs</vt:lpstr>
      <vt:lpstr>The driving factors</vt:lpstr>
      <vt:lpstr>Better Use of Prevention:      – Fluoridation      – Dental Sealants</vt:lpstr>
      <vt:lpstr>Community water fluoridation</vt:lpstr>
      <vt:lpstr>Slow, steady growth for fluoridation</vt:lpstr>
      <vt:lpstr>But this is no time to celebrate</vt:lpstr>
      <vt:lpstr>How does Florida measure up?</vt:lpstr>
      <vt:lpstr>Pew’s research on fluoridation</vt:lpstr>
      <vt:lpstr>Fluoridation: Lessons Learned</vt:lpstr>
      <vt:lpstr>Public awareness is low</vt:lpstr>
      <vt:lpstr>Public awareness is low</vt:lpstr>
      <vt:lpstr>Opponents: Persistent and web-savvy</vt:lpstr>
      <vt:lpstr>Comparing each side’s tactics</vt:lpstr>
      <vt:lpstr>A perfect storm</vt:lpstr>
      <vt:lpstr>Takeaway: Avoid clinical language</vt:lpstr>
      <vt:lpstr>Takeaway: Frame the issue correctly</vt:lpstr>
      <vt:lpstr>Takeaway: Frame the issue correctly</vt:lpstr>
      <vt:lpstr>Takeaway: Lead with the need</vt:lpstr>
      <vt:lpstr>Takeaway: Lead with the need</vt:lpstr>
      <vt:lpstr>Takeaway: Lead with the need</vt:lpstr>
      <vt:lpstr>Takeaway: Start reclaiming the web</vt:lpstr>
      <vt:lpstr>Takeaway: Start reclaiming the web</vt:lpstr>
      <vt:lpstr>The Campaign for Dental Health  (iLikeMyTeeth.org)</vt:lpstr>
      <vt:lpstr>The Campaign for Dental Health</vt:lpstr>
      <vt:lpstr>Sample of campaign partners</vt:lpstr>
      <vt:lpstr>The web presence</vt:lpstr>
      <vt:lpstr>PowerPoint slides for advocates</vt:lpstr>
      <vt:lpstr>Building awareness of the campaign</vt:lpstr>
      <vt:lpstr>Launching a rapid-response team</vt:lpstr>
      <vt:lpstr>Helping the media frame the issue</vt:lpstr>
      <vt:lpstr>The campaign’s progress</vt:lpstr>
      <vt:lpstr>Pew’s outreach to states</vt:lpstr>
      <vt:lpstr>Dental Sealants</vt:lpstr>
      <vt:lpstr>Dental sealants</vt:lpstr>
      <vt:lpstr>An under-utilized strategy</vt:lpstr>
      <vt:lpstr>An under-utilized strategy</vt:lpstr>
      <vt:lpstr>PowerPoint Presentation</vt:lpstr>
      <vt:lpstr>The prior exam rule</vt:lpstr>
      <vt:lpstr>The prior exam rule</vt:lpstr>
      <vt:lpstr>Billing issues can pose obstacles</vt:lpstr>
      <vt:lpstr>How Pew is helping states</vt:lpstr>
      <vt:lpstr>Pew’s upcoming 50-state report</vt:lpstr>
      <vt:lpstr>PowerPoint Presentation</vt:lpstr>
    </vt:vector>
  </TitlesOfParts>
  <Company>The Pew Charitable Trusts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Pew Sample 1</dc:title>
  <dc:creator>Condor Communications</dc:creator>
  <dc:description>www.condorcom.com</dc:description>
  <cp:lastModifiedBy>Matt Jacob</cp:lastModifiedBy>
  <cp:revision>2085</cp:revision>
  <dcterms:created xsi:type="dcterms:W3CDTF">2010-05-04T15:16:35Z</dcterms:created>
  <dcterms:modified xsi:type="dcterms:W3CDTF">2012-08-17T19:28:15Z</dcterms:modified>
</cp:coreProperties>
</file>