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3"/>
  </p:notesMasterIdLst>
  <p:sldIdLst>
    <p:sldId id="256" r:id="rId2"/>
    <p:sldId id="258" r:id="rId3"/>
    <p:sldId id="259" r:id="rId4"/>
    <p:sldId id="266" r:id="rId5"/>
    <p:sldId id="257"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pos="5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B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7076" autoAdjust="0"/>
  </p:normalViewPr>
  <p:slideViewPr>
    <p:cSldViewPr snapToGrid="0">
      <p:cViewPr>
        <p:scale>
          <a:sx n="30" d="100"/>
          <a:sy n="30" d="100"/>
        </p:scale>
        <p:origin x="1818" y="1260"/>
      </p:cViewPr>
      <p:guideLst>
        <p:guide orient="horz" pos="1056"/>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65C47-C94B-491A-943D-0E750F1F1362}"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EBE0BC9B-1BDE-499D-BF74-9A085B99F38C}">
      <dgm:prSet phldrT="[Text]"/>
      <dgm:spPr/>
      <dgm:t>
        <a:bodyPr/>
        <a:lstStyle/>
        <a:p>
          <a:r>
            <a:rPr lang="en-US" dirty="0"/>
            <a:t>Large Animal Surgery</a:t>
          </a:r>
        </a:p>
      </dgm:t>
    </dgm:pt>
    <dgm:pt modelId="{D55B2FEB-7D67-4059-BE21-0862EFCA029C}" type="parTrans" cxnId="{0357C4C2-7788-4D91-8B93-FE5191CC8EB0}">
      <dgm:prSet/>
      <dgm:spPr/>
      <dgm:t>
        <a:bodyPr/>
        <a:lstStyle/>
        <a:p>
          <a:endParaRPr lang="en-US"/>
        </a:p>
      </dgm:t>
    </dgm:pt>
    <dgm:pt modelId="{0A752BD9-D515-4423-95F6-2AEBAF094624}" type="sibTrans" cxnId="{0357C4C2-7788-4D91-8B93-FE5191CC8EB0}">
      <dgm:prSet/>
      <dgm:spPr/>
      <dgm:t>
        <a:bodyPr/>
        <a:lstStyle/>
        <a:p>
          <a:endParaRPr lang="en-US"/>
        </a:p>
      </dgm:t>
    </dgm:pt>
    <dgm:pt modelId="{6691643C-9D64-4192-897D-CFD69B7D4C0B}">
      <dgm:prSet/>
      <dgm:spPr/>
      <dgm:t>
        <a:bodyPr/>
        <a:lstStyle/>
        <a:p>
          <a:r>
            <a:rPr lang="en-US" dirty="0"/>
            <a:t>Large Animal Internal Medicine</a:t>
          </a:r>
        </a:p>
      </dgm:t>
    </dgm:pt>
    <dgm:pt modelId="{FE75A839-870D-44C5-BF6B-8773C8534372}" type="parTrans" cxnId="{F30EE013-878A-4B2C-8A67-CA0E42BCA09F}">
      <dgm:prSet/>
      <dgm:spPr/>
      <dgm:t>
        <a:bodyPr/>
        <a:lstStyle/>
        <a:p>
          <a:endParaRPr lang="en-US"/>
        </a:p>
      </dgm:t>
    </dgm:pt>
    <dgm:pt modelId="{A8991D27-D8EE-462F-8890-8ADC032D063A}" type="sibTrans" cxnId="{F30EE013-878A-4B2C-8A67-CA0E42BCA09F}">
      <dgm:prSet/>
      <dgm:spPr/>
      <dgm:t>
        <a:bodyPr/>
        <a:lstStyle/>
        <a:p>
          <a:endParaRPr lang="en-US"/>
        </a:p>
      </dgm:t>
    </dgm:pt>
    <dgm:pt modelId="{F825F41F-90CA-406E-8A13-08854B5D796D}">
      <dgm:prSet/>
      <dgm:spPr/>
      <dgm:t>
        <a:bodyPr/>
        <a:lstStyle/>
        <a:p>
          <a:r>
            <a:rPr lang="en-US" dirty="0"/>
            <a:t>Multi-species Comparative Reproduction</a:t>
          </a:r>
        </a:p>
      </dgm:t>
    </dgm:pt>
    <dgm:pt modelId="{2D9B024E-64EB-47E6-A53B-F399EE37E5AF}" type="parTrans" cxnId="{2EAFB9EF-D693-49C0-9887-FDFA960779AE}">
      <dgm:prSet/>
      <dgm:spPr/>
      <dgm:t>
        <a:bodyPr/>
        <a:lstStyle/>
        <a:p>
          <a:endParaRPr lang="en-US"/>
        </a:p>
      </dgm:t>
    </dgm:pt>
    <dgm:pt modelId="{B1AA13EC-C604-4E60-9118-42DEF7579B18}" type="sibTrans" cxnId="{2EAFB9EF-D693-49C0-9887-FDFA960779AE}">
      <dgm:prSet/>
      <dgm:spPr/>
      <dgm:t>
        <a:bodyPr/>
        <a:lstStyle/>
        <a:p>
          <a:endParaRPr lang="en-US"/>
        </a:p>
      </dgm:t>
    </dgm:pt>
    <dgm:pt modelId="{89C72C8A-4707-43E2-BE82-52087C3591C3}">
      <dgm:prSet/>
      <dgm:spPr/>
      <dgm:t>
        <a:bodyPr/>
        <a:lstStyle/>
        <a:p>
          <a:r>
            <a:rPr lang="en-US" dirty="0"/>
            <a:t>Anesthesiology and Pain Management </a:t>
          </a:r>
        </a:p>
      </dgm:t>
    </dgm:pt>
    <dgm:pt modelId="{CEF5B194-F6DC-497A-8FC3-35452A874418}" type="parTrans" cxnId="{41CE6E2B-34BA-4055-8EC2-D2E533785A7C}">
      <dgm:prSet/>
      <dgm:spPr/>
      <dgm:t>
        <a:bodyPr/>
        <a:lstStyle/>
        <a:p>
          <a:endParaRPr lang="en-US"/>
        </a:p>
      </dgm:t>
    </dgm:pt>
    <dgm:pt modelId="{9DFF6A88-CA6A-4835-8DEB-643E13A65A8A}" type="sibTrans" cxnId="{41CE6E2B-34BA-4055-8EC2-D2E533785A7C}">
      <dgm:prSet/>
      <dgm:spPr/>
      <dgm:t>
        <a:bodyPr/>
        <a:lstStyle/>
        <a:p>
          <a:endParaRPr lang="en-US"/>
        </a:p>
      </dgm:t>
    </dgm:pt>
    <dgm:pt modelId="{D5201FA8-D366-4453-9AD4-A5EB93FC7AED}">
      <dgm:prSet/>
      <dgm:spPr/>
      <dgm:t>
        <a:bodyPr/>
        <a:lstStyle/>
        <a:p>
          <a:r>
            <a:rPr lang="en-US" dirty="0"/>
            <a:t>Production Animal Health</a:t>
          </a:r>
        </a:p>
      </dgm:t>
    </dgm:pt>
    <dgm:pt modelId="{AF425A24-24EF-4ED7-9A9E-4E7098E56EDD}" type="sibTrans" cxnId="{FE492BBF-4EB7-4F69-A48A-AC8C257A4DF3}">
      <dgm:prSet/>
      <dgm:spPr/>
      <dgm:t>
        <a:bodyPr/>
        <a:lstStyle/>
        <a:p>
          <a:endParaRPr lang="en-US"/>
        </a:p>
      </dgm:t>
    </dgm:pt>
    <dgm:pt modelId="{2923C0FB-C670-41B3-9A6E-94E442B83FAE}" type="parTrans" cxnId="{FE492BBF-4EB7-4F69-A48A-AC8C257A4DF3}">
      <dgm:prSet/>
      <dgm:spPr/>
      <dgm:t>
        <a:bodyPr/>
        <a:lstStyle/>
        <a:p>
          <a:endParaRPr lang="en-US"/>
        </a:p>
      </dgm:t>
    </dgm:pt>
    <dgm:pt modelId="{326289F7-65DE-441E-9A93-7E2498561EF2}">
      <dgm:prSet/>
      <dgm:spPr/>
      <dgm:t>
        <a:bodyPr/>
        <a:lstStyle/>
        <a:p>
          <a:r>
            <a:rPr lang="en-US" dirty="0"/>
            <a:t>Epidemiology</a:t>
          </a:r>
        </a:p>
      </dgm:t>
    </dgm:pt>
    <dgm:pt modelId="{BF36034F-0056-4E1F-8047-CA6626973F18}" type="sibTrans" cxnId="{9E269678-449B-4D2A-B4FC-59551DACD7F2}">
      <dgm:prSet/>
      <dgm:spPr/>
      <dgm:t>
        <a:bodyPr/>
        <a:lstStyle/>
        <a:p>
          <a:endParaRPr lang="en-US"/>
        </a:p>
      </dgm:t>
    </dgm:pt>
    <dgm:pt modelId="{577185C4-D974-48AC-96ED-7D87F4081A6E}" type="parTrans" cxnId="{9E269678-449B-4D2A-B4FC-59551DACD7F2}">
      <dgm:prSet/>
      <dgm:spPr/>
      <dgm:t>
        <a:bodyPr/>
        <a:lstStyle/>
        <a:p>
          <a:endParaRPr lang="en-US"/>
        </a:p>
      </dgm:t>
    </dgm:pt>
    <dgm:pt modelId="{53B2652E-9016-4CED-A671-58EABFDC70AC}" type="pres">
      <dgm:prSet presAssocID="{DC365C47-C94B-491A-943D-0E750F1F1362}" presName="cycle" presStyleCnt="0">
        <dgm:presLayoutVars>
          <dgm:dir/>
          <dgm:resizeHandles val="exact"/>
        </dgm:presLayoutVars>
      </dgm:prSet>
      <dgm:spPr/>
    </dgm:pt>
    <dgm:pt modelId="{9469313C-9A3B-4C2E-946F-B8D3B0F9D7AE}" type="pres">
      <dgm:prSet presAssocID="{EBE0BC9B-1BDE-499D-BF74-9A085B99F38C}" presName="node" presStyleLbl="node1" presStyleIdx="0" presStyleCnt="6">
        <dgm:presLayoutVars>
          <dgm:bulletEnabled val="1"/>
        </dgm:presLayoutVars>
      </dgm:prSet>
      <dgm:spPr/>
    </dgm:pt>
    <dgm:pt modelId="{F376FD7E-64FC-4629-83C8-03E1ABB82276}" type="pres">
      <dgm:prSet presAssocID="{EBE0BC9B-1BDE-499D-BF74-9A085B99F38C}" presName="spNode" presStyleCnt="0"/>
      <dgm:spPr/>
    </dgm:pt>
    <dgm:pt modelId="{52E1C6E6-55E4-4D69-BB47-B6AA2FB0F27C}" type="pres">
      <dgm:prSet presAssocID="{0A752BD9-D515-4423-95F6-2AEBAF094624}" presName="sibTrans" presStyleLbl="sibTrans1D1" presStyleIdx="0" presStyleCnt="6"/>
      <dgm:spPr/>
    </dgm:pt>
    <dgm:pt modelId="{1D19B964-8B63-42E6-AD8E-CEDB9CCDCB94}" type="pres">
      <dgm:prSet presAssocID="{6691643C-9D64-4192-897D-CFD69B7D4C0B}" presName="node" presStyleLbl="node1" presStyleIdx="1" presStyleCnt="6">
        <dgm:presLayoutVars>
          <dgm:bulletEnabled val="1"/>
        </dgm:presLayoutVars>
      </dgm:prSet>
      <dgm:spPr/>
    </dgm:pt>
    <dgm:pt modelId="{71404542-7AF8-4514-86CD-CBB654D7111F}" type="pres">
      <dgm:prSet presAssocID="{6691643C-9D64-4192-897D-CFD69B7D4C0B}" presName="spNode" presStyleCnt="0"/>
      <dgm:spPr/>
    </dgm:pt>
    <dgm:pt modelId="{25F8B7B9-69B3-449D-B256-E45A3D05DDDA}" type="pres">
      <dgm:prSet presAssocID="{A8991D27-D8EE-462F-8890-8ADC032D063A}" presName="sibTrans" presStyleLbl="sibTrans1D1" presStyleIdx="1" presStyleCnt="6"/>
      <dgm:spPr/>
    </dgm:pt>
    <dgm:pt modelId="{B834DEE2-69BD-4C86-A122-C5EB2B1EA4FA}" type="pres">
      <dgm:prSet presAssocID="{F825F41F-90CA-406E-8A13-08854B5D796D}" presName="node" presStyleLbl="node1" presStyleIdx="2" presStyleCnt="6">
        <dgm:presLayoutVars>
          <dgm:bulletEnabled val="1"/>
        </dgm:presLayoutVars>
      </dgm:prSet>
      <dgm:spPr/>
    </dgm:pt>
    <dgm:pt modelId="{3874FBEE-A92A-4F14-A8C8-F168FB1D4B96}" type="pres">
      <dgm:prSet presAssocID="{F825F41F-90CA-406E-8A13-08854B5D796D}" presName="spNode" presStyleCnt="0"/>
      <dgm:spPr/>
    </dgm:pt>
    <dgm:pt modelId="{4D43CE32-5089-421A-9A16-CB7B58269282}" type="pres">
      <dgm:prSet presAssocID="{B1AA13EC-C604-4E60-9118-42DEF7579B18}" presName="sibTrans" presStyleLbl="sibTrans1D1" presStyleIdx="2" presStyleCnt="6"/>
      <dgm:spPr/>
    </dgm:pt>
    <dgm:pt modelId="{D1D81DAA-2487-4C19-93BB-E62C95713FE4}" type="pres">
      <dgm:prSet presAssocID="{D5201FA8-D366-4453-9AD4-A5EB93FC7AED}" presName="node" presStyleLbl="node1" presStyleIdx="3" presStyleCnt="6">
        <dgm:presLayoutVars>
          <dgm:bulletEnabled val="1"/>
        </dgm:presLayoutVars>
      </dgm:prSet>
      <dgm:spPr/>
    </dgm:pt>
    <dgm:pt modelId="{502E76E8-87EB-4CDB-A815-4D1C08CEEDAC}" type="pres">
      <dgm:prSet presAssocID="{D5201FA8-D366-4453-9AD4-A5EB93FC7AED}" presName="spNode" presStyleCnt="0"/>
      <dgm:spPr/>
    </dgm:pt>
    <dgm:pt modelId="{509B8012-A7A4-48D3-BA45-14896542D97E}" type="pres">
      <dgm:prSet presAssocID="{AF425A24-24EF-4ED7-9A9E-4E7098E56EDD}" presName="sibTrans" presStyleLbl="sibTrans1D1" presStyleIdx="3" presStyleCnt="6"/>
      <dgm:spPr/>
    </dgm:pt>
    <dgm:pt modelId="{DC9EDD20-AB33-4C43-AD3E-8F209B0DF9C4}" type="pres">
      <dgm:prSet presAssocID="{89C72C8A-4707-43E2-BE82-52087C3591C3}" presName="node" presStyleLbl="node1" presStyleIdx="4" presStyleCnt="6">
        <dgm:presLayoutVars>
          <dgm:bulletEnabled val="1"/>
        </dgm:presLayoutVars>
      </dgm:prSet>
      <dgm:spPr/>
    </dgm:pt>
    <dgm:pt modelId="{7E684779-9162-4A6C-9345-346331DBFF1E}" type="pres">
      <dgm:prSet presAssocID="{89C72C8A-4707-43E2-BE82-52087C3591C3}" presName="spNode" presStyleCnt="0"/>
      <dgm:spPr/>
    </dgm:pt>
    <dgm:pt modelId="{F7C40725-4896-4EA5-8E9F-44678FC4340C}" type="pres">
      <dgm:prSet presAssocID="{9DFF6A88-CA6A-4835-8DEB-643E13A65A8A}" presName="sibTrans" presStyleLbl="sibTrans1D1" presStyleIdx="4" presStyleCnt="6"/>
      <dgm:spPr/>
    </dgm:pt>
    <dgm:pt modelId="{D26B971E-F130-4C23-9BF4-3A90AE7C048F}" type="pres">
      <dgm:prSet presAssocID="{326289F7-65DE-441E-9A93-7E2498561EF2}" presName="node" presStyleLbl="node1" presStyleIdx="5" presStyleCnt="6">
        <dgm:presLayoutVars>
          <dgm:bulletEnabled val="1"/>
        </dgm:presLayoutVars>
      </dgm:prSet>
      <dgm:spPr/>
    </dgm:pt>
    <dgm:pt modelId="{8935546B-CDFD-4BEF-AAFC-A0331C60CABC}" type="pres">
      <dgm:prSet presAssocID="{326289F7-65DE-441E-9A93-7E2498561EF2}" presName="spNode" presStyleCnt="0"/>
      <dgm:spPr/>
    </dgm:pt>
    <dgm:pt modelId="{6B1A6547-0049-46F0-A0DA-FED6E1F78635}" type="pres">
      <dgm:prSet presAssocID="{BF36034F-0056-4E1F-8047-CA6626973F18}" presName="sibTrans" presStyleLbl="sibTrans1D1" presStyleIdx="5" presStyleCnt="6"/>
      <dgm:spPr/>
    </dgm:pt>
  </dgm:ptLst>
  <dgm:cxnLst>
    <dgm:cxn modelId="{F30EE013-878A-4B2C-8A67-CA0E42BCA09F}" srcId="{DC365C47-C94B-491A-943D-0E750F1F1362}" destId="{6691643C-9D64-4192-897D-CFD69B7D4C0B}" srcOrd="1" destOrd="0" parTransId="{FE75A839-870D-44C5-BF6B-8773C8534372}" sibTransId="{A8991D27-D8EE-462F-8890-8ADC032D063A}"/>
    <dgm:cxn modelId="{6EED8116-3189-4BE2-AED3-D3CC5217FCB2}" type="presOf" srcId="{EBE0BC9B-1BDE-499D-BF74-9A085B99F38C}" destId="{9469313C-9A3B-4C2E-946F-B8D3B0F9D7AE}" srcOrd="0" destOrd="0" presId="urn:microsoft.com/office/officeart/2005/8/layout/cycle5"/>
    <dgm:cxn modelId="{CFCCF41F-35CA-47A2-BB76-5A57F71176A0}" type="presOf" srcId="{DC365C47-C94B-491A-943D-0E750F1F1362}" destId="{53B2652E-9016-4CED-A671-58EABFDC70AC}" srcOrd="0" destOrd="0" presId="urn:microsoft.com/office/officeart/2005/8/layout/cycle5"/>
    <dgm:cxn modelId="{41CE6E2B-34BA-4055-8EC2-D2E533785A7C}" srcId="{DC365C47-C94B-491A-943D-0E750F1F1362}" destId="{89C72C8A-4707-43E2-BE82-52087C3591C3}" srcOrd="4" destOrd="0" parTransId="{CEF5B194-F6DC-497A-8FC3-35452A874418}" sibTransId="{9DFF6A88-CA6A-4835-8DEB-643E13A65A8A}"/>
    <dgm:cxn modelId="{25AFC13C-B994-4B91-8F3B-7DD2AF79E62F}" type="presOf" srcId="{BF36034F-0056-4E1F-8047-CA6626973F18}" destId="{6B1A6547-0049-46F0-A0DA-FED6E1F78635}" srcOrd="0" destOrd="0" presId="urn:microsoft.com/office/officeart/2005/8/layout/cycle5"/>
    <dgm:cxn modelId="{779EEB3D-7734-4105-BD2D-BD7FA515986B}" type="presOf" srcId="{6691643C-9D64-4192-897D-CFD69B7D4C0B}" destId="{1D19B964-8B63-42E6-AD8E-CEDB9CCDCB94}" srcOrd="0" destOrd="0" presId="urn:microsoft.com/office/officeart/2005/8/layout/cycle5"/>
    <dgm:cxn modelId="{4CFF4E41-1658-4E9B-AE82-5C6EA777DF2C}" type="presOf" srcId="{B1AA13EC-C604-4E60-9118-42DEF7579B18}" destId="{4D43CE32-5089-421A-9A16-CB7B58269282}" srcOrd="0" destOrd="0" presId="urn:microsoft.com/office/officeart/2005/8/layout/cycle5"/>
    <dgm:cxn modelId="{D48FA664-7473-4634-8CAB-6A6150126EB4}" type="presOf" srcId="{89C72C8A-4707-43E2-BE82-52087C3591C3}" destId="{DC9EDD20-AB33-4C43-AD3E-8F209B0DF9C4}" srcOrd="0" destOrd="0" presId="urn:microsoft.com/office/officeart/2005/8/layout/cycle5"/>
    <dgm:cxn modelId="{9E269678-449B-4D2A-B4FC-59551DACD7F2}" srcId="{DC365C47-C94B-491A-943D-0E750F1F1362}" destId="{326289F7-65DE-441E-9A93-7E2498561EF2}" srcOrd="5" destOrd="0" parTransId="{577185C4-D974-48AC-96ED-7D87F4081A6E}" sibTransId="{BF36034F-0056-4E1F-8047-CA6626973F18}"/>
    <dgm:cxn modelId="{552F5F7C-E597-4C5A-B4E3-D24AA72897B4}" type="presOf" srcId="{F825F41F-90CA-406E-8A13-08854B5D796D}" destId="{B834DEE2-69BD-4C86-A122-C5EB2B1EA4FA}" srcOrd="0" destOrd="0" presId="urn:microsoft.com/office/officeart/2005/8/layout/cycle5"/>
    <dgm:cxn modelId="{C39FDD97-E9DA-45A7-83DF-ABE2D789F38F}" type="presOf" srcId="{D5201FA8-D366-4453-9AD4-A5EB93FC7AED}" destId="{D1D81DAA-2487-4C19-93BB-E62C95713FE4}" srcOrd="0" destOrd="0" presId="urn:microsoft.com/office/officeart/2005/8/layout/cycle5"/>
    <dgm:cxn modelId="{4F89D1A8-4B28-44A7-89FF-1FD4BB547F4B}" type="presOf" srcId="{9DFF6A88-CA6A-4835-8DEB-643E13A65A8A}" destId="{F7C40725-4896-4EA5-8E9F-44678FC4340C}" srcOrd="0" destOrd="0" presId="urn:microsoft.com/office/officeart/2005/8/layout/cycle5"/>
    <dgm:cxn modelId="{B50AF8AB-58A4-4474-BE68-FC4E6A3DD51E}" type="presOf" srcId="{A8991D27-D8EE-462F-8890-8ADC032D063A}" destId="{25F8B7B9-69B3-449D-B256-E45A3D05DDDA}" srcOrd="0" destOrd="0" presId="urn:microsoft.com/office/officeart/2005/8/layout/cycle5"/>
    <dgm:cxn modelId="{81CF28AD-3A8B-4F1F-8B55-B27445D76099}" type="presOf" srcId="{AF425A24-24EF-4ED7-9A9E-4E7098E56EDD}" destId="{509B8012-A7A4-48D3-BA45-14896542D97E}" srcOrd="0" destOrd="0" presId="urn:microsoft.com/office/officeart/2005/8/layout/cycle5"/>
    <dgm:cxn modelId="{FE492BBF-4EB7-4F69-A48A-AC8C257A4DF3}" srcId="{DC365C47-C94B-491A-943D-0E750F1F1362}" destId="{D5201FA8-D366-4453-9AD4-A5EB93FC7AED}" srcOrd="3" destOrd="0" parTransId="{2923C0FB-C670-41B3-9A6E-94E442B83FAE}" sibTransId="{AF425A24-24EF-4ED7-9A9E-4E7098E56EDD}"/>
    <dgm:cxn modelId="{0357C4C2-7788-4D91-8B93-FE5191CC8EB0}" srcId="{DC365C47-C94B-491A-943D-0E750F1F1362}" destId="{EBE0BC9B-1BDE-499D-BF74-9A085B99F38C}" srcOrd="0" destOrd="0" parTransId="{D55B2FEB-7D67-4059-BE21-0862EFCA029C}" sibTransId="{0A752BD9-D515-4423-95F6-2AEBAF094624}"/>
    <dgm:cxn modelId="{9A4ED5E5-1D35-428C-B582-9693BC6B6F6E}" type="presOf" srcId="{326289F7-65DE-441E-9A93-7E2498561EF2}" destId="{D26B971E-F130-4C23-9BF4-3A90AE7C048F}" srcOrd="0" destOrd="0" presId="urn:microsoft.com/office/officeart/2005/8/layout/cycle5"/>
    <dgm:cxn modelId="{F1BA4CEB-02F3-41FA-8D32-51428E1FDDBC}" type="presOf" srcId="{0A752BD9-D515-4423-95F6-2AEBAF094624}" destId="{52E1C6E6-55E4-4D69-BB47-B6AA2FB0F27C}" srcOrd="0" destOrd="0" presId="urn:microsoft.com/office/officeart/2005/8/layout/cycle5"/>
    <dgm:cxn modelId="{2EAFB9EF-D693-49C0-9887-FDFA960779AE}" srcId="{DC365C47-C94B-491A-943D-0E750F1F1362}" destId="{F825F41F-90CA-406E-8A13-08854B5D796D}" srcOrd="2" destOrd="0" parTransId="{2D9B024E-64EB-47E6-A53B-F399EE37E5AF}" sibTransId="{B1AA13EC-C604-4E60-9118-42DEF7579B18}"/>
    <dgm:cxn modelId="{8EEB28D3-FC39-49EB-BDFA-9C09C8EF8A64}" type="presParOf" srcId="{53B2652E-9016-4CED-A671-58EABFDC70AC}" destId="{9469313C-9A3B-4C2E-946F-B8D3B0F9D7AE}" srcOrd="0" destOrd="0" presId="urn:microsoft.com/office/officeart/2005/8/layout/cycle5"/>
    <dgm:cxn modelId="{EEB33308-DE17-4EFE-B200-E9A530D018F7}" type="presParOf" srcId="{53B2652E-9016-4CED-A671-58EABFDC70AC}" destId="{F376FD7E-64FC-4629-83C8-03E1ABB82276}" srcOrd="1" destOrd="0" presId="urn:microsoft.com/office/officeart/2005/8/layout/cycle5"/>
    <dgm:cxn modelId="{BA3EA2C5-3A96-4F11-A8BA-0139AE26FA7D}" type="presParOf" srcId="{53B2652E-9016-4CED-A671-58EABFDC70AC}" destId="{52E1C6E6-55E4-4D69-BB47-B6AA2FB0F27C}" srcOrd="2" destOrd="0" presId="urn:microsoft.com/office/officeart/2005/8/layout/cycle5"/>
    <dgm:cxn modelId="{816253E0-F6E8-45B8-BC1C-A9A051608EAE}" type="presParOf" srcId="{53B2652E-9016-4CED-A671-58EABFDC70AC}" destId="{1D19B964-8B63-42E6-AD8E-CEDB9CCDCB94}" srcOrd="3" destOrd="0" presId="urn:microsoft.com/office/officeart/2005/8/layout/cycle5"/>
    <dgm:cxn modelId="{F746C8FB-0918-4FD8-8085-B6FD292DF69E}" type="presParOf" srcId="{53B2652E-9016-4CED-A671-58EABFDC70AC}" destId="{71404542-7AF8-4514-86CD-CBB654D7111F}" srcOrd="4" destOrd="0" presId="urn:microsoft.com/office/officeart/2005/8/layout/cycle5"/>
    <dgm:cxn modelId="{8D6B64A4-54E7-4E07-BE1C-B0FB36AC5642}" type="presParOf" srcId="{53B2652E-9016-4CED-A671-58EABFDC70AC}" destId="{25F8B7B9-69B3-449D-B256-E45A3D05DDDA}" srcOrd="5" destOrd="0" presId="urn:microsoft.com/office/officeart/2005/8/layout/cycle5"/>
    <dgm:cxn modelId="{8C396F1F-6EF4-4519-B828-AB578A95C2A4}" type="presParOf" srcId="{53B2652E-9016-4CED-A671-58EABFDC70AC}" destId="{B834DEE2-69BD-4C86-A122-C5EB2B1EA4FA}" srcOrd="6" destOrd="0" presId="urn:microsoft.com/office/officeart/2005/8/layout/cycle5"/>
    <dgm:cxn modelId="{AA483DAF-C846-43D1-9BAF-0E24E3593845}" type="presParOf" srcId="{53B2652E-9016-4CED-A671-58EABFDC70AC}" destId="{3874FBEE-A92A-4F14-A8C8-F168FB1D4B96}" srcOrd="7" destOrd="0" presId="urn:microsoft.com/office/officeart/2005/8/layout/cycle5"/>
    <dgm:cxn modelId="{001D1BC0-2593-4A81-905C-2A5AE5B1AF6C}" type="presParOf" srcId="{53B2652E-9016-4CED-A671-58EABFDC70AC}" destId="{4D43CE32-5089-421A-9A16-CB7B58269282}" srcOrd="8" destOrd="0" presId="urn:microsoft.com/office/officeart/2005/8/layout/cycle5"/>
    <dgm:cxn modelId="{4B350F11-942A-4549-9C60-747591D29040}" type="presParOf" srcId="{53B2652E-9016-4CED-A671-58EABFDC70AC}" destId="{D1D81DAA-2487-4C19-93BB-E62C95713FE4}" srcOrd="9" destOrd="0" presId="urn:microsoft.com/office/officeart/2005/8/layout/cycle5"/>
    <dgm:cxn modelId="{6BCD4DD2-8192-4A92-9BD4-4623820CD718}" type="presParOf" srcId="{53B2652E-9016-4CED-A671-58EABFDC70AC}" destId="{502E76E8-87EB-4CDB-A815-4D1C08CEEDAC}" srcOrd="10" destOrd="0" presId="urn:microsoft.com/office/officeart/2005/8/layout/cycle5"/>
    <dgm:cxn modelId="{010DB28E-477D-4F77-AC96-AFD8F9DB464D}" type="presParOf" srcId="{53B2652E-9016-4CED-A671-58EABFDC70AC}" destId="{509B8012-A7A4-48D3-BA45-14896542D97E}" srcOrd="11" destOrd="0" presId="urn:microsoft.com/office/officeart/2005/8/layout/cycle5"/>
    <dgm:cxn modelId="{5CAD705E-08AD-4365-9608-75759085A1F1}" type="presParOf" srcId="{53B2652E-9016-4CED-A671-58EABFDC70AC}" destId="{DC9EDD20-AB33-4C43-AD3E-8F209B0DF9C4}" srcOrd="12" destOrd="0" presId="urn:microsoft.com/office/officeart/2005/8/layout/cycle5"/>
    <dgm:cxn modelId="{1202BA89-5D19-4AD5-BFB0-4075680FF062}" type="presParOf" srcId="{53B2652E-9016-4CED-A671-58EABFDC70AC}" destId="{7E684779-9162-4A6C-9345-346331DBFF1E}" srcOrd="13" destOrd="0" presId="urn:microsoft.com/office/officeart/2005/8/layout/cycle5"/>
    <dgm:cxn modelId="{269DB33F-3E96-4809-BF94-3CE7FE7F8946}" type="presParOf" srcId="{53B2652E-9016-4CED-A671-58EABFDC70AC}" destId="{F7C40725-4896-4EA5-8E9F-44678FC4340C}" srcOrd="14" destOrd="0" presId="urn:microsoft.com/office/officeart/2005/8/layout/cycle5"/>
    <dgm:cxn modelId="{A07F98A2-9002-4937-8581-87113381266B}" type="presParOf" srcId="{53B2652E-9016-4CED-A671-58EABFDC70AC}" destId="{D26B971E-F130-4C23-9BF4-3A90AE7C048F}" srcOrd="15" destOrd="0" presId="urn:microsoft.com/office/officeart/2005/8/layout/cycle5"/>
    <dgm:cxn modelId="{B550635C-5199-4E59-95F0-DF496DC23F2E}" type="presParOf" srcId="{53B2652E-9016-4CED-A671-58EABFDC70AC}" destId="{8935546B-CDFD-4BEF-AAFC-A0331C60CABC}" srcOrd="16" destOrd="0" presId="urn:microsoft.com/office/officeart/2005/8/layout/cycle5"/>
    <dgm:cxn modelId="{C4A82A41-17B4-49D8-A5A7-29EB924832F9}" type="presParOf" srcId="{53B2652E-9016-4CED-A671-58EABFDC70AC}" destId="{6B1A6547-0049-46F0-A0DA-FED6E1F78635}"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9313C-9A3B-4C2E-946F-B8D3B0F9D7AE}">
      <dsp:nvSpPr>
        <dsp:cNvPr id="0" name=""/>
        <dsp:cNvSpPr/>
      </dsp:nvSpPr>
      <dsp:spPr>
        <a:xfrm>
          <a:off x="6682011" y="2732"/>
          <a:ext cx="1563448" cy="10162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Large Animal Surgery</a:t>
          </a:r>
        </a:p>
      </dsp:txBody>
      <dsp:txXfrm>
        <a:off x="6731620" y="52341"/>
        <a:ext cx="1464230" cy="917023"/>
      </dsp:txXfrm>
    </dsp:sp>
    <dsp:sp modelId="{52E1C6E6-55E4-4D69-BB47-B6AA2FB0F27C}">
      <dsp:nvSpPr>
        <dsp:cNvPr id="0" name=""/>
        <dsp:cNvSpPr/>
      </dsp:nvSpPr>
      <dsp:spPr>
        <a:xfrm>
          <a:off x="5068670" y="510853"/>
          <a:ext cx="4790130" cy="4790130"/>
        </a:xfrm>
        <a:custGeom>
          <a:avLst/>
          <a:gdLst/>
          <a:ahLst/>
          <a:cxnLst/>
          <a:rect l="0" t="0" r="0" b="0"/>
          <a:pathLst>
            <a:path>
              <a:moveTo>
                <a:pt x="3373637" y="209033"/>
              </a:moveTo>
              <a:arcTo wR="2395065" hR="2395065" stAng="17646934" swAng="9244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D19B964-8B63-42E6-AD8E-CEDB9CCDCB94}">
      <dsp:nvSpPr>
        <dsp:cNvPr id="0" name=""/>
        <dsp:cNvSpPr/>
      </dsp:nvSpPr>
      <dsp:spPr>
        <a:xfrm>
          <a:off x="8756198" y="1200265"/>
          <a:ext cx="1563448" cy="10162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Large Animal Internal Medicine</a:t>
          </a:r>
        </a:p>
      </dsp:txBody>
      <dsp:txXfrm>
        <a:off x="8805807" y="1249874"/>
        <a:ext cx="1464230" cy="917023"/>
      </dsp:txXfrm>
    </dsp:sp>
    <dsp:sp modelId="{25F8B7B9-69B3-449D-B256-E45A3D05DDDA}">
      <dsp:nvSpPr>
        <dsp:cNvPr id="0" name=""/>
        <dsp:cNvSpPr/>
      </dsp:nvSpPr>
      <dsp:spPr>
        <a:xfrm>
          <a:off x="5068670" y="510853"/>
          <a:ext cx="4790130" cy="4790130"/>
        </a:xfrm>
        <a:custGeom>
          <a:avLst/>
          <a:gdLst/>
          <a:ahLst/>
          <a:cxnLst/>
          <a:rect l="0" t="0" r="0" b="0"/>
          <a:pathLst>
            <a:path>
              <a:moveTo>
                <a:pt x="4752778" y="1973728"/>
              </a:moveTo>
              <a:arcTo wR="2395065" hR="2395065" stAng="20992072" swAng="12158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834DEE2-69BD-4C86-A122-C5EB2B1EA4FA}">
      <dsp:nvSpPr>
        <dsp:cNvPr id="0" name=""/>
        <dsp:cNvSpPr/>
      </dsp:nvSpPr>
      <dsp:spPr>
        <a:xfrm>
          <a:off x="8756198" y="3595330"/>
          <a:ext cx="1563448" cy="10162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Multi-species Comparative Reproduction</a:t>
          </a:r>
        </a:p>
      </dsp:txBody>
      <dsp:txXfrm>
        <a:off x="8805807" y="3644939"/>
        <a:ext cx="1464230" cy="917023"/>
      </dsp:txXfrm>
    </dsp:sp>
    <dsp:sp modelId="{4D43CE32-5089-421A-9A16-CB7B58269282}">
      <dsp:nvSpPr>
        <dsp:cNvPr id="0" name=""/>
        <dsp:cNvSpPr/>
      </dsp:nvSpPr>
      <dsp:spPr>
        <a:xfrm>
          <a:off x="5068670" y="510853"/>
          <a:ext cx="4790130" cy="4790130"/>
        </a:xfrm>
        <a:custGeom>
          <a:avLst/>
          <a:gdLst/>
          <a:ahLst/>
          <a:cxnLst/>
          <a:rect l="0" t="0" r="0" b="0"/>
          <a:pathLst>
            <a:path>
              <a:moveTo>
                <a:pt x="3919283" y="4242522"/>
              </a:moveTo>
              <a:arcTo wR="2395065" hR="2395065" stAng="3028570" swAng="9244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D81DAA-2487-4C19-93BB-E62C95713FE4}">
      <dsp:nvSpPr>
        <dsp:cNvPr id="0" name=""/>
        <dsp:cNvSpPr/>
      </dsp:nvSpPr>
      <dsp:spPr>
        <a:xfrm>
          <a:off x="6682011" y="4792863"/>
          <a:ext cx="1563448" cy="10162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Production Animal Health</a:t>
          </a:r>
        </a:p>
      </dsp:txBody>
      <dsp:txXfrm>
        <a:off x="6731620" y="4842472"/>
        <a:ext cx="1464230" cy="917023"/>
      </dsp:txXfrm>
    </dsp:sp>
    <dsp:sp modelId="{509B8012-A7A4-48D3-BA45-14896542D97E}">
      <dsp:nvSpPr>
        <dsp:cNvPr id="0" name=""/>
        <dsp:cNvSpPr/>
      </dsp:nvSpPr>
      <dsp:spPr>
        <a:xfrm>
          <a:off x="5068670" y="510853"/>
          <a:ext cx="4790130" cy="4790130"/>
        </a:xfrm>
        <a:custGeom>
          <a:avLst/>
          <a:gdLst/>
          <a:ahLst/>
          <a:cxnLst/>
          <a:rect l="0" t="0" r="0" b="0"/>
          <a:pathLst>
            <a:path>
              <a:moveTo>
                <a:pt x="1416493" y="4581097"/>
              </a:moveTo>
              <a:arcTo wR="2395065" hR="2395065" stAng="6846934" swAng="9244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C9EDD20-AB33-4C43-AD3E-8F209B0DF9C4}">
      <dsp:nvSpPr>
        <dsp:cNvPr id="0" name=""/>
        <dsp:cNvSpPr/>
      </dsp:nvSpPr>
      <dsp:spPr>
        <a:xfrm>
          <a:off x="4607823" y="3595330"/>
          <a:ext cx="1563448" cy="10162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Anesthesiology and Pain Management </a:t>
          </a:r>
        </a:p>
      </dsp:txBody>
      <dsp:txXfrm>
        <a:off x="4657432" y="3644939"/>
        <a:ext cx="1464230" cy="917023"/>
      </dsp:txXfrm>
    </dsp:sp>
    <dsp:sp modelId="{F7C40725-4896-4EA5-8E9F-44678FC4340C}">
      <dsp:nvSpPr>
        <dsp:cNvPr id="0" name=""/>
        <dsp:cNvSpPr/>
      </dsp:nvSpPr>
      <dsp:spPr>
        <a:xfrm>
          <a:off x="5068670" y="510853"/>
          <a:ext cx="4790130" cy="4790130"/>
        </a:xfrm>
        <a:custGeom>
          <a:avLst/>
          <a:gdLst/>
          <a:ahLst/>
          <a:cxnLst/>
          <a:rect l="0" t="0" r="0" b="0"/>
          <a:pathLst>
            <a:path>
              <a:moveTo>
                <a:pt x="37351" y="2816402"/>
              </a:moveTo>
              <a:arcTo wR="2395065" hR="2395065" stAng="10192072" swAng="12158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26B971E-F130-4C23-9BF4-3A90AE7C048F}">
      <dsp:nvSpPr>
        <dsp:cNvPr id="0" name=""/>
        <dsp:cNvSpPr/>
      </dsp:nvSpPr>
      <dsp:spPr>
        <a:xfrm>
          <a:off x="4607823" y="1200265"/>
          <a:ext cx="1563448" cy="10162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Epidemiology</a:t>
          </a:r>
        </a:p>
      </dsp:txBody>
      <dsp:txXfrm>
        <a:off x="4657432" y="1249874"/>
        <a:ext cx="1464230" cy="917023"/>
      </dsp:txXfrm>
    </dsp:sp>
    <dsp:sp modelId="{6B1A6547-0049-46F0-A0DA-FED6E1F78635}">
      <dsp:nvSpPr>
        <dsp:cNvPr id="0" name=""/>
        <dsp:cNvSpPr/>
      </dsp:nvSpPr>
      <dsp:spPr>
        <a:xfrm>
          <a:off x="5068670" y="510853"/>
          <a:ext cx="4790130" cy="4790130"/>
        </a:xfrm>
        <a:custGeom>
          <a:avLst/>
          <a:gdLst/>
          <a:ahLst/>
          <a:cxnLst/>
          <a:rect l="0" t="0" r="0" b="0"/>
          <a:pathLst>
            <a:path>
              <a:moveTo>
                <a:pt x="870847" y="547608"/>
              </a:moveTo>
              <a:arcTo wR="2395065" hR="2395065" stAng="13828570" swAng="9244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509B3-4595-4535-BC92-09C142B35C02}" type="datetimeFigureOut">
              <a:rPr lang="en-US" smtClean="0"/>
              <a:t>6/13/2021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56C5D-8EDA-42E7-B036-AA66C606A427}" type="slidenum">
              <a:rPr lang="en-US" smtClean="0"/>
              <a:t>‹#›</a:t>
            </a:fld>
            <a:endParaRPr lang="en-US"/>
          </a:p>
        </p:txBody>
      </p:sp>
    </p:spTree>
    <p:extLst>
      <p:ext uri="{BB962C8B-B14F-4D97-AF65-F5344CB8AC3E}">
        <p14:creationId xmlns:p14="http://schemas.microsoft.com/office/powerpoint/2010/main" val="232564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quatic.vetmed.ufl.edu/education/programs/advanced-degree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aquatic.vetmed.ufl.edu/education/programs/residency/" TargetMode="External"/><Relationship Id="rId4" Type="http://schemas.openxmlformats.org/officeDocument/2006/relationships/hyperlink" Target="https://aquatic.vetmed.ufl.edu/education/programs/internship/"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largeanimal.vethospitals.ufl.edu/hospital-servic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largeanimal.vethospitals.ufl.edu/contact-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text are used with permission from the University of Florida College of Veterinary Medicine https://www.vetmed.ufl.edu</a:t>
            </a:r>
          </a:p>
        </p:txBody>
      </p:sp>
      <p:sp>
        <p:nvSpPr>
          <p:cNvPr id="4" name="Slide Number Placeholder 3"/>
          <p:cNvSpPr>
            <a:spLocks noGrp="1"/>
          </p:cNvSpPr>
          <p:nvPr>
            <p:ph type="sldNum" sz="quarter" idx="5"/>
          </p:nvPr>
        </p:nvSpPr>
        <p:spPr/>
        <p:txBody>
          <a:bodyPr/>
          <a:lstStyle/>
          <a:p>
            <a:fld id="{04956C5D-8EDA-42E7-B036-AA66C606A427}" type="slidenum">
              <a:rPr lang="en-US" smtClean="0"/>
              <a:t>1</a:t>
            </a:fld>
            <a:endParaRPr lang="en-US"/>
          </a:p>
        </p:txBody>
      </p:sp>
    </p:spTree>
    <p:extLst>
      <p:ext uri="{BB962C8B-B14F-4D97-AF65-F5344CB8AC3E}">
        <p14:creationId xmlns:p14="http://schemas.microsoft.com/office/powerpoint/2010/main" val="61390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The primary goal of the Department of Large Animal Clinical Sciences is the provision of quality teaching, research, extension, and service missions of the College in the primary areas of equine health, production animal (food animal) health, aquatic animal health, and companion animal health.</a:t>
            </a:r>
          </a:p>
          <a:p>
            <a:br>
              <a:rPr lang="en-US" dirty="0"/>
            </a:br>
            <a:endParaRPr lang="en-US" dirty="0"/>
          </a:p>
        </p:txBody>
      </p:sp>
      <p:sp>
        <p:nvSpPr>
          <p:cNvPr id="4" name="Slide Number Placeholder 3"/>
          <p:cNvSpPr>
            <a:spLocks noGrp="1"/>
          </p:cNvSpPr>
          <p:nvPr>
            <p:ph type="sldNum" sz="quarter" idx="5"/>
          </p:nvPr>
        </p:nvSpPr>
        <p:spPr/>
        <p:txBody>
          <a:bodyPr/>
          <a:lstStyle/>
          <a:p>
            <a:fld id="{04956C5D-8EDA-42E7-B036-AA66C606A427}" type="slidenum">
              <a:rPr lang="en-US" smtClean="0"/>
              <a:t>2</a:t>
            </a:fld>
            <a:endParaRPr lang="en-US"/>
          </a:p>
        </p:txBody>
      </p:sp>
    </p:spTree>
    <p:extLst>
      <p:ext uri="{BB962C8B-B14F-4D97-AF65-F5344CB8AC3E}">
        <p14:creationId xmlns:p14="http://schemas.microsoft.com/office/powerpoint/2010/main" val="148807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missions are accomplished through the various disciplines in large animal surgery, large animal internal medicine, multi-species comparative reproduction, production animal health, anesthesiology and pain management and epidemiology.</a:t>
            </a:r>
          </a:p>
          <a:p>
            <a:br>
              <a:rPr lang="en-US" dirty="0"/>
            </a:br>
            <a:endParaRPr lang="en-US" dirty="0"/>
          </a:p>
        </p:txBody>
      </p:sp>
      <p:sp>
        <p:nvSpPr>
          <p:cNvPr id="4" name="Slide Number Placeholder 3"/>
          <p:cNvSpPr>
            <a:spLocks noGrp="1"/>
          </p:cNvSpPr>
          <p:nvPr>
            <p:ph type="sldNum" sz="quarter" idx="5"/>
          </p:nvPr>
        </p:nvSpPr>
        <p:spPr/>
        <p:txBody>
          <a:bodyPr/>
          <a:lstStyle/>
          <a:p>
            <a:fld id="{04956C5D-8EDA-42E7-B036-AA66C606A427}" type="slidenum">
              <a:rPr lang="en-US" smtClean="0"/>
              <a:t>3</a:t>
            </a:fld>
            <a:endParaRPr lang="en-US"/>
          </a:p>
        </p:txBody>
      </p:sp>
    </p:spTree>
    <p:extLst>
      <p:ext uri="{BB962C8B-B14F-4D97-AF65-F5344CB8AC3E}">
        <p14:creationId xmlns:p14="http://schemas.microsoft.com/office/powerpoint/2010/main" val="386028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image came from the Online Pictures Bing search.</a:t>
            </a:r>
          </a:p>
        </p:txBody>
      </p:sp>
      <p:sp>
        <p:nvSpPr>
          <p:cNvPr id="4" name="Slide Number Placeholder 3"/>
          <p:cNvSpPr>
            <a:spLocks noGrp="1"/>
          </p:cNvSpPr>
          <p:nvPr>
            <p:ph type="sldNum" sz="quarter" idx="5"/>
          </p:nvPr>
        </p:nvSpPr>
        <p:spPr/>
        <p:txBody>
          <a:bodyPr/>
          <a:lstStyle/>
          <a:p>
            <a:fld id="{04956C5D-8EDA-42E7-B036-AA66C606A427}" type="slidenum">
              <a:rPr lang="en-US" smtClean="0"/>
              <a:t>4</a:t>
            </a:fld>
            <a:endParaRPr lang="en-US"/>
          </a:p>
        </p:txBody>
      </p:sp>
    </p:spTree>
    <p:extLst>
      <p:ext uri="{BB962C8B-B14F-4D97-AF65-F5344CB8AC3E}">
        <p14:creationId xmlns:p14="http://schemas.microsoft.com/office/powerpoint/2010/main" val="357691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Food Animal Reproduction and Medicine Service focuses on the science of livestock health to improve quality and productivity of dairy, meat, and fiber. Faculty and house officers in FARMS deliver health care and consulting services to these vital sectors of the food supply chain while providing on-farm teaching of veterinary students. FARMS provides a full range of services for dairy cattle, beef cattle, swine, and small ruminants as well as phone and on-farm consultant services for referring veterinarians. </a:t>
            </a:r>
            <a:endParaRPr lang="en-US" dirty="0"/>
          </a:p>
        </p:txBody>
      </p:sp>
      <p:sp>
        <p:nvSpPr>
          <p:cNvPr id="4" name="Slide Number Placeholder 3"/>
          <p:cNvSpPr>
            <a:spLocks noGrp="1"/>
          </p:cNvSpPr>
          <p:nvPr>
            <p:ph type="sldNum" sz="quarter" idx="5"/>
          </p:nvPr>
        </p:nvSpPr>
        <p:spPr/>
        <p:txBody>
          <a:bodyPr/>
          <a:lstStyle/>
          <a:p>
            <a:fld id="{04956C5D-8EDA-42E7-B036-AA66C606A427}" type="slidenum">
              <a:rPr lang="en-US" smtClean="0"/>
              <a:t>5</a:t>
            </a:fld>
            <a:endParaRPr lang="en-US"/>
          </a:p>
        </p:txBody>
      </p:sp>
    </p:spTree>
    <p:extLst>
      <p:ext uri="{BB962C8B-B14F-4D97-AF65-F5344CB8AC3E}">
        <p14:creationId xmlns:p14="http://schemas.microsoft.com/office/powerpoint/2010/main" val="92718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The UF Large Animal Faculty are trained in a wide array of specialties. They are leaders in research with collaborative efforts from IFAS, USDA and agricultural agencies.</a:t>
            </a:r>
          </a:p>
          <a:p>
            <a:r>
              <a:rPr lang="en-US" sz="1200" b="0" i="0" kern="1200" dirty="0">
                <a:solidFill>
                  <a:schemeClr val="tx1"/>
                </a:solidFill>
                <a:effectLst/>
                <a:latin typeface="+mn-lt"/>
                <a:ea typeface="+mn-ea"/>
                <a:cs typeface="+mn-cs"/>
              </a:rPr>
              <a:t>We offer most of our services through the </a:t>
            </a:r>
            <a:r>
              <a:rPr lang="en-US" sz="1200" b="1" i="0" kern="1200" dirty="0">
                <a:solidFill>
                  <a:schemeClr val="tx1"/>
                </a:solidFill>
                <a:effectLst/>
                <a:latin typeface="+mn-lt"/>
                <a:ea typeface="+mn-ea"/>
                <a:cs typeface="+mn-cs"/>
              </a:rPr>
              <a:t>Large Animal Hospital</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Veterinary Extensions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4956C5D-8EDA-42E7-B036-AA66C606A427}" type="slidenum">
              <a:rPr lang="en-US" smtClean="0"/>
              <a:t>6</a:t>
            </a:fld>
            <a:endParaRPr lang="en-US"/>
          </a:p>
        </p:txBody>
      </p:sp>
    </p:spTree>
    <p:extLst>
      <p:ext uri="{BB962C8B-B14F-4D97-AF65-F5344CB8AC3E}">
        <p14:creationId xmlns:p14="http://schemas.microsoft.com/office/powerpoint/2010/main" val="324571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ancient Chinese discovered 361 acupoints in humans and 173 acupoints in horses.</a:t>
            </a:r>
          </a:p>
          <a:p>
            <a:r>
              <a:rPr lang="en-US" sz="1200" b="0" i="0" kern="1200" dirty="0">
                <a:solidFill>
                  <a:schemeClr val="tx1"/>
                </a:solidFill>
                <a:effectLst/>
                <a:latin typeface="+mn-lt"/>
                <a:ea typeface="+mn-ea"/>
                <a:cs typeface="+mn-cs"/>
              </a:rPr>
              <a:t>Acupuncture has been practiced in both animals and humans for thousands of years in China. The benefits of acupuncture have been documented in an increasing number of clinical trials and, as a result, we have a better understanding of acupuncture’s method of action. Our patients can benefit greatly from these new developments.</a:t>
            </a:r>
          </a:p>
          <a:p>
            <a:endParaRPr lang="en-US" dirty="0"/>
          </a:p>
        </p:txBody>
      </p:sp>
      <p:sp>
        <p:nvSpPr>
          <p:cNvPr id="4" name="Slide Number Placeholder 3"/>
          <p:cNvSpPr>
            <a:spLocks noGrp="1"/>
          </p:cNvSpPr>
          <p:nvPr>
            <p:ph type="sldNum" sz="quarter" idx="5"/>
          </p:nvPr>
        </p:nvSpPr>
        <p:spPr/>
        <p:txBody>
          <a:bodyPr/>
          <a:lstStyle/>
          <a:p>
            <a:fld id="{04956C5D-8EDA-42E7-B036-AA66C606A427}" type="slidenum">
              <a:rPr lang="en-US" smtClean="0"/>
              <a:t>7</a:t>
            </a:fld>
            <a:endParaRPr lang="en-US"/>
          </a:p>
        </p:txBody>
      </p:sp>
    </p:spTree>
    <p:extLst>
      <p:ext uri="{BB962C8B-B14F-4D97-AF65-F5344CB8AC3E}">
        <p14:creationId xmlns:p14="http://schemas.microsoft.com/office/powerpoint/2010/main" val="311570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Aquatic animal health specialization requires substantial training and experience beyond the four-year veterinary degree and may include upper-level collegiate opportunities such as  </a:t>
            </a:r>
            <a:r>
              <a:rPr lang="en-US" sz="1200" b="0" i="0" u="none" strike="noStrike" kern="1200" dirty="0">
                <a:solidFill>
                  <a:schemeClr val="tx1"/>
                </a:solidFill>
                <a:effectLst/>
                <a:latin typeface="+mn-lt"/>
                <a:ea typeface="+mn-ea"/>
                <a:cs typeface="+mn-cs"/>
                <a:hlinkClick r:id="rId3"/>
              </a:rPr>
              <a:t>graduate school</a:t>
            </a:r>
            <a:r>
              <a:rPr lang="en-US" sz="1200" b="0" i="0" kern="1200" dirty="0">
                <a:solidFill>
                  <a:schemeClr val="tx1"/>
                </a:solidFill>
                <a:effectLst/>
                <a:latin typeface="+mn-lt"/>
                <a:ea typeface="+mn-ea"/>
                <a:cs typeface="+mn-cs"/>
              </a:rPr>
              <a:t>, an </a:t>
            </a:r>
            <a:r>
              <a:rPr lang="en-US" sz="1200" b="0" i="0" u="none" strike="noStrike" kern="1200" dirty="0">
                <a:solidFill>
                  <a:schemeClr val="tx1"/>
                </a:solidFill>
                <a:effectLst/>
                <a:latin typeface="+mn-lt"/>
                <a:ea typeface="+mn-ea"/>
                <a:cs typeface="+mn-cs"/>
                <a:hlinkClick r:id="rId4"/>
              </a:rPr>
              <a:t>internship</a:t>
            </a:r>
            <a:r>
              <a:rPr lang="en-US" sz="1200" b="0" i="0" kern="1200" dirty="0">
                <a:solidFill>
                  <a:schemeClr val="tx1"/>
                </a:solidFill>
                <a:effectLst/>
                <a:latin typeface="+mn-lt"/>
                <a:ea typeface="+mn-ea"/>
                <a:cs typeface="+mn-cs"/>
              </a:rPr>
              <a:t>, and in some cases, </a:t>
            </a:r>
            <a:r>
              <a:rPr lang="en-US" sz="1200" b="0" i="0" u="none" strike="noStrike" kern="1200" dirty="0">
                <a:solidFill>
                  <a:schemeClr val="tx1"/>
                </a:solidFill>
                <a:effectLst/>
                <a:latin typeface="+mn-lt"/>
                <a:ea typeface="+mn-ea"/>
                <a:cs typeface="+mn-cs"/>
                <a:hlinkClick r:id="rId5"/>
              </a:rPr>
              <a:t>residency training</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4956C5D-8EDA-42E7-B036-AA66C606A427}" type="slidenum">
              <a:rPr lang="en-US" smtClean="0"/>
              <a:t>8</a:t>
            </a:fld>
            <a:endParaRPr lang="en-US"/>
          </a:p>
        </p:txBody>
      </p:sp>
    </p:spTree>
    <p:extLst>
      <p:ext uri="{BB962C8B-B14F-4D97-AF65-F5344CB8AC3E}">
        <p14:creationId xmlns:p14="http://schemas.microsoft.com/office/powerpoint/2010/main" val="423848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solidFill>
                  <a:schemeClr val="tx1"/>
                </a:solidFill>
              </a:rPr>
              <a:t>The surgery service works alongside</a:t>
            </a:r>
            <a:r>
              <a:rPr lang="en-US" u="none" dirty="0">
                <a:solidFill>
                  <a:schemeClr val="tx1"/>
                </a:solidFill>
                <a:hlinkClick r:id="rId3">
                  <a:extLst>
                    <a:ext uri="{A12FA001-AC4F-418D-AE19-62706E023703}">
                      <ahyp:hlinkClr xmlns:ahyp="http://schemas.microsoft.com/office/drawing/2018/hyperlinkcolor" val="tx"/>
                    </a:ext>
                  </a:extLst>
                </a:hlinkClick>
              </a:rPr>
              <a:t> all other services</a:t>
            </a:r>
            <a:r>
              <a:rPr lang="en-US" u="none" dirty="0">
                <a:solidFill>
                  <a:schemeClr val="tx1"/>
                </a:solidFill>
              </a:rPr>
              <a:t> within the hospital, providing a wide range of modalities for diagnosis and treatment. </a:t>
            </a:r>
            <a:r>
              <a:rPr lang="en-US" u="none" dirty="0">
                <a:solidFill>
                  <a:schemeClr val="tx1"/>
                </a:solidFill>
                <a:hlinkClick r:id="rId4">
                  <a:extLst>
                    <a:ext uri="{A12FA001-AC4F-418D-AE19-62706E023703}">
                      <ahyp:hlinkClr xmlns:ahyp="http://schemas.microsoft.com/office/drawing/2018/hyperlinkcolor" val="tx"/>
                    </a:ext>
                  </a:extLst>
                </a:hlinkClick>
              </a:rPr>
              <a:t>Contact the </a:t>
            </a:r>
            <a:r>
              <a:rPr lang="en-US" u="none" dirty="0" err="1">
                <a:solidFill>
                  <a:schemeClr val="tx1"/>
                </a:solidFill>
                <a:hlinkClick r:id="rId4">
                  <a:extLst>
                    <a:ext uri="{A12FA001-AC4F-418D-AE19-62706E023703}">
                      <ahyp:hlinkClr xmlns:ahyp="http://schemas.microsoft.com/office/drawing/2018/hyperlinkcolor" val="tx"/>
                    </a:ext>
                  </a:extLst>
                </a:hlinkClick>
              </a:rPr>
              <a:t>UF</a:t>
            </a:r>
            <a:r>
              <a:rPr lang="en-US" u="none" dirty="0">
                <a:solidFill>
                  <a:schemeClr val="tx1"/>
                </a:solidFill>
                <a:hlinkClick r:id="rId4">
                  <a:extLst>
                    <a:ext uri="{A12FA001-AC4F-418D-AE19-62706E023703}">
                      <ahyp:hlinkClr xmlns:ahyp="http://schemas.microsoft.com/office/drawing/2018/hyperlinkcolor" val="tx"/>
                    </a:ext>
                  </a:extLst>
                </a:hlinkClick>
              </a:rPr>
              <a:t> Large Animal Hospital</a:t>
            </a:r>
            <a:r>
              <a:rPr lang="en-US" u="none" dirty="0">
                <a:solidFill>
                  <a:schemeClr val="tx1"/>
                </a:solidFill>
              </a:rPr>
              <a:t> for emergencies or to speak with one of our veterinary specialists to see how we can help your animal.</a:t>
            </a:r>
          </a:p>
        </p:txBody>
      </p:sp>
      <p:sp>
        <p:nvSpPr>
          <p:cNvPr id="4" name="Slide Number Placeholder 3"/>
          <p:cNvSpPr>
            <a:spLocks noGrp="1"/>
          </p:cNvSpPr>
          <p:nvPr>
            <p:ph type="sldNum" sz="quarter" idx="5"/>
          </p:nvPr>
        </p:nvSpPr>
        <p:spPr/>
        <p:txBody>
          <a:bodyPr/>
          <a:lstStyle/>
          <a:p>
            <a:fld id="{04956C5D-8EDA-42E7-B036-AA66C606A427}" type="slidenum">
              <a:rPr lang="en-US" smtClean="0"/>
              <a:t>10</a:t>
            </a:fld>
            <a:endParaRPr lang="en-US"/>
          </a:p>
        </p:txBody>
      </p:sp>
    </p:spTree>
    <p:extLst>
      <p:ext uri="{BB962C8B-B14F-4D97-AF65-F5344CB8AC3E}">
        <p14:creationId xmlns:p14="http://schemas.microsoft.com/office/powerpoint/2010/main" val="1887609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A55160-3554-4303-A70C-4E8775BDD4BC}"/>
              </a:ext>
            </a:extLst>
          </p:cNvPr>
          <p:cNvPicPr>
            <a:picLocks noChangeAspect="1"/>
          </p:cNvPicPr>
          <p:nvPr userDrawn="1"/>
        </p:nvPicPr>
        <p:blipFill>
          <a:blip r:embed="rId2"/>
          <a:stretch>
            <a:fillRect/>
          </a:stretch>
        </p:blipFill>
        <p:spPr>
          <a:xfrm>
            <a:off x="-30480" y="-32556"/>
            <a:ext cx="12252960" cy="6923112"/>
          </a:xfrm>
          <a:prstGeom prst="rect">
            <a:avLst/>
          </a:prstGeom>
        </p:spPr>
      </p:pic>
      <p:sp>
        <p:nvSpPr>
          <p:cNvPr id="2" name="Title 1">
            <a:extLst>
              <a:ext uri="{FF2B5EF4-FFF2-40B4-BE49-F238E27FC236}">
                <a16:creationId xmlns:a16="http://schemas.microsoft.com/office/drawing/2014/main" id="{877E1E95-227C-4378-8566-206B8FC39EDC}"/>
              </a:ext>
            </a:extLst>
          </p:cNvPr>
          <p:cNvSpPr>
            <a:spLocks noGrp="1"/>
          </p:cNvSpPr>
          <p:nvPr>
            <p:ph type="ctrTitle"/>
          </p:nvPr>
        </p:nvSpPr>
        <p:spPr>
          <a:xfrm>
            <a:off x="1524000" y="1122363"/>
            <a:ext cx="9144000" cy="2387600"/>
          </a:xfrm>
        </p:spPr>
        <p:txBody>
          <a:bodyPr anchor="b"/>
          <a:lstStyle>
            <a:lvl1pPr algn="ctr">
              <a:defRPr sz="6000">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8751AC20-C1B8-4633-AA91-A3C1BCF6CFC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0617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FE8E-4D28-4DAE-AE94-0F2B79F94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C93486-8392-4FEC-A12B-C226850BA9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0ED93-C9F5-4026-BECF-16BEC1DFA6C1}"/>
              </a:ext>
            </a:extLst>
          </p:cNvPr>
          <p:cNvSpPr>
            <a:spLocks noGrp="1"/>
          </p:cNvSpPr>
          <p:nvPr>
            <p:ph type="dt" sz="half" idx="10"/>
          </p:nvPr>
        </p:nvSpPr>
        <p:spPr/>
        <p:txBody>
          <a:bodyPr/>
          <a:lstStyle/>
          <a:p>
            <a:fld id="{CC86A217-9593-4A85-A68F-8193260772DC}" type="datetimeFigureOut">
              <a:rPr lang="en-US" smtClean="0"/>
              <a:t>6/13/2021</a:t>
            </a:fld>
            <a:endParaRPr lang="en-US"/>
          </a:p>
        </p:txBody>
      </p:sp>
      <p:sp>
        <p:nvSpPr>
          <p:cNvPr id="5" name="Footer Placeholder 4">
            <a:extLst>
              <a:ext uri="{FF2B5EF4-FFF2-40B4-BE49-F238E27FC236}">
                <a16:creationId xmlns:a16="http://schemas.microsoft.com/office/drawing/2014/main" id="{9A5D8E60-9F7C-4913-B959-F94DC8977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877EB-BC30-4324-BFF7-6B54B7460C7D}"/>
              </a:ext>
            </a:extLst>
          </p:cNvPr>
          <p:cNvSpPr>
            <a:spLocks noGrp="1"/>
          </p:cNvSpPr>
          <p:nvPr>
            <p:ph type="sldNum" sz="quarter" idx="12"/>
          </p:nvPr>
        </p:nvSpPr>
        <p:spPr/>
        <p:txBody>
          <a:bodyPr/>
          <a:lstStyle/>
          <a:p>
            <a:fld id="{ECC15C71-F1AA-4546-ABED-AD79114A5CD7}" type="slidenum">
              <a:rPr lang="en-US" smtClean="0"/>
              <a:t>‹#›</a:t>
            </a:fld>
            <a:endParaRPr lang="en-US"/>
          </a:p>
        </p:txBody>
      </p:sp>
    </p:spTree>
    <p:extLst>
      <p:ext uri="{BB962C8B-B14F-4D97-AF65-F5344CB8AC3E}">
        <p14:creationId xmlns:p14="http://schemas.microsoft.com/office/powerpoint/2010/main" val="295638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8EC76C-E901-4AC3-B73F-6624D4953C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56A5BA-78AB-4351-B258-E882F7E6E4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89E6F-8D9A-4196-996D-7303518F5C44}"/>
              </a:ext>
            </a:extLst>
          </p:cNvPr>
          <p:cNvSpPr>
            <a:spLocks noGrp="1"/>
          </p:cNvSpPr>
          <p:nvPr>
            <p:ph type="dt" sz="half" idx="10"/>
          </p:nvPr>
        </p:nvSpPr>
        <p:spPr/>
        <p:txBody>
          <a:bodyPr/>
          <a:lstStyle/>
          <a:p>
            <a:fld id="{CC86A217-9593-4A85-A68F-8193260772DC}" type="datetimeFigureOut">
              <a:rPr lang="en-US" smtClean="0"/>
              <a:t>6/13/2021</a:t>
            </a:fld>
            <a:endParaRPr lang="en-US"/>
          </a:p>
        </p:txBody>
      </p:sp>
      <p:sp>
        <p:nvSpPr>
          <p:cNvPr id="5" name="Footer Placeholder 4">
            <a:extLst>
              <a:ext uri="{FF2B5EF4-FFF2-40B4-BE49-F238E27FC236}">
                <a16:creationId xmlns:a16="http://schemas.microsoft.com/office/drawing/2014/main" id="{6D187C11-C8A8-408F-8F4B-09698270D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EA74F-D8A7-46B4-AE15-75F0AE2B30C1}"/>
              </a:ext>
            </a:extLst>
          </p:cNvPr>
          <p:cNvSpPr>
            <a:spLocks noGrp="1"/>
          </p:cNvSpPr>
          <p:nvPr>
            <p:ph type="sldNum" sz="quarter" idx="12"/>
          </p:nvPr>
        </p:nvSpPr>
        <p:spPr/>
        <p:txBody>
          <a:bodyPr/>
          <a:lstStyle/>
          <a:p>
            <a:fld id="{ECC15C71-F1AA-4546-ABED-AD79114A5CD7}" type="slidenum">
              <a:rPr lang="en-US" smtClean="0"/>
              <a:t>‹#›</a:t>
            </a:fld>
            <a:endParaRPr lang="en-US"/>
          </a:p>
        </p:txBody>
      </p:sp>
    </p:spTree>
    <p:extLst>
      <p:ext uri="{BB962C8B-B14F-4D97-AF65-F5344CB8AC3E}">
        <p14:creationId xmlns:p14="http://schemas.microsoft.com/office/powerpoint/2010/main" val="4622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5650-390F-427B-B5FF-72592A170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F8D34-1DC9-447D-B599-E4A10CE325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37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30D7-81B8-4DCB-8BA4-1916B9BFFC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1B18C0-C4E4-4619-A919-1D1D5F80A7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6065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AB51-78C4-4043-A7B8-1D1CD92C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94C95-8DD8-4B9E-AD28-7EC3D178A6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931619-3D1E-41BE-80CC-F1622A4DFC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57881D-FBF1-47A6-B24B-843B24E0CA3B}"/>
              </a:ext>
            </a:extLst>
          </p:cNvPr>
          <p:cNvSpPr>
            <a:spLocks noGrp="1"/>
          </p:cNvSpPr>
          <p:nvPr>
            <p:ph type="dt" sz="half" idx="10"/>
          </p:nvPr>
        </p:nvSpPr>
        <p:spPr/>
        <p:txBody>
          <a:bodyPr/>
          <a:lstStyle/>
          <a:p>
            <a:fld id="{CC86A217-9593-4A85-A68F-8193260772DC}" type="datetimeFigureOut">
              <a:rPr lang="en-US" smtClean="0"/>
              <a:t>6/13/2021</a:t>
            </a:fld>
            <a:endParaRPr lang="en-US"/>
          </a:p>
        </p:txBody>
      </p:sp>
      <p:sp>
        <p:nvSpPr>
          <p:cNvPr id="6" name="Footer Placeholder 5">
            <a:extLst>
              <a:ext uri="{FF2B5EF4-FFF2-40B4-BE49-F238E27FC236}">
                <a16:creationId xmlns:a16="http://schemas.microsoft.com/office/drawing/2014/main" id="{03FF95C3-048E-4310-A99C-6600C6DCD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75C1B-7634-491A-AFE2-756659590962}"/>
              </a:ext>
            </a:extLst>
          </p:cNvPr>
          <p:cNvSpPr>
            <a:spLocks noGrp="1"/>
          </p:cNvSpPr>
          <p:nvPr>
            <p:ph type="sldNum" sz="quarter" idx="12"/>
          </p:nvPr>
        </p:nvSpPr>
        <p:spPr/>
        <p:txBody>
          <a:bodyPr/>
          <a:lstStyle/>
          <a:p>
            <a:fld id="{ECC15C71-F1AA-4546-ABED-AD79114A5CD7}" type="slidenum">
              <a:rPr lang="en-US" smtClean="0"/>
              <a:t>‹#›</a:t>
            </a:fld>
            <a:endParaRPr lang="en-US"/>
          </a:p>
        </p:txBody>
      </p:sp>
    </p:spTree>
    <p:extLst>
      <p:ext uri="{BB962C8B-B14F-4D97-AF65-F5344CB8AC3E}">
        <p14:creationId xmlns:p14="http://schemas.microsoft.com/office/powerpoint/2010/main" val="247891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76CD-7302-4B8B-9077-E02CDB4A39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C4B41E-2778-4F0B-9899-712D34149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A6583F-8D7F-4CB7-A167-A1B40B8CEA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2525C4-FFAE-47BB-86B2-AFC95D8F0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DFFD8F-4CD7-4FC1-8796-633E04E125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FB0835-D1DD-40B8-A1B7-0ED001A915C2}"/>
              </a:ext>
            </a:extLst>
          </p:cNvPr>
          <p:cNvSpPr>
            <a:spLocks noGrp="1"/>
          </p:cNvSpPr>
          <p:nvPr>
            <p:ph type="dt" sz="half" idx="10"/>
          </p:nvPr>
        </p:nvSpPr>
        <p:spPr/>
        <p:txBody>
          <a:bodyPr/>
          <a:lstStyle/>
          <a:p>
            <a:fld id="{CC86A217-9593-4A85-A68F-8193260772DC}" type="datetimeFigureOut">
              <a:rPr lang="en-US" smtClean="0"/>
              <a:t>6/13/2021</a:t>
            </a:fld>
            <a:endParaRPr lang="en-US"/>
          </a:p>
        </p:txBody>
      </p:sp>
      <p:sp>
        <p:nvSpPr>
          <p:cNvPr id="8" name="Footer Placeholder 7">
            <a:extLst>
              <a:ext uri="{FF2B5EF4-FFF2-40B4-BE49-F238E27FC236}">
                <a16:creationId xmlns:a16="http://schemas.microsoft.com/office/drawing/2014/main" id="{6A9B7E8B-2305-4DAD-8C75-E331AF6617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F8BEB5-46AC-4357-9490-F1DFF10D86AC}"/>
              </a:ext>
            </a:extLst>
          </p:cNvPr>
          <p:cNvSpPr>
            <a:spLocks noGrp="1"/>
          </p:cNvSpPr>
          <p:nvPr>
            <p:ph type="sldNum" sz="quarter" idx="12"/>
          </p:nvPr>
        </p:nvSpPr>
        <p:spPr/>
        <p:txBody>
          <a:bodyPr/>
          <a:lstStyle/>
          <a:p>
            <a:fld id="{ECC15C71-F1AA-4546-ABED-AD79114A5CD7}" type="slidenum">
              <a:rPr lang="en-US" smtClean="0"/>
              <a:t>‹#›</a:t>
            </a:fld>
            <a:endParaRPr lang="en-US"/>
          </a:p>
        </p:txBody>
      </p:sp>
    </p:spTree>
    <p:extLst>
      <p:ext uri="{BB962C8B-B14F-4D97-AF65-F5344CB8AC3E}">
        <p14:creationId xmlns:p14="http://schemas.microsoft.com/office/powerpoint/2010/main" val="201970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CE67-D67F-48F8-A0F8-EC9221CF3A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1806B-9247-4AEE-A963-AC62D58F986E}"/>
              </a:ext>
            </a:extLst>
          </p:cNvPr>
          <p:cNvSpPr>
            <a:spLocks noGrp="1"/>
          </p:cNvSpPr>
          <p:nvPr>
            <p:ph type="dt" sz="half" idx="10"/>
          </p:nvPr>
        </p:nvSpPr>
        <p:spPr/>
        <p:txBody>
          <a:bodyPr/>
          <a:lstStyle/>
          <a:p>
            <a:fld id="{CC86A217-9593-4A85-A68F-8193260772DC}" type="datetimeFigureOut">
              <a:rPr lang="en-US" smtClean="0"/>
              <a:t>6/13/2021</a:t>
            </a:fld>
            <a:endParaRPr lang="en-US"/>
          </a:p>
        </p:txBody>
      </p:sp>
      <p:sp>
        <p:nvSpPr>
          <p:cNvPr id="4" name="Footer Placeholder 3">
            <a:extLst>
              <a:ext uri="{FF2B5EF4-FFF2-40B4-BE49-F238E27FC236}">
                <a16:creationId xmlns:a16="http://schemas.microsoft.com/office/drawing/2014/main" id="{0DDCF4B5-E991-4E1B-B3C2-745F26E625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A68AC4-97D2-4FD2-A896-E4D88309DBF1}"/>
              </a:ext>
            </a:extLst>
          </p:cNvPr>
          <p:cNvSpPr>
            <a:spLocks noGrp="1"/>
          </p:cNvSpPr>
          <p:nvPr>
            <p:ph type="sldNum" sz="quarter" idx="12"/>
          </p:nvPr>
        </p:nvSpPr>
        <p:spPr/>
        <p:txBody>
          <a:bodyPr/>
          <a:lstStyle/>
          <a:p>
            <a:fld id="{ECC15C71-F1AA-4546-ABED-AD79114A5CD7}" type="slidenum">
              <a:rPr lang="en-US" smtClean="0"/>
              <a:t>‹#›</a:t>
            </a:fld>
            <a:endParaRPr lang="en-US"/>
          </a:p>
        </p:txBody>
      </p:sp>
    </p:spTree>
    <p:extLst>
      <p:ext uri="{BB962C8B-B14F-4D97-AF65-F5344CB8AC3E}">
        <p14:creationId xmlns:p14="http://schemas.microsoft.com/office/powerpoint/2010/main" val="212659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D017E8-5555-4920-8757-5F40D16415AF}"/>
              </a:ext>
            </a:extLst>
          </p:cNvPr>
          <p:cNvSpPr>
            <a:spLocks noGrp="1"/>
          </p:cNvSpPr>
          <p:nvPr>
            <p:ph type="dt" sz="half" idx="10"/>
          </p:nvPr>
        </p:nvSpPr>
        <p:spPr/>
        <p:txBody>
          <a:bodyPr/>
          <a:lstStyle/>
          <a:p>
            <a:fld id="{CC86A217-9593-4A85-A68F-8193260772DC}" type="datetimeFigureOut">
              <a:rPr lang="en-US" smtClean="0"/>
              <a:t>6/13/2021</a:t>
            </a:fld>
            <a:endParaRPr lang="en-US"/>
          </a:p>
        </p:txBody>
      </p:sp>
      <p:sp>
        <p:nvSpPr>
          <p:cNvPr id="3" name="Footer Placeholder 2">
            <a:extLst>
              <a:ext uri="{FF2B5EF4-FFF2-40B4-BE49-F238E27FC236}">
                <a16:creationId xmlns:a16="http://schemas.microsoft.com/office/drawing/2014/main" id="{6A55E4DE-6CF3-45D8-9329-B69F50455D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DA8ABC-A0BC-4B54-8F7B-500564AB9196}"/>
              </a:ext>
            </a:extLst>
          </p:cNvPr>
          <p:cNvSpPr>
            <a:spLocks noGrp="1"/>
          </p:cNvSpPr>
          <p:nvPr>
            <p:ph type="sldNum" sz="quarter" idx="12"/>
          </p:nvPr>
        </p:nvSpPr>
        <p:spPr/>
        <p:txBody>
          <a:bodyPr/>
          <a:lstStyle/>
          <a:p>
            <a:fld id="{ECC15C71-F1AA-4546-ABED-AD79114A5CD7}" type="slidenum">
              <a:rPr lang="en-US" smtClean="0"/>
              <a:t>‹#›</a:t>
            </a:fld>
            <a:endParaRPr lang="en-US"/>
          </a:p>
        </p:txBody>
      </p:sp>
    </p:spTree>
    <p:extLst>
      <p:ext uri="{BB962C8B-B14F-4D97-AF65-F5344CB8AC3E}">
        <p14:creationId xmlns:p14="http://schemas.microsoft.com/office/powerpoint/2010/main" val="405941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313F-003B-4281-A419-13DD29439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746447-38C6-4F38-99CD-60A1A28C52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A33729-6393-44A5-8E7B-98B4DFB33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2E1D7D-BDFB-46C7-87F0-9D6B93C33F42}"/>
              </a:ext>
            </a:extLst>
          </p:cNvPr>
          <p:cNvSpPr>
            <a:spLocks noGrp="1"/>
          </p:cNvSpPr>
          <p:nvPr>
            <p:ph type="dt" sz="half" idx="10"/>
          </p:nvPr>
        </p:nvSpPr>
        <p:spPr/>
        <p:txBody>
          <a:bodyPr/>
          <a:lstStyle/>
          <a:p>
            <a:fld id="{CC86A217-9593-4A85-A68F-8193260772DC}" type="datetimeFigureOut">
              <a:rPr lang="en-US" smtClean="0"/>
              <a:t>6/13/2021</a:t>
            </a:fld>
            <a:endParaRPr lang="en-US"/>
          </a:p>
        </p:txBody>
      </p:sp>
      <p:sp>
        <p:nvSpPr>
          <p:cNvPr id="6" name="Footer Placeholder 5">
            <a:extLst>
              <a:ext uri="{FF2B5EF4-FFF2-40B4-BE49-F238E27FC236}">
                <a16:creationId xmlns:a16="http://schemas.microsoft.com/office/drawing/2014/main" id="{F99AFC88-5D15-465C-907C-EACA4A452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F947B-A2C7-4B48-A6FE-242C4B44CC7C}"/>
              </a:ext>
            </a:extLst>
          </p:cNvPr>
          <p:cNvSpPr>
            <a:spLocks noGrp="1"/>
          </p:cNvSpPr>
          <p:nvPr>
            <p:ph type="sldNum" sz="quarter" idx="12"/>
          </p:nvPr>
        </p:nvSpPr>
        <p:spPr/>
        <p:txBody>
          <a:bodyPr/>
          <a:lstStyle/>
          <a:p>
            <a:fld id="{ECC15C71-F1AA-4546-ABED-AD79114A5CD7}" type="slidenum">
              <a:rPr lang="en-US" smtClean="0"/>
              <a:t>‹#›</a:t>
            </a:fld>
            <a:endParaRPr lang="en-US"/>
          </a:p>
        </p:txBody>
      </p:sp>
    </p:spTree>
    <p:extLst>
      <p:ext uri="{BB962C8B-B14F-4D97-AF65-F5344CB8AC3E}">
        <p14:creationId xmlns:p14="http://schemas.microsoft.com/office/powerpoint/2010/main" val="369561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B509-6B70-4D96-85EB-F0A906BDFB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0E9C65-A0B6-429A-AF54-6D06872713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0E3F64-1637-4D45-91B5-D1B9FFC02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2BF804-0C4A-4C4E-A9C5-A0B45F077270}"/>
              </a:ext>
            </a:extLst>
          </p:cNvPr>
          <p:cNvSpPr>
            <a:spLocks noGrp="1"/>
          </p:cNvSpPr>
          <p:nvPr>
            <p:ph type="dt" sz="half" idx="10"/>
          </p:nvPr>
        </p:nvSpPr>
        <p:spPr/>
        <p:txBody>
          <a:bodyPr/>
          <a:lstStyle/>
          <a:p>
            <a:fld id="{CC86A217-9593-4A85-A68F-8193260772DC}" type="datetimeFigureOut">
              <a:rPr lang="en-US" smtClean="0"/>
              <a:t>6/13/2021</a:t>
            </a:fld>
            <a:endParaRPr lang="en-US"/>
          </a:p>
        </p:txBody>
      </p:sp>
      <p:sp>
        <p:nvSpPr>
          <p:cNvPr id="6" name="Footer Placeholder 5">
            <a:extLst>
              <a:ext uri="{FF2B5EF4-FFF2-40B4-BE49-F238E27FC236}">
                <a16:creationId xmlns:a16="http://schemas.microsoft.com/office/drawing/2014/main" id="{10170E61-1306-4708-B1E7-E79287E19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D30BA-5FB6-4B88-A88C-9647652A5D66}"/>
              </a:ext>
            </a:extLst>
          </p:cNvPr>
          <p:cNvSpPr>
            <a:spLocks noGrp="1"/>
          </p:cNvSpPr>
          <p:nvPr>
            <p:ph type="sldNum" sz="quarter" idx="12"/>
          </p:nvPr>
        </p:nvSpPr>
        <p:spPr/>
        <p:txBody>
          <a:bodyPr/>
          <a:lstStyle/>
          <a:p>
            <a:fld id="{ECC15C71-F1AA-4546-ABED-AD79114A5CD7}" type="slidenum">
              <a:rPr lang="en-US" smtClean="0"/>
              <a:t>‹#›</a:t>
            </a:fld>
            <a:endParaRPr lang="en-US"/>
          </a:p>
        </p:txBody>
      </p:sp>
    </p:spTree>
    <p:extLst>
      <p:ext uri="{BB962C8B-B14F-4D97-AF65-F5344CB8AC3E}">
        <p14:creationId xmlns:p14="http://schemas.microsoft.com/office/powerpoint/2010/main" val="195329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888CAA-56E8-4EA2-9E0D-FE9B8D5C6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51FCEE-D6CA-4D86-BF4B-063E87391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425B0-B1EA-4131-99E4-17B901A95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6A217-9593-4A85-A68F-8193260772DC}" type="datetimeFigureOut">
              <a:rPr lang="en-US" smtClean="0"/>
              <a:t>6/13/2021</a:t>
            </a:fld>
            <a:endParaRPr lang="en-US"/>
          </a:p>
        </p:txBody>
      </p:sp>
      <p:sp>
        <p:nvSpPr>
          <p:cNvPr id="5" name="Footer Placeholder 4">
            <a:extLst>
              <a:ext uri="{FF2B5EF4-FFF2-40B4-BE49-F238E27FC236}">
                <a16:creationId xmlns:a16="http://schemas.microsoft.com/office/drawing/2014/main" id="{9C92B232-7F87-4B49-A674-515647244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BDF148-CF66-47FD-A125-BC7849999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15C71-F1AA-4546-ABED-AD79114A5CD7}" type="slidenum">
              <a:rPr lang="en-US" smtClean="0"/>
              <a:t>‹#›</a:t>
            </a:fld>
            <a:endParaRPr lang="en-US"/>
          </a:p>
        </p:txBody>
      </p:sp>
      <p:pic>
        <p:nvPicPr>
          <p:cNvPr id="7" name="Picture 6">
            <a:extLst>
              <a:ext uri="{FF2B5EF4-FFF2-40B4-BE49-F238E27FC236}">
                <a16:creationId xmlns:a16="http://schemas.microsoft.com/office/drawing/2014/main" id="{4E7EF4C3-0F91-419C-A2C0-E1235648020D}"/>
              </a:ext>
            </a:extLst>
          </p:cNvPr>
          <p:cNvPicPr>
            <a:picLocks noChangeAspect="1"/>
          </p:cNvPicPr>
          <p:nvPr userDrawn="1"/>
        </p:nvPicPr>
        <p:blipFill>
          <a:blip r:embed="rId13"/>
          <a:stretch>
            <a:fillRect/>
          </a:stretch>
        </p:blipFill>
        <p:spPr>
          <a:xfrm>
            <a:off x="0" y="6267677"/>
            <a:ext cx="12192000" cy="641684"/>
          </a:xfrm>
          <a:prstGeom prst="rect">
            <a:avLst/>
          </a:prstGeom>
        </p:spPr>
      </p:pic>
    </p:spTree>
    <p:extLst>
      <p:ext uri="{BB962C8B-B14F-4D97-AF65-F5344CB8AC3E}">
        <p14:creationId xmlns:p14="http://schemas.microsoft.com/office/powerpoint/2010/main" val="170260822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s://pxhere.com/en/photo/126087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2C5A75C3-1BBD-462E-ABB5-A23C1F8A22DC}"/>
              </a:ext>
            </a:extLst>
          </p:cNvPr>
          <p:cNvSpPr>
            <a:spLocks noGrp="1"/>
          </p:cNvSpPr>
          <p:nvPr>
            <p:ph type="ctrTitle"/>
          </p:nvPr>
        </p:nvSpPr>
        <p:spPr/>
        <p:txBody>
          <a:bodyPr>
            <a:normAutofit fontScale="90000"/>
          </a:bodyPr>
          <a:lstStyle/>
          <a:p>
            <a:br>
              <a:rPr lang="en-US" dirty="0">
                <a:solidFill>
                  <a:srgbClr val="FFFFFF"/>
                </a:solidFill>
                <a:latin typeface="Gentona"/>
              </a:rPr>
            </a:br>
            <a:r>
              <a:rPr lang="en-US" dirty="0">
                <a:solidFill>
                  <a:srgbClr val="FFFFFF"/>
                </a:solidFill>
                <a:latin typeface="Gentona"/>
              </a:rPr>
              <a:t>Clinical Teaching for Veterinarians of Tomorrow</a:t>
            </a:r>
            <a:endParaRPr lang="en-US" dirty="0"/>
          </a:p>
        </p:txBody>
      </p:sp>
      <p:sp>
        <p:nvSpPr>
          <p:cNvPr id="23" name="Subtitle 22">
            <a:extLst>
              <a:ext uri="{FF2B5EF4-FFF2-40B4-BE49-F238E27FC236}">
                <a16:creationId xmlns:a16="http://schemas.microsoft.com/office/drawing/2014/main" id="{1A16B36C-708E-43A5-B0AD-B5B55E014960}"/>
              </a:ext>
            </a:extLst>
          </p:cNvPr>
          <p:cNvSpPr>
            <a:spLocks noGrp="1"/>
          </p:cNvSpPr>
          <p:nvPr>
            <p:ph type="subTitle" idx="1"/>
          </p:nvPr>
        </p:nvSpPr>
        <p:spPr/>
        <p:txBody>
          <a:bodyPr>
            <a:normAutofit/>
          </a:bodyPr>
          <a:lstStyle/>
          <a:p>
            <a:pPr>
              <a:lnSpc>
                <a:spcPct val="150000"/>
              </a:lnSpc>
            </a:pPr>
            <a:r>
              <a:rPr lang="en-US" sz="2800" b="1" cap="all" dirty="0">
                <a:solidFill>
                  <a:srgbClr val="FFFFFF"/>
                </a:solidFill>
                <a:latin typeface="Gentona"/>
              </a:rPr>
              <a:t>EXCEPTIONAL MEDICINE</a:t>
            </a:r>
            <a:br>
              <a:rPr lang="en-US" sz="2800" b="1" cap="all" dirty="0">
                <a:solidFill>
                  <a:srgbClr val="FFFFFF"/>
                </a:solidFill>
                <a:latin typeface="Gentona"/>
              </a:rPr>
            </a:br>
            <a:r>
              <a:rPr lang="en-US" sz="2800" b="1" cap="all" dirty="0">
                <a:solidFill>
                  <a:srgbClr val="FFFFFF"/>
                </a:solidFill>
                <a:latin typeface="Gentona"/>
              </a:rPr>
              <a:t>EXPERIENCED CARE</a:t>
            </a:r>
            <a:endParaRPr lang="en-US" sz="2800" dirty="0">
              <a:solidFill>
                <a:srgbClr val="FFFFFF"/>
              </a:solidFill>
              <a:latin typeface="Gentona"/>
            </a:endParaRPr>
          </a:p>
        </p:txBody>
      </p:sp>
    </p:spTree>
    <p:extLst>
      <p:ext uri="{BB962C8B-B14F-4D97-AF65-F5344CB8AC3E}">
        <p14:creationId xmlns:p14="http://schemas.microsoft.com/office/powerpoint/2010/main" val="187255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1FB5-8FB2-4F79-ADB7-253C5E178B3A}"/>
              </a:ext>
            </a:extLst>
          </p:cNvPr>
          <p:cNvSpPr>
            <a:spLocks noGrp="1"/>
          </p:cNvSpPr>
          <p:nvPr>
            <p:ph type="title"/>
          </p:nvPr>
        </p:nvSpPr>
        <p:spPr/>
        <p:txBody>
          <a:bodyPr/>
          <a:lstStyle/>
          <a:p>
            <a:r>
              <a:rPr lang="en-US" b="1" dirty="0"/>
              <a:t>Surgery</a:t>
            </a:r>
          </a:p>
        </p:txBody>
      </p:sp>
      <p:sp>
        <p:nvSpPr>
          <p:cNvPr id="3" name="Content Placeholder 2">
            <a:extLst>
              <a:ext uri="{FF2B5EF4-FFF2-40B4-BE49-F238E27FC236}">
                <a16:creationId xmlns:a16="http://schemas.microsoft.com/office/drawing/2014/main" id="{34C4F732-94E9-4508-A41F-9CE94EAA99C0}"/>
              </a:ext>
            </a:extLst>
          </p:cNvPr>
          <p:cNvSpPr>
            <a:spLocks noGrp="1"/>
          </p:cNvSpPr>
          <p:nvPr>
            <p:ph sz="half" idx="1"/>
          </p:nvPr>
        </p:nvSpPr>
        <p:spPr>
          <a:xfrm>
            <a:off x="838200" y="1701800"/>
            <a:ext cx="5181600" cy="4351338"/>
          </a:xfrm>
        </p:spPr>
        <p:txBody>
          <a:bodyPr>
            <a:normAutofit lnSpcReduction="10000"/>
          </a:bodyPr>
          <a:lstStyle/>
          <a:p>
            <a:r>
              <a:rPr lang="en-US" dirty="0"/>
              <a:t>Colic</a:t>
            </a:r>
          </a:p>
          <a:p>
            <a:r>
              <a:rPr lang="en-US" dirty="0"/>
              <a:t>Soft Tissue</a:t>
            </a:r>
          </a:p>
          <a:p>
            <a:r>
              <a:rPr lang="en-US" dirty="0"/>
              <a:t>Reproductive</a:t>
            </a:r>
          </a:p>
          <a:p>
            <a:r>
              <a:rPr lang="en-US" dirty="0"/>
              <a:t>Laparoscopic</a:t>
            </a:r>
          </a:p>
          <a:p>
            <a:r>
              <a:rPr lang="en-US" dirty="0"/>
              <a:t>Orthopedic</a:t>
            </a:r>
          </a:p>
          <a:p>
            <a:r>
              <a:rPr lang="en-US" dirty="0"/>
              <a:t>LASER</a:t>
            </a:r>
          </a:p>
          <a:p>
            <a:r>
              <a:rPr lang="en-US" dirty="0"/>
              <a:t>Miscellaneous</a:t>
            </a:r>
          </a:p>
          <a:p>
            <a:pPr lvl="1"/>
            <a:r>
              <a:rPr lang="en-US" dirty="0"/>
              <a:t>Dental</a:t>
            </a:r>
          </a:p>
          <a:p>
            <a:pPr lvl="1"/>
            <a:r>
              <a:rPr lang="en-US" dirty="0"/>
              <a:t>Esophageal</a:t>
            </a:r>
          </a:p>
          <a:p>
            <a:pPr lvl="1"/>
            <a:r>
              <a:rPr lang="en-US" dirty="0"/>
              <a:t>Thoracic</a:t>
            </a:r>
          </a:p>
        </p:txBody>
      </p:sp>
      <p:pic>
        <p:nvPicPr>
          <p:cNvPr id="6" name="Content Placeholder 5">
            <a:extLst>
              <a:ext uri="{FF2B5EF4-FFF2-40B4-BE49-F238E27FC236}">
                <a16:creationId xmlns:a16="http://schemas.microsoft.com/office/drawing/2014/main" id="{682FFB29-03BF-449B-B9EE-AEAC0896F9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701800"/>
            <a:ext cx="5181600" cy="3454400"/>
          </a:xfrm>
        </p:spPr>
      </p:pic>
    </p:spTree>
    <p:extLst>
      <p:ext uri="{BB962C8B-B14F-4D97-AF65-F5344CB8AC3E}">
        <p14:creationId xmlns:p14="http://schemas.microsoft.com/office/powerpoint/2010/main" val="82903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192601-D15E-4EC5-95B0-C8CF33C5585E}"/>
              </a:ext>
            </a:extLst>
          </p:cNvPr>
          <p:cNvPicPr>
            <a:picLocks noChangeAspect="1"/>
          </p:cNvPicPr>
          <p:nvPr/>
        </p:nvPicPr>
        <p:blipFill rotWithShape="1">
          <a:blip r:embed="rId2">
            <a:extLst>
              <a:ext uri="{28A0092B-C50C-407E-A947-70E740481C1C}">
                <a14:useLocalDpi xmlns:a14="http://schemas.microsoft.com/office/drawing/2010/main" val="0"/>
              </a:ext>
            </a:extLst>
          </a:blip>
          <a:srcRect b="59267"/>
          <a:stretch/>
        </p:blipFill>
        <p:spPr>
          <a:xfrm>
            <a:off x="4913710" y="2780101"/>
            <a:ext cx="2364581" cy="1297799"/>
          </a:xfrm>
          <a:prstGeom prst="rect">
            <a:avLst/>
          </a:prstGeom>
        </p:spPr>
      </p:pic>
    </p:spTree>
    <p:extLst>
      <p:ext uri="{BB962C8B-B14F-4D97-AF65-F5344CB8AC3E}">
        <p14:creationId xmlns:p14="http://schemas.microsoft.com/office/powerpoint/2010/main" val="320474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8DAE-0910-4692-9419-D84174C5801B}"/>
              </a:ext>
            </a:extLst>
          </p:cNvPr>
          <p:cNvSpPr>
            <a:spLocks noGrp="1"/>
          </p:cNvSpPr>
          <p:nvPr>
            <p:ph type="title"/>
          </p:nvPr>
        </p:nvSpPr>
        <p:spPr/>
        <p:txBody>
          <a:bodyPr/>
          <a:lstStyle/>
          <a:p>
            <a:r>
              <a:rPr lang="en-US" b="1" dirty="0"/>
              <a:t>Mission</a:t>
            </a:r>
            <a:endParaRPr lang="en-US" dirty="0"/>
          </a:p>
        </p:txBody>
      </p:sp>
      <p:sp>
        <p:nvSpPr>
          <p:cNvPr id="3" name="Content Placeholder 2">
            <a:extLst>
              <a:ext uri="{FF2B5EF4-FFF2-40B4-BE49-F238E27FC236}">
                <a16:creationId xmlns:a16="http://schemas.microsoft.com/office/drawing/2014/main" id="{F3177A8D-FFB8-490F-B904-2D414273CC38}"/>
              </a:ext>
            </a:extLst>
          </p:cNvPr>
          <p:cNvSpPr>
            <a:spLocks noGrp="1"/>
          </p:cNvSpPr>
          <p:nvPr>
            <p:ph sz="half" idx="1"/>
          </p:nvPr>
        </p:nvSpPr>
        <p:spPr>
          <a:xfrm>
            <a:off x="838200" y="1690688"/>
            <a:ext cx="5181600" cy="4351338"/>
          </a:xfrm>
        </p:spPr>
        <p:txBody>
          <a:bodyPr/>
          <a:lstStyle/>
          <a:p>
            <a:r>
              <a:rPr lang="en-US" i="1" dirty="0"/>
              <a:t>Teaching</a:t>
            </a:r>
          </a:p>
          <a:p>
            <a:r>
              <a:rPr lang="en-US" i="1" dirty="0"/>
              <a:t>Research</a:t>
            </a:r>
          </a:p>
          <a:p>
            <a:r>
              <a:rPr lang="en-US" i="1" dirty="0"/>
              <a:t>Extension</a:t>
            </a:r>
          </a:p>
          <a:p>
            <a:r>
              <a:rPr lang="en-US" i="1" dirty="0"/>
              <a:t>Health </a:t>
            </a:r>
          </a:p>
          <a:p>
            <a:pPr lvl="1"/>
            <a:r>
              <a:rPr lang="en-US" i="1" dirty="0"/>
              <a:t>equine</a:t>
            </a:r>
          </a:p>
          <a:p>
            <a:pPr lvl="1"/>
            <a:r>
              <a:rPr lang="en-US" i="1" dirty="0"/>
              <a:t>production animal (food animal)</a:t>
            </a:r>
          </a:p>
          <a:p>
            <a:pPr lvl="1"/>
            <a:r>
              <a:rPr lang="en-US" i="1" dirty="0"/>
              <a:t>aquatic animal</a:t>
            </a:r>
          </a:p>
          <a:p>
            <a:pPr lvl="1"/>
            <a:r>
              <a:rPr lang="en-US" i="1" dirty="0"/>
              <a:t>companion animal</a:t>
            </a:r>
            <a:endParaRPr lang="en-US" dirty="0"/>
          </a:p>
        </p:txBody>
      </p:sp>
      <p:pic>
        <p:nvPicPr>
          <p:cNvPr id="6" name="Content Placeholder 5">
            <a:extLst>
              <a:ext uri="{FF2B5EF4-FFF2-40B4-BE49-F238E27FC236}">
                <a16:creationId xmlns:a16="http://schemas.microsoft.com/office/drawing/2014/main" id="{FAEDBC55-C293-4972-AE21-A05A323F83B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014" r="10014"/>
          <a:stretch/>
        </p:blipFill>
        <p:spPr>
          <a:xfrm>
            <a:off x="6131441" y="1325880"/>
            <a:ext cx="5222359" cy="4206240"/>
          </a:xfrm>
        </p:spPr>
      </p:pic>
    </p:spTree>
    <p:extLst>
      <p:ext uri="{BB962C8B-B14F-4D97-AF65-F5344CB8AC3E}">
        <p14:creationId xmlns:p14="http://schemas.microsoft.com/office/powerpoint/2010/main" val="169722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8DAE-0910-4692-9419-D84174C5801B}"/>
              </a:ext>
            </a:extLst>
          </p:cNvPr>
          <p:cNvSpPr>
            <a:spLocks noGrp="1"/>
          </p:cNvSpPr>
          <p:nvPr>
            <p:ph type="title"/>
          </p:nvPr>
        </p:nvSpPr>
        <p:spPr/>
        <p:txBody>
          <a:bodyPr/>
          <a:lstStyle/>
          <a:p>
            <a:r>
              <a:rPr lang="en-US" b="1" dirty="0"/>
              <a:t>Disciplines</a:t>
            </a:r>
          </a:p>
        </p:txBody>
      </p:sp>
      <p:graphicFrame>
        <p:nvGraphicFramePr>
          <p:cNvPr id="7" name="Content Placeholder 6">
            <a:extLst>
              <a:ext uri="{FF2B5EF4-FFF2-40B4-BE49-F238E27FC236}">
                <a16:creationId xmlns:a16="http://schemas.microsoft.com/office/drawing/2014/main" id="{A17ACE9E-4593-467E-9E88-1A2C41727346}"/>
              </a:ext>
            </a:extLst>
          </p:cNvPr>
          <p:cNvGraphicFramePr>
            <a:graphicFrameLocks noGrp="1"/>
          </p:cNvGraphicFramePr>
          <p:nvPr>
            <p:ph idx="1"/>
            <p:extLst>
              <p:ext uri="{D42A27DB-BD31-4B8C-83A1-F6EECF244321}">
                <p14:modId xmlns:p14="http://schemas.microsoft.com/office/powerpoint/2010/main" val="1579985216"/>
              </p:ext>
            </p:extLst>
          </p:nvPr>
        </p:nvGraphicFramePr>
        <p:xfrm>
          <a:off x="-976088" y="169183"/>
          <a:ext cx="14927471" cy="5811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47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B13647-0EAE-4200-B6F7-56A04A639FC7}"/>
              </a:ext>
            </a:extLst>
          </p:cNvPr>
          <p:cNvSpPr>
            <a:spLocks noGrp="1"/>
          </p:cNvSpPr>
          <p:nvPr>
            <p:ph type="title"/>
          </p:nvPr>
        </p:nvSpPr>
        <p:spPr/>
        <p:txBody>
          <a:bodyPr/>
          <a:lstStyle/>
          <a:p>
            <a:r>
              <a:rPr lang="en-US" b="1" dirty="0"/>
              <a:t>Field Services and Hospital Services</a:t>
            </a:r>
          </a:p>
        </p:txBody>
      </p:sp>
      <p:pic>
        <p:nvPicPr>
          <p:cNvPr id="8" name="Content Placeholder 7">
            <a:extLst>
              <a:ext uri="{FF2B5EF4-FFF2-40B4-BE49-F238E27FC236}">
                <a16:creationId xmlns:a16="http://schemas.microsoft.com/office/drawing/2014/main" id="{A2733B36-807C-4368-85C6-ED3C2CD8342C}"/>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2274094"/>
            <a:ext cx="5181600" cy="3454400"/>
          </a:xfrm>
        </p:spPr>
      </p:pic>
      <p:pic>
        <p:nvPicPr>
          <p:cNvPr id="13" name="Content Placeholder 12">
            <a:extLst>
              <a:ext uri="{FF2B5EF4-FFF2-40B4-BE49-F238E27FC236}">
                <a16:creationId xmlns:a16="http://schemas.microsoft.com/office/drawing/2014/main" id="{B0A9ABE9-152D-4DDA-8FB1-DCC33EA46893}"/>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200" y="2300787"/>
            <a:ext cx="5181600" cy="3401013"/>
          </a:xfrm>
        </p:spPr>
      </p:pic>
    </p:spTree>
    <p:extLst>
      <p:ext uri="{BB962C8B-B14F-4D97-AF65-F5344CB8AC3E}">
        <p14:creationId xmlns:p14="http://schemas.microsoft.com/office/powerpoint/2010/main" val="335964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F460B-C894-4A9B-8A91-474AED802FA0}"/>
              </a:ext>
            </a:extLst>
          </p:cNvPr>
          <p:cNvSpPr>
            <a:spLocks noGrp="1"/>
          </p:cNvSpPr>
          <p:nvPr>
            <p:ph type="title"/>
          </p:nvPr>
        </p:nvSpPr>
        <p:spPr/>
        <p:txBody>
          <a:bodyPr>
            <a:normAutofit/>
          </a:bodyPr>
          <a:lstStyle/>
          <a:p>
            <a:r>
              <a:rPr lang="en-US" b="1" dirty="0"/>
              <a:t>Field Services</a:t>
            </a:r>
            <a:endParaRPr lang="en-US" b="1" i="1" dirty="0"/>
          </a:p>
        </p:txBody>
      </p:sp>
      <p:sp>
        <p:nvSpPr>
          <p:cNvPr id="6" name="Text Placeholder 5">
            <a:extLst>
              <a:ext uri="{FF2B5EF4-FFF2-40B4-BE49-F238E27FC236}">
                <a16:creationId xmlns:a16="http://schemas.microsoft.com/office/drawing/2014/main" id="{1D826D45-D6A9-4E16-AC38-D30A6CFC0730}"/>
              </a:ext>
            </a:extLst>
          </p:cNvPr>
          <p:cNvSpPr>
            <a:spLocks noGrp="1"/>
          </p:cNvSpPr>
          <p:nvPr>
            <p:ph sz="half" idx="1"/>
          </p:nvPr>
        </p:nvSpPr>
        <p:spPr>
          <a:xfrm>
            <a:off x="838200" y="1690689"/>
            <a:ext cx="4742543" cy="843782"/>
          </a:xfrm>
        </p:spPr>
        <p:txBody>
          <a:bodyPr>
            <a:normAutofit lnSpcReduction="10000"/>
          </a:bodyPr>
          <a:lstStyle/>
          <a:p>
            <a:pPr marL="0" indent="0">
              <a:buNone/>
            </a:pPr>
            <a:r>
              <a:rPr lang="en-US" dirty="0"/>
              <a:t>Food and Animal Reproduction and Medicine Service (FARMS)</a:t>
            </a:r>
          </a:p>
        </p:txBody>
      </p:sp>
      <p:pic>
        <p:nvPicPr>
          <p:cNvPr id="10" name="Content Placeholder 9">
            <a:extLst>
              <a:ext uri="{FF2B5EF4-FFF2-40B4-BE49-F238E27FC236}">
                <a16:creationId xmlns:a16="http://schemas.microsoft.com/office/drawing/2014/main" id="{B3DE067E-02C6-451B-8AF9-80F1115A6C5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0399" y="849086"/>
            <a:ext cx="6029917" cy="4523447"/>
          </a:xfrm>
        </p:spPr>
      </p:pic>
      <p:pic>
        <p:nvPicPr>
          <p:cNvPr id="4" name="Picture 3">
            <a:extLst>
              <a:ext uri="{FF2B5EF4-FFF2-40B4-BE49-F238E27FC236}">
                <a16:creationId xmlns:a16="http://schemas.microsoft.com/office/drawing/2014/main" id="{A3A599EA-1FED-4400-987C-F4F6C7A759F9}"/>
              </a:ext>
            </a:extLst>
          </p:cNvPr>
          <p:cNvPicPr>
            <a:picLocks noChangeAspect="1"/>
          </p:cNvPicPr>
          <p:nvPr/>
        </p:nvPicPr>
        <p:blipFill>
          <a:blip r:embed="rId4"/>
          <a:stretch>
            <a:fillRect/>
          </a:stretch>
        </p:blipFill>
        <p:spPr>
          <a:xfrm>
            <a:off x="0" y="6216316"/>
            <a:ext cx="12192000" cy="641684"/>
          </a:xfrm>
          <a:prstGeom prst="rect">
            <a:avLst/>
          </a:prstGeom>
        </p:spPr>
      </p:pic>
      <p:sp>
        <p:nvSpPr>
          <p:cNvPr id="7" name="Text Placeholder 5">
            <a:extLst>
              <a:ext uri="{FF2B5EF4-FFF2-40B4-BE49-F238E27FC236}">
                <a16:creationId xmlns:a16="http://schemas.microsoft.com/office/drawing/2014/main" id="{88B4031D-5FCC-4A0E-A03E-73FF1CAB3E6E}"/>
              </a:ext>
            </a:extLst>
          </p:cNvPr>
          <p:cNvSpPr txBox="1">
            <a:spLocks/>
          </p:cNvSpPr>
          <p:nvPr/>
        </p:nvSpPr>
        <p:spPr>
          <a:xfrm>
            <a:off x="838200" y="2534471"/>
            <a:ext cx="4742543" cy="2838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Dairy Cattle</a:t>
            </a:r>
          </a:p>
          <a:p>
            <a:r>
              <a:rPr lang="en-US" dirty="0"/>
              <a:t>Beef Cattle</a:t>
            </a:r>
          </a:p>
          <a:p>
            <a:r>
              <a:rPr lang="en-US" dirty="0"/>
              <a:t>Sheep</a:t>
            </a:r>
          </a:p>
          <a:p>
            <a:r>
              <a:rPr lang="en-US" dirty="0"/>
              <a:t>Goats</a:t>
            </a:r>
          </a:p>
          <a:p>
            <a:r>
              <a:rPr lang="en-US" dirty="0"/>
              <a:t>Swine</a:t>
            </a:r>
          </a:p>
        </p:txBody>
      </p:sp>
    </p:spTree>
    <p:extLst>
      <p:ext uri="{BB962C8B-B14F-4D97-AF65-F5344CB8AC3E}">
        <p14:creationId xmlns:p14="http://schemas.microsoft.com/office/powerpoint/2010/main" val="113207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A4154-76D0-487C-99F5-9BEA91BCB312}"/>
              </a:ext>
            </a:extLst>
          </p:cNvPr>
          <p:cNvSpPr>
            <a:spLocks noGrp="1"/>
          </p:cNvSpPr>
          <p:nvPr>
            <p:ph type="title"/>
          </p:nvPr>
        </p:nvSpPr>
        <p:spPr/>
        <p:txBody>
          <a:bodyPr/>
          <a:lstStyle/>
          <a:p>
            <a:r>
              <a:rPr lang="en-US" b="1" dirty="0"/>
              <a:t>Large Animal Hospital Services</a:t>
            </a:r>
          </a:p>
        </p:txBody>
      </p:sp>
      <p:sp>
        <p:nvSpPr>
          <p:cNvPr id="3" name="Content Placeholder 2">
            <a:extLst>
              <a:ext uri="{FF2B5EF4-FFF2-40B4-BE49-F238E27FC236}">
                <a16:creationId xmlns:a16="http://schemas.microsoft.com/office/drawing/2014/main" id="{914C771A-B8EF-494A-9B8C-9B70432B29A9}"/>
              </a:ext>
            </a:extLst>
          </p:cNvPr>
          <p:cNvSpPr>
            <a:spLocks noGrp="1"/>
          </p:cNvSpPr>
          <p:nvPr>
            <p:ph sz="half" idx="1"/>
          </p:nvPr>
        </p:nvSpPr>
        <p:spPr>
          <a:xfrm>
            <a:off x="838200" y="1700971"/>
            <a:ext cx="5181600" cy="1042229"/>
          </a:xfrm>
        </p:spPr>
        <p:txBody>
          <a:bodyPr>
            <a:normAutofit/>
          </a:bodyPr>
          <a:lstStyle/>
          <a:p>
            <a:pPr marL="0" indent="0">
              <a:lnSpc>
                <a:spcPct val="110000"/>
              </a:lnSpc>
              <a:buNone/>
            </a:pPr>
            <a:r>
              <a:rPr lang="en-US"/>
              <a:t>We offer many specialties including: </a:t>
            </a:r>
            <a:endParaRPr lang="en-US" dirty="0"/>
          </a:p>
        </p:txBody>
      </p:sp>
      <p:pic>
        <p:nvPicPr>
          <p:cNvPr id="10" name="Content Placeholder 9">
            <a:extLst>
              <a:ext uri="{FF2B5EF4-FFF2-40B4-BE49-F238E27FC236}">
                <a16:creationId xmlns:a16="http://schemas.microsoft.com/office/drawing/2014/main" id="{DF5D6754-D310-473A-8CB3-7AF4E30EBA4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9830" y="1760220"/>
            <a:ext cx="5006340" cy="3337560"/>
          </a:xfrm>
          <a:ln>
            <a:solidFill>
              <a:schemeClr val="accent1"/>
            </a:solidFill>
          </a:ln>
        </p:spPr>
      </p:pic>
      <p:sp>
        <p:nvSpPr>
          <p:cNvPr id="6" name="TextBox 5">
            <a:extLst>
              <a:ext uri="{FF2B5EF4-FFF2-40B4-BE49-F238E27FC236}">
                <a16:creationId xmlns:a16="http://schemas.microsoft.com/office/drawing/2014/main" id="{0BEC2F68-B173-45BE-A837-0CF11E553964}"/>
              </a:ext>
            </a:extLst>
          </p:cNvPr>
          <p:cNvSpPr txBox="1"/>
          <p:nvPr/>
        </p:nvSpPr>
        <p:spPr>
          <a:xfrm>
            <a:off x="1059179" y="2812731"/>
            <a:ext cx="4960621" cy="261084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800" dirty="0"/>
              <a:t>Acupuncture</a:t>
            </a:r>
          </a:p>
          <a:p>
            <a:pPr marL="285750" indent="-285750">
              <a:lnSpc>
                <a:spcPct val="150000"/>
              </a:lnSpc>
              <a:buFont typeface="Arial" panose="020B0604020202020204" pitchFamily="34" charset="0"/>
              <a:buChar char="•"/>
            </a:pPr>
            <a:r>
              <a:rPr lang="en-US" sz="2800" dirty="0"/>
              <a:t>Aquatic Animal Health</a:t>
            </a:r>
          </a:p>
          <a:p>
            <a:pPr marL="285750" indent="-285750">
              <a:lnSpc>
                <a:spcPct val="150000"/>
              </a:lnSpc>
              <a:buFont typeface="Arial" panose="020B0604020202020204" pitchFamily="34" charset="0"/>
              <a:buChar char="•"/>
            </a:pPr>
            <a:r>
              <a:rPr lang="en-US" sz="2800" dirty="0"/>
              <a:t>Ophthalmology</a:t>
            </a:r>
          </a:p>
          <a:p>
            <a:pPr marL="285750" indent="-285750">
              <a:lnSpc>
                <a:spcPct val="150000"/>
              </a:lnSpc>
              <a:buFont typeface="Arial" panose="020B0604020202020204" pitchFamily="34" charset="0"/>
              <a:buChar char="•"/>
            </a:pPr>
            <a:r>
              <a:rPr lang="en-US" sz="2800" dirty="0"/>
              <a:t>Surgery</a:t>
            </a:r>
          </a:p>
        </p:txBody>
      </p:sp>
    </p:spTree>
    <p:extLst>
      <p:ext uri="{BB962C8B-B14F-4D97-AF65-F5344CB8AC3E}">
        <p14:creationId xmlns:p14="http://schemas.microsoft.com/office/powerpoint/2010/main" val="52052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EF36-9145-463B-BEBD-A9BB9A5F3106}"/>
              </a:ext>
            </a:extLst>
          </p:cNvPr>
          <p:cNvSpPr>
            <a:spLocks noGrp="1"/>
          </p:cNvSpPr>
          <p:nvPr>
            <p:ph type="title"/>
          </p:nvPr>
        </p:nvSpPr>
        <p:spPr/>
        <p:txBody>
          <a:bodyPr/>
          <a:lstStyle/>
          <a:p>
            <a:r>
              <a:rPr lang="en-US" b="1" dirty="0"/>
              <a:t>Acupuncture </a:t>
            </a:r>
          </a:p>
        </p:txBody>
      </p:sp>
      <p:sp>
        <p:nvSpPr>
          <p:cNvPr id="3" name="Content Placeholder 2">
            <a:extLst>
              <a:ext uri="{FF2B5EF4-FFF2-40B4-BE49-F238E27FC236}">
                <a16:creationId xmlns:a16="http://schemas.microsoft.com/office/drawing/2014/main" id="{56097CA2-202D-4EF8-8A40-DE620F5AD1E2}"/>
              </a:ext>
            </a:extLst>
          </p:cNvPr>
          <p:cNvSpPr>
            <a:spLocks noGrp="1"/>
          </p:cNvSpPr>
          <p:nvPr>
            <p:ph sz="half" idx="1"/>
          </p:nvPr>
        </p:nvSpPr>
        <p:spPr>
          <a:xfrm>
            <a:off x="838199" y="1676399"/>
            <a:ext cx="10515599" cy="4269563"/>
          </a:xfrm>
        </p:spPr>
        <p:txBody>
          <a:bodyPr/>
          <a:lstStyle/>
          <a:p>
            <a:pPr marL="0" indent="0">
              <a:buNone/>
            </a:pPr>
            <a:r>
              <a:rPr lang="en-US" dirty="0"/>
              <a:t>Acupuncture is the stimulation of a specific point on the body with a specific method, resulting in a therapeutic homeostatic effect. </a:t>
            </a:r>
          </a:p>
        </p:txBody>
      </p:sp>
      <p:pic>
        <p:nvPicPr>
          <p:cNvPr id="6" name="Content Placeholder 5">
            <a:extLst>
              <a:ext uri="{FF2B5EF4-FFF2-40B4-BE49-F238E27FC236}">
                <a16:creationId xmlns:a16="http://schemas.microsoft.com/office/drawing/2014/main" id="{C60E7C30-B620-4191-B251-7F3E936DF65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23286" y="2690831"/>
            <a:ext cx="6945429" cy="3513094"/>
          </a:xfrm>
          <a:ln>
            <a:solidFill>
              <a:schemeClr val="accent1"/>
            </a:solidFill>
          </a:ln>
        </p:spPr>
      </p:pic>
    </p:spTree>
    <p:extLst>
      <p:ext uri="{BB962C8B-B14F-4D97-AF65-F5344CB8AC3E}">
        <p14:creationId xmlns:p14="http://schemas.microsoft.com/office/powerpoint/2010/main" val="417480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2D29-35CB-4D25-B1EF-78C7AEE2BB4E}"/>
              </a:ext>
            </a:extLst>
          </p:cNvPr>
          <p:cNvSpPr>
            <a:spLocks noGrp="1"/>
          </p:cNvSpPr>
          <p:nvPr>
            <p:ph type="title"/>
          </p:nvPr>
        </p:nvSpPr>
        <p:spPr/>
        <p:txBody>
          <a:bodyPr/>
          <a:lstStyle/>
          <a:p>
            <a:r>
              <a:rPr lang="en-US" b="1" dirty="0"/>
              <a:t>Aquatic Animal Health</a:t>
            </a:r>
          </a:p>
        </p:txBody>
      </p:sp>
      <p:sp>
        <p:nvSpPr>
          <p:cNvPr id="3" name="Content Placeholder 2">
            <a:extLst>
              <a:ext uri="{FF2B5EF4-FFF2-40B4-BE49-F238E27FC236}">
                <a16:creationId xmlns:a16="http://schemas.microsoft.com/office/drawing/2014/main" id="{851EEF66-4E39-4A49-86C1-528B60CF450D}"/>
              </a:ext>
            </a:extLst>
          </p:cNvPr>
          <p:cNvSpPr>
            <a:spLocks noGrp="1"/>
          </p:cNvSpPr>
          <p:nvPr>
            <p:ph sz="half" idx="1"/>
          </p:nvPr>
        </p:nvSpPr>
        <p:spPr>
          <a:xfrm>
            <a:off x="838200" y="1701800"/>
            <a:ext cx="5181600" cy="4351338"/>
          </a:xfrm>
        </p:spPr>
        <p:txBody>
          <a:bodyPr/>
          <a:lstStyle/>
          <a:p>
            <a:pPr marL="0" indent="0">
              <a:buNone/>
            </a:pPr>
            <a:r>
              <a:rPr lang="en-US" dirty="0"/>
              <a:t>Areas of excellence include:</a:t>
            </a:r>
          </a:p>
          <a:p>
            <a:r>
              <a:rPr lang="en-US" dirty="0"/>
              <a:t>Florida Manatee Research</a:t>
            </a:r>
          </a:p>
          <a:p>
            <a:r>
              <a:rPr lang="en-US" dirty="0"/>
              <a:t>Emerging Diseases</a:t>
            </a:r>
          </a:p>
          <a:p>
            <a:r>
              <a:rPr lang="en-US" dirty="0"/>
              <a:t>Viral Diseases</a:t>
            </a:r>
          </a:p>
          <a:p>
            <a:r>
              <a:rPr lang="en-US" dirty="0"/>
              <a:t>Aquaculture Medicine</a:t>
            </a:r>
          </a:p>
          <a:p>
            <a:r>
              <a:rPr lang="en-US" dirty="0"/>
              <a:t>Sea Turtle Pathology</a:t>
            </a:r>
          </a:p>
        </p:txBody>
      </p:sp>
      <mc:AlternateContent xmlns:mc="http://schemas.openxmlformats.org/markup-compatibility/2006">
        <mc:Choice xmlns:am3d="http://schemas.microsoft.com/office/drawing/2017/model3d" Requires="am3d">
          <p:graphicFrame>
            <p:nvGraphicFramePr>
              <p:cNvPr id="7" name="Content Placeholder 6" descr="Sea Turtle">
                <a:extLst>
                  <a:ext uri="{FF2B5EF4-FFF2-40B4-BE49-F238E27FC236}">
                    <a16:creationId xmlns:a16="http://schemas.microsoft.com/office/drawing/2014/main" id="{125C2A6B-C56F-4410-BED2-64C514801C4D}"/>
                  </a:ext>
                </a:extLst>
              </p:cNvPr>
              <p:cNvGraphicFramePr>
                <a:graphicFrameLocks noGrp="1" noChangeAspect="1"/>
              </p:cNvGraphicFramePr>
              <p:nvPr>
                <p:ph sz="half" idx="2"/>
                <p:extLst>
                  <p:ext uri="{D42A27DB-BD31-4B8C-83A1-F6EECF244321}">
                    <p14:modId xmlns:p14="http://schemas.microsoft.com/office/powerpoint/2010/main" val="111398435"/>
                  </p:ext>
                </p:extLst>
              </p:nvPr>
            </p:nvGraphicFramePr>
            <p:xfrm>
              <a:off x="-5910943" y="4008045"/>
              <a:ext cx="3743727" cy="5699909"/>
            </p:xfrm>
            <a:graphic>
              <a:graphicData uri="http://schemas.microsoft.com/office/drawing/2017/model3d">
                <am3d:model3d r:embed="rId3">
                  <am3d:spPr>
                    <a:xfrm>
                      <a:off x="0" y="0"/>
                      <a:ext cx="3743727" cy="5699909"/>
                    </a:xfrm>
                    <a:prstGeom prst="rect">
                      <a:avLst/>
                    </a:prstGeom>
                  </am3d:spPr>
                  <am3d:camera>
                    <am3d:pos x="0" y="0" z="55187939"/>
                    <am3d:up dx="0" dy="36000000" dz="0"/>
                    <am3d:lookAt x="0" y="0" z="0"/>
                    <am3d:perspective fov="2700000"/>
                  </am3d:camera>
                  <am3d:trans>
                    <am3d:meterPerModelUnit n="26003253" d="1000000"/>
                    <am3d:preTrans dx="0" dy="0" dz="704546"/>
                    <am3d:scale>
                      <am3d:sx n="1000000" d="1000000"/>
                      <am3d:sy n="1000000" d="1000000"/>
                      <am3d:sz n="1000000" d="1000000"/>
                    </am3d:scale>
                    <am3d:rot ax="-7759218" ay="553143" az="-10135937"/>
                    <am3d:postTrans dx="0" dy="0" dz="0"/>
                  </am3d:trans>
                  <am3d:raster rName="Office3DRenderer" rVer="16.0.8326">
                    <am3d:blip r:embed="rId4"/>
                  </am3d:raster>
                  <am3d:objViewport viewportSz="762236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Content Placeholder 6" descr="Sea Turtle">
                <a:extLst>
                  <a:ext uri="{FF2B5EF4-FFF2-40B4-BE49-F238E27FC236}">
                    <a16:creationId xmlns:a16="http://schemas.microsoft.com/office/drawing/2014/main" id="{125C2A6B-C56F-4410-BED2-64C514801C4D}"/>
                  </a:ext>
                </a:extLst>
              </p:cNvPr>
              <p:cNvPicPr>
                <a:picLocks noGrp="1" noRot="1" noChangeAspect="1" noMove="1" noResize="1" noEditPoints="1" noAdjustHandles="1" noChangeArrowheads="1" noChangeShapeType="1" noCrop="1"/>
              </p:cNvPicPr>
              <p:nvPr/>
            </p:nvPicPr>
            <p:blipFill>
              <a:blip r:embed="rId4"/>
              <a:stretch>
                <a:fillRect/>
              </a:stretch>
            </p:blipFill>
            <p:spPr>
              <a:xfrm>
                <a:off x="-5910943" y="4008045"/>
                <a:ext cx="3743727" cy="5699909"/>
              </a:xfrm>
              <a:prstGeom prst="rect">
                <a:avLst/>
              </a:prstGeom>
            </p:spPr>
          </p:pic>
        </mc:Fallback>
      </mc:AlternateContent>
    </p:spTree>
    <p:extLst>
      <p:ext uri="{BB962C8B-B14F-4D97-AF65-F5344CB8AC3E}">
        <p14:creationId xmlns:p14="http://schemas.microsoft.com/office/powerpoint/2010/main" val="312213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3F55-57BA-4259-AA97-5494BB1AA1C9}"/>
              </a:ext>
            </a:extLst>
          </p:cNvPr>
          <p:cNvSpPr>
            <a:spLocks noGrp="1"/>
          </p:cNvSpPr>
          <p:nvPr>
            <p:ph type="title"/>
          </p:nvPr>
        </p:nvSpPr>
        <p:spPr/>
        <p:txBody>
          <a:bodyPr/>
          <a:lstStyle/>
          <a:p>
            <a:r>
              <a:rPr lang="en-US" b="1" dirty="0"/>
              <a:t>Ophthalmology</a:t>
            </a:r>
          </a:p>
        </p:txBody>
      </p:sp>
      <p:sp>
        <p:nvSpPr>
          <p:cNvPr id="3" name="Content Placeholder 2">
            <a:extLst>
              <a:ext uri="{FF2B5EF4-FFF2-40B4-BE49-F238E27FC236}">
                <a16:creationId xmlns:a16="http://schemas.microsoft.com/office/drawing/2014/main" id="{186D833E-CAC3-4B5D-B755-C97503384449}"/>
              </a:ext>
            </a:extLst>
          </p:cNvPr>
          <p:cNvSpPr>
            <a:spLocks noGrp="1"/>
          </p:cNvSpPr>
          <p:nvPr>
            <p:ph sz="half" idx="1"/>
          </p:nvPr>
        </p:nvSpPr>
        <p:spPr>
          <a:xfrm>
            <a:off x="838200" y="1690688"/>
            <a:ext cx="5181600" cy="3689651"/>
          </a:xfrm>
        </p:spPr>
        <p:txBody>
          <a:bodyPr>
            <a:normAutofit lnSpcReduction="10000"/>
          </a:bodyPr>
          <a:lstStyle/>
          <a:p>
            <a:pPr>
              <a:lnSpc>
                <a:spcPct val="110000"/>
              </a:lnSpc>
            </a:pPr>
            <a:r>
              <a:rPr lang="en-US" dirty="0"/>
              <a:t>Corneal transplants</a:t>
            </a:r>
          </a:p>
          <a:p>
            <a:pPr>
              <a:lnSpc>
                <a:spcPct val="110000"/>
              </a:lnSpc>
            </a:pPr>
            <a:r>
              <a:rPr lang="en-US" dirty="0"/>
              <a:t>Diagnostic ophthalmology</a:t>
            </a:r>
          </a:p>
          <a:p>
            <a:pPr>
              <a:lnSpc>
                <a:spcPct val="110000"/>
              </a:lnSpc>
            </a:pPr>
            <a:r>
              <a:rPr lang="en-US" dirty="0"/>
              <a:t>Equine cataract diagnosis and surgery</a:t>
            </a:r>
          </a:p>
          <a:p>
            <a:pPr>
              <a:lnSpc>
                <a:spcPct val="110000"/>
              </a:lnSpc>
            </a:pPr>
            <a:r>
              <a:rPr lang="en-US" dirty="0"/>
              <a:t>Ophthalmic surgery</a:t>
            </a:r>
          </a:p>
          <a:p>
            <a:pPr>
              <a:lnSpc>
                <a:spcPct val="110000"/>
              </a:lnSpc>
            </a:pPr>
            <a:r>
              <a:rPr lang="en-US" dirty="0"/>
              <a:t>Recurrent uveitis diagnosis and therapy</a:t>
            </a:r>
          </a:p>
        </p:txBody>
      </p:sp>
      <p:pic>
        <p:nvPicPr>
          <p:cNvPr id="6" name="Content Placeholder 5">
            <a:extLst>
              <a:ext uri="{FF2B5EF4-FFF2-40B4-BE49-F238E27FC236}">
                <a16:creationId xmlns:a16="http://schemas.microsoft.com/office/drawing/2014/main" id="{B0C4E50F-F3E2-436F-9935-CE89368F17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57859" y="1600200"/>
            <a:ext cx="5486400" cy="3657600"/>
          </a:xfrm>
        </p:spPr>
      </p:pic>
    </p:spTree>
    <p:extLst>
      <p:ext uri="{BB962C8B-B14F-4D97-AF65-F5344CB8AC3E}">
        <p14:creationId xmlns:p14="http://schemas.microsoft.com/office/powerpoint/2010/main" val="4001723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TotalTime>
  <Words>579</Words>
  <Application>Microsoft Office PowerPoint</Application>
  <PresentationFormat>Widescreen</PresentationFormat>
  <Paragraphs>80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Gentona</vt:lpstr>
      <vt:lpstr>Office Theme</vt:lpstr>
      <vt:lpstr> Clinical Teaching for Veterinarians of Tomorrow</vt:lpstr>
      <vt:lpstr>Mission</vt:lpstr>
      <vt:lpstr>Disciplines</vt:lpstr>
      <vt:lpstr>Field Services and Hospital Services</vt:lpstr>
      <vt:lpstr>Field Services</vt:lpstr>
      <vt:lpstr>Large Animal Hospital Services</vt:lpstr>
      <vt:lpstr>Acupuncture </vt:lpstr>
      <vt:lpstr>Aquatic Animal Health</vt:lpstr>
      <vt:lpstr>Ophthalmology</vt:lpstr>
      <vt:lpstr>Surgery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Cowart,Pandora Rose</dc:creator>
  <cp:lastModifiedBy>Pandora Cowart</cp:lastModifiedBy>
  <cp:revision>31</cp:revision>
  <dcterms:created xsi:type="dcterms:W3CDTF">2021-03-24T04:14:29Z</dcterms:created>
  <dcterms:modified xsi:type="dcterms:W3CDTF">2021-06-14T04:01:20Z</dcterms:modified>
</cp:coreProperties>
</file>